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kset"/>
  <Default Extension="svg" ContentType="image/svg"/>
  <Default Extension="bin" ContentType="application/vnd.openxmlformats-officedocument.oleObject"/>
  <Default Extension="png" ContentType="image/png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4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3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slides/slide38.xml" ContentType="application/vnd.openxmlformats-officedocument.presentationml.slide+xml"/>
  <Override PartName="/ppt/diagrams/layout3.xml" ContentType="application/vnd.openxmlformats-officedocument.drawingml.diagramLayout+xml"/>
  <Override PartName="/ppt/diagrams/data3.xml" ContentType="application/vnd.openxmlformats-officedocument.drawingml.diagramData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drawings/vmlDrawing1.vml" ContentType="application/vnd.openxmlformats-officedocument.vmlDrawing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diagrams/layout5.xml" ContentType="application/vnd.openxmlformats-officedocument.drawingml.diagramLayout+xml"/>
  <Override PartName="/ppt/diagrams/data5.xml" ContentType="application/vnd.openxmlformats-officedocument.drawingml.diagramData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diagrams/layout6.xml" ContentType="application/vnd.openxmlformats-officedocument.drawingml.diagramLayout+xml"/>
  <Override PartName="/ppt/diagrams/data6.xml" ContentType="application/vnd.openxmlformats-officedocument.drawingml.diagramData+xml"/>
  <Override PartName="/ppt/diagrams/drawing6.xml" ContentType="application/vnd.ms-office.drawingml.diagramDrawing+xml"/>
  <Override PartName="/ppt/diagrams/colors6.xml" ContentType="application/vnd.openxmlformats-officedocument.drawingml.diagramColors+xml"/>
  <Override PartName="/ppt/diagrams/quickStyle6.xml" ContentType="application/vnd.openxmlformats-officedocument.drawingml.diagramStyle+xml"/>
  <Override PartName="/ppt/slides/slide72.xml" ContentType="application/vnd.openxmlformats-officedocument.presentationml.slide+xml"/>
  <Override PartName="/ppt/diagrams/layout7.xml" ContentType="application/vnd.openxmlformats-officedocument.drawingml.diagramLayout+xml"/>
  <Override PartName="/ppt/diagrams/data7.xml" ContentType="application/vnd.openxmlformats-officedocument.drawingml.diagramData+xml"/>
  <Override PartName="/ppt/diagrams/drawing7.xml" ContentType="application/vnd.ms-office.drawingml.diagramDrawing+xml"/>
  <Override PartName="/ppt/diagrams/colors7.xml" ContentType="application/vnd.openxmlformats-officedocument.drawingml.diagramColors+xml"/>
  <Override PartName="/ppt/diagrams/quickStyle7.xml" ContentType="application/vnd.openxmlformats-officedocument.drawingml.diagramStyle+xml"/>
  <Override PartName="/ppt/slides/slide73.xml" ContentType="application/vnd.openxmlformats-officedocument.presentationml.slide+xml"/>
  <Override PartName="/ppt/charts/chart2.xml" ContentType="application/vnd.openxmlformats-officedocument.drawingml.chart+xml"/>
  <Override PartName="/ppt/slides/slide74.xml" ContentType="application/vnd.openxmlformats-officedocument.presentationml.slide+xml"/>
  <Override PartName="/ppt/diagrams/layout8.xml" ContentType="application/vnd.openxmlformats-officedocument.drawingml.diagramLayout+xml"/>
  <Override PartName="/ppt/diagrams/data8.xml" ContentType="application/vnd.openxmlformats-officedocument.drawingml.diagramData+xml"/>
  <Override PartName="/ppt/diagrams/drawing8.xml" ContentType="application/vnd.ms-office.drawingml.diagramDrawing+xml"/>
  <Override PartName="/ppt/diagrams/colors8.xml" ContentType="application/vnd.openxmlformats-officedocument.drawingml.diagramColors+xml"/>
  <Override PartName="/ppt/diagrams/quickStyle8.xml" ContentType="application/vnd.openxmlformats-officedocument.drawingml.diagramStyl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diagrams/layout9.xml" ContentType="application/vnd.openxmlformats-officedocument.drawingml.diagramLayout+xml"/>
  <Override PartName="/ppt/diagrams/data9.xml" ContentType="application/vnd.openxmlformats-officedocument.drawingml.diagramData+xml"/>
  <Override PartName="/ppt/diagrams/drawing9.xml" ContentType="application/vnd.ms-office.drawingml.diagramDrawing+xml"/>
  <Override PartName="/ppt/diagrams/colors9.xml" ContentType="application/vnd.openxmlformats-officedocument.drawingml.diagramColors+xml"/>
  <Override PartName="/ppt/diagrams/quickStyle9.xml" ContentType="application/vnd.openxmlformats-officedocument.drawingml.diagramStyl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81" r:id="rId1"/>
    <p:sldMasterId id="2147483682" r:id="rId2"/>
  </p:sldMasterIdLst>
  <p:notesMasterIdLst>
    <p:notesMasterId r:id="rId3"/>
  </p:notesMasterIdLst>
  <p:handoutMasterIdLst>
    <p:handoutMasterId r:id="rId4"/>
  </p:handoutMasterIdLst>
  <p:sldIdLst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421" r:id="rId69"/>
    <p:sldId id="422" r:id="rId70"/>
    <p:sldId id="423" r:id="rId71"/>
    <p:sldId id="424" r:id="rId72"/>
    <p:sldId id="425" r:id="rId73"/>
    <p:sldId id="426" r:id="rId74"/>
    <p:sldId id="427" r:id="rId75"/>
    <p:sldId id="428" r:id="rId76"/>
    <p:sldId id="429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445" r:id="rId93"/>
    <p:sldId id="446" r:id="rId94"/>
    <p:sldId id="447" r:id="rId95"/>
    <p:sldId id="448" r:id="rId96"/>
    <p:sldId id="449" r:id="rId97"/>
    <p:sldId id="450" r:id="rId98"/>
    <p:sldId id="451" r:id="rId99"/>
  </p:sldIdLst>
  <p:sldSz type="screen4x3" cy="6858000" cx="9144000"/>
  <p:notesSz cx="10234613" cy="7102475"/>
  <p:defaultTextStyle>
    <a:defPPr>
      <a:defRPr lang="zh-TW"/>
    </a:defPPr>
    <a:lvl1pPr algn="l" fontAlgn="base" rtl="0">
      <a:spcBef>
        <a:spcPct val="0"/>
      </a:spcBef>
      <a:spcAft>
        <a:spcPct val="0"/>
      </a:spcAft>
      <a:defRPr kern="1200" kumimoji="1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algn="l" fontAlgn="base" marL="457200" rtl="0">
      <a:spcBef>
        <a:spcPct val="0"/>
      </a:spcBef>
      <a:spcAft>
        <a:spcPct val="0"/>
      </a:spcAft>
      <a:defRPr kern="1200" kumimoji="1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algn="l" fontAlgn="base" marL="914400" rtl="0">
      <a:spcBef>
        <a:spcPct val="0"/>
      </a:spcBef>
      <a:spcAft>
        <a:spcPct val="0"/>
      </a:spcAft>
      <a:defRPr kern="1200" kumimoji="1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algn="l" fontAlgn="base" marL="1371600" rtl="0">
      <a:spcBef>
        <a:spcPct val="0"/>
      </a:spcBef>
      <a:spcAft>
        <a:spcPct val="0"/>
      </a:spcAft>
      <a:defRPr kern="1200" kumimoji="1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algn="l" fontAlgn="base" marL="1828800" rtl="0">
      <a:spcBef>
        <a:spcPct val="0"/>
      </a:spcBef>
      <a:spcAft>
        <a:spcPct val="0"/>
      </a:spcAft>
      <a:defRPr kern="1200" kumimoji="1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algn="l" defTabSz="914400" eaLnBrk="1" hangingPunct="1" latinLnBrk="0" marL="2286000" rtl="0">
      <a:defRPr kern="1200" kumimoji="1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algn="l" defTabSz="914400" eaLnBrk="1" hangingPunct="1" latinLnBrk="0" marL="2743200" rtl="0">
      <a:defRPr kern="1200" kumimoji="1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algn="l" defTabSz="914400" eaLnBrk="1" hangingPunct="1" latinLnBrk="0" marL="3200400" rtl="0">
      <a:defRPr kern="1200" kumimoji="1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algn="l" defTabSz="914400" eaLnBrk="1" hangingPunct="1" latinLnBrk="0" marL="3657600" rtl="0">
      <a:defRPr kern="1200" kumimoji="1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FFF0CD"/>
    <a:srgbClr val="FF00FF"/>
    <a:srgbClr val="1D4575"/>
    <a:srgbClr val="FFFFCC"/>
    <a:srgbClr val="006600"/>
    <a:srgbClr val="336699"/>
    <a:srgbClr val="CCFFCC"/>
    <a:srgbClr val="242852"/>
    <a:srgbClr val="0082B0"/>
    <a:srgbClr val="009AD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4056" autoAdjust="0"/>
    <p:restoredTop sz="93971" autoAdjust="0"/>
  </p:normalViewPr>
  <p:slideViewPr>
    <p:cSldViewPr showGuides="1" snapToGrid="0" snapToObjects="1">
      <p:cViewPr varScale="1">
        <p:scale>
          <a:sx n="64" d="100"/>
          <a:sy n="64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 snapToGrid="0" snapToObjects="1">
      <p:cViewPr varScale="1">
        <p:scale>
          <a:sx n="66" d="100"/>
          <a:sy n="66" d="100"/>
        </p:scale>
        <p:origin x="0" y="0"/>
      </p:cViewPr>
    </p:cSldViewPr>
  </p:notes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tableStyles" Target="tableStyles.xml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oleObject" Target="file:///D:\Jenny\Marketing\PTC%20Company%20Profile\2019\2010~2018%20Revenue.xls" TargetMode="External"/><Relationship Id="rId2" Type="http://schemas.openxmlformats.org/officeDocument/2006/relationships/themeOverride" Target="../theme/themeOverride1.xml"/></Relationships>
</file>

<file path=ppt/charts/_rels/chart2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Foundry</c:v>
                </c:pt>
              </c:strCache>
            </c:strRef>
          </c:tx>
          <c:invertIfNegative val="0"/>
          <c:cat>
            <c:strRef>
              <c:f>Sheet1!$D$21:$K$21</c:f>
              <c:strCach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strCache>
            </c:strRef>
          </c:cat>
          <c:val>
            <c:numRef>
              <c:f>Sheet1!$D$22:$K$22</c:f>
              <c:numCache>
                <c:formatCode>_-"$"* #,##0_-;\-"$"* #,##0_-;_-"$"* "-"??_-;_-@_-</c:formatCode>
                <c:ptCount val="8"/>
                <c:pt idx="0">
                  <c:v>423.492941</c:v>
                </c:pt>
                <c:pt idx="1">
                  <c:v>619.11928342</c:v>
                </c:pt>
                <c:pt idx="2">
                  <c:v>1044.71506387</c:v>
                </c:pt>
                <c:pt idx="3">
                  <c:v>1167.90061106000</c:v>
                </c:pt>
                <c:pt idx="4" formatCode="#,##0">
                  <c:v>1268.0</c:v>
                </c:pt>
                <c:pt idx="5" formatCode="#,##0">
                  <c:v>1275.0</c:v>
                </c:pt>
                <c:pt idx="6" formatCode="#,##0">
                  <c:v>1498.0</c:v>
                </c:pt>
                <c:pt idx="7" formatCode="General">
                  <c:v>1633.0</c:v>
                </c:pt>
              </c:numCache>
            </c:numRef>
          </c:val>
        </c:ser>
        <c:ser>
          <c:idx val="1"/>
          <c:order val="1"/>
          <c:tx>
            <c:strRef>
              <c:f>Sheet1!$B$23</c:f>
              <c:strCache>
                <c:ptCount val="1"/>
                <c:pt idx="0">
                  <c:v>Commodity DRAM</c:v>
                </c:pt>
              </c:strCache>
            </c:strRef>
          </c:tx>
          <c:spPr>
            <a:solidFill>
              <a:srgbClr val="FFFF00"/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</c:spPr>
          <c:invertIfNegative val="0"/>
          <c:cat>
            <c:strRef>
              <c:f>Sheet1!$D$21:$K$21</c:f>
              <c:strCach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strCache>
            </c:strRef>
          </c:cat>
          <c:val>
            <c:numRef>
              <c:f>Sheet1!$D$23:$K$23</c:f>
              <c:numCache>
                <c:formatCode>_-"$"* #,##0_-;\-"$"* #,##0_-;_-"$"* "-"??_-;_-@_-</c:formatCode>
                <c:ptCount val="8"/>
                <c:pt idx="0">
                  <c:v>892.42741061</c:v>
                </c:pt>
                <c:pt idx="1">
                  <c:v>292.35920608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4397568"/>
        <c:axId val="355203328"/>
      </c:barChart>
      <c:catAx>
        <c:axId val="354397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55203328"/>
        <c:crosses val="autoZero"/>
        <c:auto val="1"/>
        <c:lblAlgn val="ctr"/>
        <c:lblOffset val="100"/>
        <c:noMultiLvlLbl val="0"/>
      </c:catAx>
      <c:valAx>
        <c:axId val="355203328"/>
        <c:scaling>
          <c:orientation val="minMax"/>
        </c:scaling>
        <c:delete val="0"/>
        <c:axPos val="l"/>
        <c:majorGridlines>
          <c:spPr>
            <a:ln w="12700">
              <a:solidFill>
                <a:schemeClr val="bg1">
                  <a:lumMod val="65000"/>
                </a:schemeClr>
              </a:solidFill>
              <a:prstDash val="sysDash"/>
            </a:ln>
          </c:spPr>
        </c:majorGridlines>
        <c:numFmt formatCode="_-&quot;$&quot;* #,##0_-;\-&quot;$&quot;* #,##0_-;_-&quot;$&quot;* &quot;-&quot;??_-;_-@_-" sourceLinked="1"/>
        <c:majorTickMark val="out"/>
        <c:minorTickMark val="none"/>
        <c:tickLblPos val="nextTo"/>
        <c:crossAx val="354397568"/>
        <c:crosses val="autoZero"/>
        <c:crossBetween val="between"/>
        <c:majorUnit val="500.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2219809306683926"/>
          <c:y val="0.8884361703655218"/>
          <c:w val="0.6541860274157868"/>
          <c:h val="0.08042921638486164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四年產值分析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工作表1!$H$3</c:f>
              <c:strCache>
                <c:ptCount val="1"/>
                <c:pt idx="0">
                  <c:v>DRAM-only wafer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工作表1!$I$1:$T$2</c:f>
              <c:multiLvlStrCache>
                <c:ptCount val="3"/>
              </c:multiLvlStrCache>
            </c:multiLvlStrRef>
          </c:cat>
          <c:val>
            <c:numRef>
              <c:f>工作表1!$I$3:$T$3</c:f>
              <c:numCache>
                <c:formatCode>0.0</c:formatCode>
                <c:ptCount val="4"/>
                <c:pt idx="0" formatCode="_-* #,##0_-;\-* #,##0_-;_-* &quot;-&quot;??_-;_-@_-">
                  <c:v>60.0</c:v>
                </c:pt>
                <c:pt idx="1" formatCode="_-* #,##0_-;\-* #,##0_-;_-* &quot;-&quot;??_-;_-@_-">
                  <c:v>50.0</c:v>
                </c:pt>
                <c:pt idx="2" formatCode="_-* #,##0_-;\-* #,##0_-;_-* &quot;-&quot;??_-;_-@_-">
                  <c:v>40.0</c:v>
                </c:pt>
                <c:pt idx="3" formatCode="_-* #,##0_-;\-* #,##0_-;_-* &quot;-&quot;??_-;_-@_-">
                  <c:v>20.0</c:v>
                </c:pt>
              </c:numCache>
            </c:numRef>
          </c:val>
        </c:ser>
        <c:ser>
          <c:idx val="1"/>
          <c:order val="1"/>
          <c:tx>
            <c:strRef>
              <c:f>工作表1!$H$4</c:f>
              <c:strCache>
                <c:ptCount val="1"/>
                <c:pt idx="0">
                  <c:v>Logic-only wafer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工作表1!$I$1:$T$2</c:f>
              <c:multiLvlStrCache>
                <c:ptCount val="3"/>
              </c:multiLvlStrCache>
            </c:multiLvlStrRef>
          </c:cat>
          <c:val>
            <c:numRef>
              <c:f>工作表1!$I$4:$T$4</c:f>
              <c:numCache>
                <c:formatCode>0.0</c:formatCode>
                <c:ptCount val="4"/>
                <c:pt idx="0" formatCode="_-* #,##0_-;\-* #,##0_-;_-* &quot;-&quot;??_-;_-@_-">
                  <c:v>48.0</c:v>
                </c:pt>
                <c:pt idx="1" formatCode="_-* #,##0_-;\-* #,##0_-;_-* &quot;-&quot;??_-;_-@_-">
                  <c:v>36.0</c:v>
                </c:pt>
                <c:pt idx="2" formatCode="_-* #,##0_-;\-* #,##0_-;_-* &quot;-&quot;??_-;_-@_-">
                  <c:v>36.0</c:v>
                </c:pt>
                <c:pt idx="3" formatCode="_-* #,##0_-;\-* #,##0_-;_-* &quot;-&quot;??_-;_-@_-">
                  <c:v>24.0</c:v>
                </c:pt>
              </c:numCache>
            </c:numRef>
          </c:val>
        </c:ser>
        <c:ser>
          <c:idx val="2"/>
          <c:order val="2"/>
          <c:tx>
            <c:strRef>
              <c:f>工作表1!$H$5</c:f>
              <c:strCache>
                <c:ptCount val="1"/>
                <c:pt idx="0">
                  <c:v>AIM wafer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工作表1!$I$1:$T$2</c:f>
              <c:multiLvlStrCache>
                <c:ptCount val="3"/>
              </c:multiLvlStrCache>
            </c:multiLvlStrRef>
          </c:cat>
          <c:val>
            <c:numRef>
              <c:f>工作表1!$I$5:$T$5</c:f>
              <c:numCache>
                <c:formatCode>0.0</c:formatCode>
                <c:ptCount val="4"/>
                <c:pt idx="0" formatCode="_-* #,##0_-;\-* #,##0_-;_-* &quot;-&quot;??_-;_-@_-">
                  <c:v>2.0</c:v>
                </c:pt>
                <c:pt idx="1" formatCode="_-* #,##0_-;\-* #,##0_-;_-* &quot;-&quot;??_-;_-@_-">
                  <c:v>40.0</c:v>
                </c:pt>
                <c:pt idx="2" formatCode="_-* #,##0_-;\-* #,##0_-;_-* &quot;-&quot;??_-;_-@_-">
                  <c:v>54.0</c:v>
                </c:pt>
                <c:pt idx="3" formatCode="_-* #,##0_-;\-* #,##0_-;_-* &quot;-&quot;??_-;_-@_-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5057024"/>
        <c:axId val="206128256"/>
      </c:barChart>
      <c:catAx>
        <c:axId val="20505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6128256"/>
        <c:crosses val="autoZero"/>
        <c:auto val="1"/>
        <c:lblAlgn val="ctr"/>
        <c:lblOffset val="100"/>
        <c:noMultiLvlLbl val="0"/>
      </c:catAx>
      <c:valAx>
        <c:axId val="20612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505702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diagrams/_rels/data5.xml.rels><?xml version="1.0" encoding="UTF-8" standalone="yes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67.png"/><Relationship Id="rId4" Type="http://schemas.openxmlformats.org/officeDocument/2006/relationships/image" Target="../media/image68.svg"/><Relationship Id="rId5" Type="http://schemas.openxmlformats.org/officeDocument/2006/relationships/image" Target="../media/image69.png"/><Relationship Id="rId6" Type="http://schemas.openxmlformats.org/officeDocument/2006/relationships/image" Target="../media/image70.svg"/></Relationships>
</file>

<file path=ppt/diagrams/_rels/data6.xml.rels><?xml version="1.0" encoding="UTF-8" standalone="yes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svg"/><Relationship Id="rId3" Type="http://schemas.openxmlformats.org/officeDocument/2006/relationships/image" Target="../media/image76.png"/><Relationship Id="rId4" Type="http://schemas.openxmlformats.org/officeDocument/2006/relationships/image" Target="../media/image77.svg"/><Relationship Id="rId5" Type="http://schemas.openxmlformats.org/officeDocument/2006/relationships/image" Target="../media/image78.png"/><Relationship Id="rId6" Type="http://schemas.openxmlformats.org/officeDocument/2006/relationships/image" Target="../media/image79.svg"/></Relationships>
</file>

<file path=ppt/diagrams/_rels/data7.xml.rels><?xml version="1.0" encoding="UTF-8" standalone="yes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75.svg"/><Relationship Id="rId3" Type="http://schemas.openxmlformats.org/officeDocument/2006/relationships/image" Target="../media/image82.png"/><Relationship Id="rId4" Type="http://schemas.openxmlformats.org/officeDocument/2006/relationships/image" Target="../media/image77.svg"/><Relationship Id="rId5" Type="http://schemas.openxmlformats.org/officeDocument/2006/relationships/image" Target="../media/image83.png"/><Relationship Id="rId6" Type="http://schemas.openxmlformats.org/officeDocument/2006/relationships/image" Target="../media/image79.svg"/></Relationships>
</file>

<file path=ppt/diagrams/_rels/drawing5.xml.rels><?xml version="1.0" encoding="UTF-8" standalone="yes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svg"/><Relationship Id="rId3" Type="http://schemas.openxmlformats.org/officeDocument/2006/relationships/image" Target="../media/image67.png"/><Relationship Id="rId4" Type="http://schemas.openxmlformats.org/officeDocument/2006/relationships/image" Target="../media/image68.svg"/><Relationship Id="rId5" Type="http://schemas.openxmlformats.org/officeDocument/2006/relationships/image" Target="../media/image69.png"/><Relationship Id="rId6" Type="http://schemas.openxmlformats.org/officeDocument/2006/relationships/image" Target="../media/image70.svg"/></Relationships>
</file>

<file path=ppt/diagrams/_rels/drawing6.xml.rels><?xml version="1.0" encoding="UTF-8" standalone="yes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svg"/><Relationship Id="rId3" Type="http://schemas.openxmlformats.org/officeDocument/2006/relationships/image" Target="../media/image76.png"/><Relationship Id="rId4" Type="http://schemas.openxmlformats.org/officeDocument/2006/relationships/image" Target="../media/image77.svg"/><Relationship Id="rId5" Type="http://schemas.openxmlformats.org/officeDocument/2006/relationships/image" Target="../media/image78.png"/><Relationship Id="rId6" Type="http://schemas.openxmlformats.org/officeDocument/2006/relationships/image" Target="../media/image79.svg"/></Relationships>
</file>

<file path=ppt/diagrams/_rels/drawing7.xml.rels><?xml version="1.0" encoding="UTF-8" standalone="yes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75.svg"/><Relationship Id="rId3" Type="http://schemas.openxmlformats.org/officeDocument/2006/relationships/image" Target="../media/image82.png"/><Relationship Id="rId4" Type="http://schemas.openxmlformats.org/officeDocument/2006/relationships/image" Target="../media/image77.svg"/><Relationship Id="rId5" Type="http://schemas.openxmlformats.org/officeDocument/2006/relationships/image" Target="../media/image83.png"/><Relationship Id="rId6" Type="http://schemas.openxmlformats.org/officeDocument/2006/relationships/image" Target="../media/image7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1E0608-9486-4848-9A52-17382D5C856F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7BD00C2-A8C8-4177-814B-B2F9B7040B96}">
      <dgm:prSet phldrT="[文字]"/>
      <dgm:spPr>
        <a:solidFill>
          <a:srgbClr val="00B050"/>
        </a:solidFill>
      </dgm:spPr>
      <dgm:t>
        <a:bodyPr/>
        <a:lstStyle/>
        <a:p>
          <a:r>
            <a:rPr lang="en-US" altLang="zh-TW" dirty="0" smtClean="0">
              <a:latin typeface="Arial" panose="020B0604020202020204" pitchFamily="34" charset="0"/>
              <a:cs typeface="Arial" panose="020B0604020202020204" pitchFamily="34" charset="0"/>
            </a:rPr>
            <a:t>Native</a:t>
          </a:r>
        </a:p>
        <a:p>
          <a:r>
            <a:rPr lang="en-US" altLang="zh-TW" dirty="0" smtClean="0">
              <a:latin typeface="Arial" panose="020B0604020202020204" pitchFamily="34" charset="0"/>
              <a:cs typeface="Arial" panose="020B0604020202020204" pitchFamily="34" charset="0"/>
            </a:rPr>
            <a:t>NMOS</a:t>
          </a:r>
        </a:p>
        <a:p>
          <a:r>
            <a:rPr lang="en-US" altLang="zh-TW" dirty="0" smtClean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zh-TW" altLang="en-US" dirty="0" smtClean="0">
              <a:latin typeface="Arial" panose="020B0604020202020204" pitchFamily="34" charset="0"/>
              <a:cs typeface="Arial" panose="020B0604020202020204" pitchFamily="34" charset="0"/>
            </a:rPr>
            <a:t>新開發</a:t>
          </a:r>
          <a:r>
            <a:rPr lang="en-US" altLang="zh-TW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11FB7AD2-3008-4C13-A28A-ED76CEFEA601}" type="parTrans" cxnId="{EE00EC4C-75DF-474B-8B17-0A260DC6698E}">
      <dgm:prSet/>
      <dgm:spPr/>
      <dgm:t>
        <a:bodyPr/>
        <a:lstStyle/>
        <a:p>
          <a:endParaRPr lang="zh-TW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4FDC71-727E-474A-B778-598421C7BBD4}" type="sibTrans" cxnId="{EE00EC4C-75DF-474B-8B17-0A260DC6698E}">
      <dgm:prSet/>
      <dgm:spPr/>
      <dgm:t>
        <a:bodyPr/>
        <a:lstStyle/>
        <a:p>
          <a:endParaRPr lang="zh-TW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A4815B-A066-435D-B5FD-34D00FFB6C25}">
      <dgm:prSet phldrT="[文字]"/>
      <dgm:spPr>
        <a:solidFill>
          <a:srgbClr val="00B0F0"/>
        </a:solidFill>
      </dgm:spPr>
      <dgm:t>
        <a:bodyPr/>
        <a:lstStyle/>
        <a:p>
          <a:r>
            <a:rPr lang="en-US" altLang="zh-TW" dirty="0" smtClean="0">
              <a:latin typeface="Arial" panose="020B0604020202020204" pitchFamily="34" charset="0"/>
              <a:cs typeface="Arial" panose="020B0604020202020204" pitchFamily="34" charset="0"/>
            </a:rPr>
            <a:t>High resistance</a:t>
          </a:r>
        </a:p>
        <a:p>
          <a:r>
            <a:rPr lang="en-US" altLang="zh-TW" dirty="0" smtClean="0">
              <a:latin typeface="Arial" panose="020B0604020202020204" pitchFamily="34" charset="0"/>
              <a:cs typeface="Arial" panose="020B0604020202020204" pitchFamily="34" charset="0"/>
            </a:rPr>
            <a:t>Poly-Si</a:t>
          </a:r>
        </a:p>
        <a:p>
          <a:r>
            <a:rPr lang="en-US" altLang="zh-TW" smtClean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zh-TW" altLang="en-US" dirty="0" smtClean="0">
              <a:latin typeface="Arial" panose="020B0604020202020204" pitchFamily="34" charset="0"/>
              <a:cs typeface="Arial" panose="020B0604020202020204" pitchFamily="34" charset="0"/>
            </a:rPr>
            <a:t>新開發</a:t>
          </a:r>
          <a:r>
            <a:rPr lang="en-US" altLang="zh-TW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zh-TW" alt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50CD70-CE2F-40FF-9228-7231C5F976B3}" type="parTrans" cxnId="{A1132E9E-1047-4387-B2F6-5F14BAE53B5C}">
      <dgm:prSet/>
      <dgm:spPr/>
      <dgm:t>
        <a:bodyPr/>
        <a:lstStyle/>
        <a:p>
          <a:endParaRPr lang="zh-TW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185A3E-0F7B-4E37-A335-B3774421225D}" type="sibTrans" cxnId="{A1132E9E-1047-4387-B2F6-5F14BAE53B5C}">
      <dgm:prSet/>
      <dgm:spPr/>
      <dgm:t>
        <a:bodyPr/>
        <a:lstStyle/>
        <a:p>
          <a:endParaRPr lang="zh-TW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516F1C-11EE-4411-84EE-12ED30CE21EF}">
      <dgm:prSet phldrT="[文字]" custT="1"/>
      <dgm:spPr>
        <a:solidFill>
          <a:srgbClr val="336699"/>
        </a:solidFill>
      </dgm:spPr>
      <dgm:t>
        <a:bodyPr/>
        <a:lstStyle/>
        <a:p>
          <a:r>
            <a:rPr lang="en-US" altLang="zh-TW" sz="2100" dirty="0" smtClean="0">
              <a:latin typeface="Arial" panose="020B0604020202020204" pitchFamily="34" charset="0"/>
              <a:cs typeface="Arial" panose="020B0604020202020204" pitchFamily="34" charset="0"/>
            </a:rPr>
            <a:t>Transistors Driver Current</a:t>
          </a:r>
        </a:p>
        <a:p>
          <a:r>
            <a:rPr lang="en-US" altLang="zh-TW" sz="1200" dirty="0" smtClean="0">
              <a:latin typeface="Arial" panose="020B0604020202020204" pitchFamily="34" charset="0"/>
              <a:cs typeface="Arial" panose="020B0604020202020204" pitchFamily="34" charset="0"/>
            </a:rPr>
            <a:t>( Device Enhancement)</a:t>
          </a:r>
          <a:endParaRPr lang="zh-TW" alt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5A3CB2-8803-489F-A9C6-8E7325556455}" type="parTrans" cxnId="{316C1C77-8DFA-457B-87F2-BA965602FE6A}">
      <dgm:prSet/>
      <dgm:spPr/>
      <dgm:t>
        <a:bodyPr/>
        <a:lstStyle/>
        <a:p>
          <a:endParaRPr lang="zh-TW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8FEFC5-36B1-4D27-A34C-3AA598B57FE5}" type="sibTrans" cxnId="{316C1C77-8DFA-457B-87F2-BA965602FE6A}">
      <dgm:prSet/>
      <dgm:spPr/>
      <dgm:t>
        <a:bodyPr/>
        <a:lstStyle/>
        <a:p>
          <a:endParaRPr lang="zh-TW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E1C78C-A0BB-4391-8358-FE65450A37F9}">
      <dgm:prSet phldrT="[文字]" custT="1"/>
      <dgm:spPr>
        <a:solidFill>
          <a:srgbClr val="C00000"/>
        </a:solidFill>
      </dgm:spPr>
      <dgm:t>
        <a:bodyPr/>
        <a:lstStyle/>
        <a:p>
          <a:r>
            <a:rPr lang="en-US" altLang="zh-TW" sz="2100" dirty="0" smtClean="0">
              <a:latin typeface="Arial" panose="020B0604020202020204" pitchFamily="34" charset="0"/>
              <a:cs typeface="Arial" panose="020B0604020202020204" pitchFamily="34" charset="0"/>
            </a:rPr>
            <a:t>Low DRAM</a:t>
          </a:r>
        </a:p>
        <a:p>
          <a:r>
            <a:rPr lang="en-US" altLang="zh-TW" sz="2100" dirty="0" smtClean="0">
              <a:latin typeface="Arial" panose="020B0604020202020204" pitchFamily="34" charset="0"/>
              <a:cs typeface="Arial" panose="020B0604020202020204" pitchFamily="34" charset="0"/>
            </a:rPr>
            <a:t>Cell Density</a:t>
          </a:r>
        </a:p>
        <a:p>
          <a:r>
            <a:rPr lang="en-US" altLang="zh-TW" sz="1200" dirty="0" smtClean="0">
              <a:latin typeface="Arial" panose="020B0604020202020204" pitchFamily="34" charset="0"/>
              <a:cs typeface="Arial" panose="020B0604020202020204" pitchFamily="34" charset="0"/>
            </a:rPr>
            <a:t>(Process Enhancement)</a:t>
          </a:r>
          <a:endParaRPr lang="zh-TW" alt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F54A6B-A505-4053-9398-B8A129033DBD}" type="parTrans" cxnId="{DE3C1ECD-5603-4C51-958E-15232FFC6C3D}">
      <dgm:prSet/>
      <dgm:spPr/>
      <dgm:t>
        <a:bodyPr/>
        <a:lstStyle/>
        <a:p>
          <a:endParaRPr lang="zh-TW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17B4D-7D89-4333-912A-9FD6D70AC068}" type="sibTrans" cxnId="{DE3C1ECD-5603-4C51-958E-15232FFC6C3D}">
      <dgm:prSet/>
      <dgm:spPr/>
      <dgm:t>
        <a:bodyPr/>
        <a:lstStyle/>
        <a:p>
          <a:endParaRPr lang="zh-TW" alt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1EDCC6-E9E7-4EF1-B68B-392143ECA68B}" type="pres">
      <dgm:prSet presAssocID="{A11E0608-9486-4848-9A52-17382D5C856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3B99277-9A1D-44CE-B1AD-52DE82D46321}" type="pres">
      <dgm:prSet presAssocID="{A11E0608-9486-4848-9A52-17382D5C856F}" presName="axisShape" presStyleLbl="bgShp" presStyleIdx="0" presStyleCnt="1" custScaleX="88291" custScaleY="80848" custLinFactNeighborX="-227"/>
      <dgm:spPr/>
    </dgm:pt>
    <dgm:pt modelId="{F92AB0DB-200F-4161-B41E-EC60EE5E3D0B}" type="pres">
      <dgm:prSet presAssocID="{A11E0608-9486-4848-9A52-17382D5C856F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E63260-76B1-4A42-A415-60EA8DE960DF}" type="pres">
      <dgm:prSet presAssocID="{A11E0608-9486-4848-9A52-17382D5C856F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12FDFE-774E-4FCE-A2A3-427443A4EA0D}" type="pres">
      <dgm:prSet presAssocID="{A11E0608-9486-4848-9A52-17382D5C856F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6108996-E4EF-4E99-B343-97AB51B7E1D7}" type="pres">
      <dgm:prSet presAssocID="{A11E0608-9486-4848-9A52-17382D5C856F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E00EC4C-75DF-474B-8B17-0A260DC6698E}" srcId="{A11E0608-9486-4848-9A52-17382D5C856F}" destId="{C7BD00C2-A8C8-4177-814B-B2F9B7040B96}" srcOrd="0" destOrd="0" parTransId="{11FB7AD2-3008-4C13-A28A-ED76CEFEA601}" sibTransId="{904FDC71-727E-474A-B778-598421C7BBD4}"/>
    <dgm:cxn modelId="{1C755ED1-DF3D-4C00-86E3-36DF198E7990}" type="presOf" srcId="{C7BD00C2-A8C8-4177-814B-B2F9B7040B96}" destId="{F92AB0DB-200F-4161-B41E-EC60EE5E3D0B}" srcOrd="0" destOrd="0" presId="urn:microsoft.com/office/officeart/2005/8/layout/matrix2"/>
    <dgm:cxn modelId="{316C1C77-8DFA-457B-87F2-BA965602FE6A}" srcId="{A11E0608-9486-4848-9A52-17382D5C856F}" destId="{33516F1C-11EE-4411-84EE-12ED30CE21EF}" srcOrd="2" destOrd="0" parTransId="{0F5A3CB2-8803-489F-A9C6-8E7325556455}" sibTransId="{C18FEFC5-36B1-4D27-A34C-3AA598B57FE5}"/>
    <dgm:cxn modelId="{E102CE91-5B26-4ED5-8BA8-CD8394BA40A2}" type="presOf" srcId="{A11E0608-9486-4848-9A52-17382D5C856F}" destId="{F61EDCC6-E9E7-4EF1-B68B-392143ECA68B}" srcOrd="0" destOrd="0" presId="urn:microsoft.com/office/officeart/2005/8/layout/matrix2"/>
    <dgm:cxn modelId="{FE477252-3DBD-4441-A209-8E2D03DD2C4A}" type="presOf" srcId="{89A4815B-A066-435D-B5FD-34D00FFB6C25}" destId="{45E63260-76B1-4A42-A415-60EA8DE960DF}" srcOrd="0" destOrd="0" presId="urn:microsoft.com/office/officeart/2005/8/layout/matrix2"/>
    <dgm:cxn modelId="{AEAF2471-AA13-44A3-A4FF-9FCD02099787}" type="presOf" srcId="{73E1C78C-A0BB-4391-8358-FE65450A37F9}" destId="{96108996-E4EF-4E99-B343-97AB51B7E1D7}" srcOrd="0" destOrd="0" presId="urn:microsoft.com/office/officeart/2005/8/layout/matrix2"/>
    <dgm:cxn modelId="{DE3C1ECD-5603-4C51-958E-15232FFC6C3D}" srcId="{A11E0608-9486-4848-9A52-17382D5C856F}" destId="{73E1C78C-A0BB-4391-8358-FE65450A37F9}" srcOrd="3" destOrd="0" parTransId="{86F54A6B-A505-4053-9398-B8A129033DBD}" sibTransId="{F3D17B4D-7D89-4333-912A-9FD6D70AC068}"/>
    <dgm:cxn modelId="{3D6504F2-264D-49AE-9A9B-7A284A93DEFC}" type="presOf" srcId="{33516F1C-11EE-4411-84EE-12ED30CE21EF}" destId="{1A12FDFE-774E-4FCE-A2A3-427443A4EA0D}" srcOrd="0" destOrd="0" presId="urn:microsoft.com/office/officeart/2005/8/layout/matrix2"/>
    <dgm:cxn modelId="{A1132E9E-1047-4387-B2F6-5F14BAE53B5C}" srcId="{A11E0608-9486-4848-9A52-17382D5C856F}" destId="{89A4815B-A066-435D-B5FD-34D00FFB6C25}" srcOrd="1" destOrd="0" parTransId="{8950CD70-CE2F-40FF-9228-7231C5F976B3}" sibTransId="{E6185A3E-0F7B-4E37-A335-B3774421225D}"/>
    <dgm:cxn modelId="{B47C9563-BD9A-4CA4-9D1F-C5E222A3EF8E}" type="presParOf" srcId="{F61EDCC6-E9E7-4EF1-B68B-392143ECA68B}" destId="{73B99277-9A1D-44CE-B1AD-52DE82D46321}" srcOrd="0" destOrd="0" presId="urn:microsoft.com/office/officeart/2005/8/layout/matrix2"/>
    <dgm:cxn modelId="{31180278-3825-4AE3-A99B-CEC28BE068D5}" type="presParOf" srcId="{F61EDCC6-E9E7-4EF1-B68B-392143ECA68B}" destId="{F92AB0DB-200F-4161-B41E-EC60EE5E3D0B}" srcOrd="1" destOrd="0" presId="urn:microsoft.com/office/officeart/2005/8/layout/matrix2"/>
    <dgm:cxn modelId="{7D89BEB3-7A02-47C5-9C43-BBDA190D34DD}" type="presParOf" srcId="{F61EDCC6-E9E7-4EF1-B68B-392143ECA68B}" destId="{45E63260-76B1-4A42-A415-60EA8DE960DF}" srcOrd="2" destOrd="0" presId="urn:microsoft.com/office/officeart/2005/8/layout/matrix2"/>
    <dgm:cxn modelId="{19F35C83-0893-4AF7-9F94-5660464D39F3}" type="presParOf" srcId="{F61EDCC6-E9E7-4EF1-B68B-392143ECA68B}" destId="{1A12FDFE-774E-4FCE-A2A3-427443A4EA0D}" srcOrd="3" destOrd="0" presId="urn:microsoft.com/office/officeart/2005/8/layout/matrix2"/>
    <dgm:cxn modelId="{A861C473-FA4E-491A-90ED-998A6E35C5FA}" type="presParOf" srcId="{F61EDCC6-E9E7-4EF1-B68B-392143ECA68B}" destId="{96108996-E4EF-4E99-B343-97AB51B7E1D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7F6E1D-F437-4F4E-9053-71B91B17139C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2762683-54E6-4AD8-8C9D-3004A13C14B7}">
      <dgm:prSet phldrT="[文字]" custT="1"/>
      <dgm:spPr/>
      <dgm:t>
        <a:bodyPr/>
        <a:lstStyle/>
        <a:p>
          <a:r>
            <a:rPr lang="zh-TW" altLang="en-US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新元件</a:t>
          </a:r>
          <a:r>
            <a:rPr lang="en-US" altLang="zh-TW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Native device</a:t>
          </a:r>
          <a:r>
            <a:rPr lang="zh-TW" altLang="en-US" sz="1600" b="0" i="0" dirty="0" smtClean="0">
              <a:solidFill>
                <a:schemeClr val="dk1"/>
              </a:solidFill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、</a:t>
          </a:r>
          <a:r>
            <a:rPr lang="en-US" altLang="zh-TW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High poly resistor</a:t>
          </a:r>
          <a:r>
            <a:rPr lang="zh-TW" altLang="en-US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製程，整合於現有</a:t>
          </a:r>
          <a:r>
            <a:rPr lang="en-US" altLang="zh-TW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25nm DRAM</a:t>
          </a:r>
          <a:r>
            <a:rPr lang="zh-TW" altLang="en-US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製程</a:t>
          </a:r>
          <a:endParaRPr lang="zh-TW" altLang="en-US" sz="16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5A06312-2630-40C7-A225-23FE922C1AB9}" type="parTrans" cxnId="{EEB84B14-160B-43A2-A07D-541BAC1B1E5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52B6842B-FAC3-4B1F-8056-F0C180F8E5B5}" type="sibTrans" cxnId="{EEB84B14-160B-43A2-A07D-541BAC1B1E51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CDA9363D-82FA-4AC7-A6FC-45279CF702FF}">
      <dgm:prSet phldrT="[文字]" custT="1"/>
      <dgm:spPr/>
      <dgm:t>
        <a:bodyPr/>
        <a:lstStyle/>
        <a:p>
          <a:r>
            <a:rPr lang="zh-TW" altLang="en-US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整合整合現有</a:t>
          </a:r>
          <a:r>
            <a:rPr lang="en-US" altLang="zh-TW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</a:t>
          </a:r>
          <a:r>
            <a:rPr lang="zh-TW" altLang="en-US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技術</a:t>
          </a:r>
          <a:r>
            <a:rPr lang="en-US" altLang="zh-TW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Knowhow</a:t>
          </a:r>
          <a:r>
            <a:rPr lang="zh-TW" altLang="en-US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，</a:t>
          </a:r>
          <a:r>
            <a:rPr lang="en-US" altLang="zh-TW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/>
          </a:r>
          <a:br>
            <a:rPr lang="en-US" altLang="zh-TW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優化較低</a:t>
          </a:r>
          <a:r>
            <a:rPr lang="en-US" altLang="zh-TW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</a:t>
          </a:r>
          <a:r>
            <a:rPr lang="zh-TW" altLang="en-US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陣列比例製程條件和流程。</a:t>
          </a:r>
          <a:endParaRPr lang="zh-TW" altLang="en-US" sz="16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473C81F-4E3D-4B7E-B6FE-B36664138F44}" type="parTrans" cxnId="{F537716D-544A-4E1B-B953-4446AC145AC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EBD6032F-5FF6-4A8B-B37B-6E1B94D1C76A}" type="sibTrans" cxnId="{F537716D-544A-4E1B-B953-4446AC145AC9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8BEA5F27-6F8D-4F9F-80D2-FC1C20CFD899}">
      <dgm:prSet phldrT="[文字]" custT="1"/>
      <dgm:spPr/>
      <dgm:t>
        <a:bodyPr/>
        <a:lstStyle/>
        <a:p>
          <a:r>
            <a:rPr lang="zh-TW" altLang="en-US" sz="16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五層鋁製程設計準則和新製程開發</a:t>
          </a:r>
          <a:endParaRPr lang="en-US" altLang="zh-TW" sz="1600" b="1" dirty="0" smtClean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CAAE02C-56D2-4A0B-972A-7EA115F2797E}" type="parTrans" cxnId="{0E0653E0-7F33-41F4-A33A-0A444EB4CA07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32DF759C-621E-46AF-B29B-5FF60F1EB247}" type="sibTrans" cxnId="{0E0653E0-7F33-41F4-A33A-0A444EB4CA07}">
      <dgm:prSet/>
      <dgm:spPr/>
      <dgm:t>
        <a:bodyPr/>
        <a:lstStyle/>
        <a:p>
          <a:endParaRPr lang="zh-TW" altLang="en-US" sz="1200">
            <a:latin typeface="Times New Roman" panose="02020603050405020304" pitchFamily="18" charset="0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F489F843-8461-4DBC-AA83-D840FF2E3B69}" type="pres">
      <dgm:prSet presAssocID="{517F6E1D-F437-4F4E-9053-71B91B17139C}" presName="arrowDiagram" presStyleCnt="0">
        <dgm:presLayoutVars>
          <dgm:chMax val="5"/>
          <dgm:dir/>
          <dgm:resizeHandles val="exact"/>
        </dgm:presLayoutVars>
      </dgm:prSet>
      <dgm:spPr/>
    </dgm:pt>
    <dgm:pt modelId="{DB798B61-67B5-4C80-BE34-702796581755}" type="pres">
      <dgm:prSet presAssocID="{517F6E1D-F437-4F4E-9053-71B91B17139C}" presName="arrow" presStyleLbl="bgShp" presStyleIdx="0" presStyleCnt="1" custScaleX="89917" custScaleY="93372" custLinFactNeighborX="-6408"/>
      <dgm:spPr>
        <a:solidFill>
          <a:srgbClr val="FFC000"/>
        </a:solidFill>
      </dgm:spPr>
    </dgm:pt>
    <dgm:pt modelId="{4E104448-B212-431E-B86C-A35A4D29535B}" type="pres">
      <dgm:prSet presAssocID="{517F6E1D-F437-4F4E-9053-71B91B17139C}" presName="arrowDiagram3" presStyleCnt="0"/>
      <dgm:spPr/>
    </dgm:pt>
    <dgm:pt modelId="{0BD9B14F-3639-4F64-BD3B-71E07D6CE71C}" type="pres">
      <dgm:prSet presAssocID="{72762683-54E6-4AD8-8C9D-3004A13C14B7}" presName="bullet3a" presStyleLbl="node1" presStyleIdx="0" presStyleCnt="3" custLinFactNeighborX="-75388" custLinFactNeighborY="-54827"/>
      <dgm:spPr/>
    </dgm:pt>
    <dgm:pt modelId="{51DCFD09-B01A-4C2D-AD4A-5C4F2E732A88}" type="pres">
      <dgm:prSet presAssocID="{72762683-54E6-4AD8-8C9D-3004A13C14B7}" presName="textBox3a" presStyleLbl="revTx" presStyleIdx="0" presStyleCnt="3" custScaleX="247253" custScaleY="41069" custLinFactNeighborX="71324" custLinFactNeighborY="-311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6CE728-29D1-4E50-864E-A114AE779C90}" type="pres">
      <dgm:prSet presAssocID="{CDA9363D-82FA-4AC7-A6FC-45279CF702FF}" presName="bullet3b" presStyleLbl="node1" presStyleIdx="1" presStyleCnt="3" custLinFactNeighborX="-44692" custLinFactNeighborY="-28217"/>
      <dgm:spPr/>
    </dgm:pt>
    <dgm:pt modelId="{24A35932-D930-4122-98EF-CB686FA990CB}" type="pres">
      <dgm:prSet presAssocID="{CDA9363D-82FA-4AC7-A6FC-45279CF702FF}" presName="textBox3b" presStyleLbl="revTx" presStyleIdx="1" presStyleCnt="3" custScaleX="221301" custScaleY="25434" custLinFactNeighborX="49730" custLinFactNeighborY="-3130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4073C2D-6724-40E6-A9A6-99847DB824CE}" type="pres">
      <dgm:prSet presAssocID="{8BEA5F27-6F8D-4F9F-80D2-FC1C20CFD899}" presName="bullet3c" presStyleLbl="node1" presStyleIdx="2" presStyleCnt="3" custLinFactNeighborX="-87724" custLinFactNeighborY="-5483"/>
      <dgm:spPr/>
    </dgm:pt>
    <dgm:pt modelId="{4321A208-44FC-4FCC-B6C1-FCD3E419A5B5}" type="pres">
      <dgm:prSet presAssocID="{8BEA5F27-6F8D-4F9F-80D2-FC1C20CFD899}" presName="textBox3c" presStyleLbl="revTx" presStyleIdx="2" presStyleCnt="3" custScaleX="131260" custScaleY="34193" custLinFactNeighborX="-2604" custLinFactNeighborY="-3829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EBC46E0-A1E4-4115-BA3F-1F2A2048587A}" type="presOf" srcId="{8BEA5F27-6F8D-4F9F-80D2-FC1C20CFD899}" destId="{4321A208-44FC-4FCC-B6C1-FCD3E419A5B5}" srcOrd="0" destOrd="0" presId="urn:microsoft.com/office/officeart/2005/8/layout/arrow2"/>
    <dgm:cxn modelId="{4AA8160F-18F1-4FC1-AB5B-BB61DB65DEED}" type="presOf" srcId="{517F6E1D-F437-4F4E-9053-71B91B17139C}" destId="{F489F843-8461-4DBC-AA83-D840FF2E3B69}" srcOrd="0" destOrd="0" presId="urn:microsoft.com/office/officeart/2005/8/layout/arrow2"/>
    <dgm:cxn modelId="{0E0653E0-7F33-41F4-A33A-0A444EB4CA07}" srcId="{517F6E1D-F437-4F4E-9053-71B91B17139C}" destId="{8BEA5F27-6F8D-4F9F-80D2-FC1C20CFD899}" srcOrd="2" destOrd="0" parTransId="{6CAAE02C-56D2-4A0B-972A-7EA115F2797E}" sibTransId="{32DF759C-621E-46AF-B29B-5FF60F1EB247}"/>
    <dgm:cxn modelId="{5DAD210D-4ABD-4C39-8764-65E242F042CF}" type="presOf" srcId="{CDA9363D-82FA-4AC7-A6FC-45279CF702FF}" destId="{24A35932-D930-4122-98EF-CB686FA990CB}" srcOrd="0" destOrd="0" presId="urn:microsoft.com/office/officeart/2005/8/layout/arrow2"/>
    <dgm:cxn modelId="{2271FB04-6C0D-4918-BEB3-C42AD5686032}" type="presOf" srcId="{72762683-54E6-4AD8-8C9D-3004A13C14B7}" destId="{51DCFD09-B01A-4C2D-AD4A-5C4F2E732A88}" srcOrd="0" destOrd="0" presId="urn:microsoft.com/office/officeart/2005/8/layout/arrow2"/>
    <dgm:cxn modelId="{F537716D-544A-4E1B-B953-4446AC145AC9}" srcId="{517F6E1D-F437-4F4E-9053-71B91B17139C}" destId="{CDA9363D-82FA-4AC7-A6FC-45279CF702FF}" srcOrd="1" destOrd="0" parTransId="{6473C81F-4E3D-4B7E-B6FE-B36664138F44}" sibTransId="{EBD6032F-5FF6-4A8B-B37B-6E1B94D1C76A}"/>
    <dgm:cxn modelId="{EEB84B14-160B-43A2-A07D-541BAC1B1E51}" srcId="{517F6E1D-F437-4F4E-9053-71B91B17139C}" destId="{72762683-54E6-4AD8-8C9D-3004A13C14B7}" srcOrd="0" destOrd="0" parTransId="{F5A06312-2630-40C7-A225-23FE922C1AB9}" sibTransId="{52B6842B-FAC3-4B1F-8056-F0C180F8E5B5}"/>
    <dgm:cxn modelId="{893DD66F-B3CE-4E4D-9C01-C17CCBF5AD21}" type="presParOf" srcId="{F489F843-8461-4DBC-AA83-D840FF2E3B69}" destId="{DB798B61-67B5-4C80-BE34-702796581755}" srcOrd="0" destOrd="0" presId="urn:microsoft.com/office/officeart/2005/8/layout/arrow2"/>
    <dgm:cxn modelId="{726DC810-E62B-40E5-B623-65902EC3D34A}" type="presParOf" srcId="{F489F843-8461-4DBC-AA83-D840FF2E3B69}" destId="{4E104448-B212-431E-B86C-A35A4D29535B}" srcOrd="1" destOrd="0" presId="urn:microsoft.com/office/officeart/2005/8/layout/arrow2"/>
    <dgm:cxn modelId="{18B6698A-C827-4607-9048-C3C741A118AF}" type="presParOf" srcId="{4E104448-B212-431E-B86C-A35A4D29535B}" destId="{0BD9B14F-3639-4F64-BD3B-71E07D6CE71C}" srcOrd="0" destOrd="0" presId="urn:microsoft.com/office/officeart/2005/8/layout/arrow2"/>
    <dgm:cxn modelId="{2D789BB1-1EC6-4ED0-806F-10D181B17CE6}" type="presParOf" srcId="{4E104448-B212-431E-B86C-A35A4D29535B}" destId="{51DCFD09-B01A-4C2D-AD4A-5C4F2E732A88}" srcOrd="1" destOrd="0" presId="urn:microsoft.com/office/officeart/2005/8/layout/arrow2"/>
    <dgm:cxn modelId="{A53118B5-C801-4D1F-890C-1004131AE9FB}" type="presParOf" srcId="{4E104448-B212-431E-B86C-A35A4D29535B}" destId="{FB6CE728-29D1-4E50-864E-A114AE779C90}" srcOrd="2" destOrd="0" presId="urn:microsoft.com/office/officeart/2005/8/layout/arrow2"/>
    <dgm:cxn modelId="{EBC9E8DF-FBDA-4C26-A3E0-66DF3D54CDC1}" type="presParOf" srcId="{4E104448-B212-431E-B86C-A35A4D29535B}" destId="{24A35932-D930-4122-98EF-CB686FA990CB}" srcOrd="3" destOrd="0" presId="urn:microsoft.com/office/officeart/2005/8/layout/arrow2"/>
    <dgm:cxn modelId="{902A372D-39B6-4889-B81D-4A8383334F07}" type="presParOf" srcId="{4E104448-B212-431E-B86C-A35A4D29535B}" destId="{54073C2D-6724-40E6-A9A6-99847DB824CE}" srcOrd="4" destOrd="0" presId="urn:microsoft.com/office/officeart/2005/8/layout/arrow2"/>
    <dgm:cxn modelId="{2D99D5D4-74F6-468E-AA47-198181E5D7F4}" type="presParOf" srcId="{4E104448-B212-431E-B86C-A35A4D29535B}" destId="{4321A208-44FC-4FCC-B6C1-FCD3E419A5B5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BF565B-09B7-45A1-AE49-CDBB73C6184B}" type="doc">
      <dgm:prSet loTypeId="urn:microsoft.com/office/officeart/2005/8/layout/radial4" loCatId="relationship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zh-TW" altLang="en-US"/>
        </a:p>
      </dgm:t>
    </dgm:pt>
    <dgm:pt modelId="{48B83D2B-4BED-4870-894A-9FF141500902}">
      <dgm:prSet phldrT="[文字]" custT="1"/>
      <dgm:spPr/>
      <dgm:t>
        <a:bodyPr lIns="0" rIns="0" anchor="ctr"/>
        <a:lstStyle/>
        <a:p>
          <a:r>
            <a:rPr lang="en-US" altLang="zh-TW" sz="18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PDK</a:t>
          </a:r>
        </a:p>
        <a:p>
          <a:r>
            <a:rPr lang="zh-TW" altLang="en-US" sz="18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產品設計套件</a:t>
          </a:r>
          <a:endParaRPr lang="zh-TW" altLang="en-US" sz="1800" b="1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B27364C-898C-4125-B44C-660948B16884}" type="parTrans" cxnId="{9CB93A91-3B54-464F-B6F9-3C112123B619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E123063-9B17-400D-82F6-8585AC487C7C}" type="sibTrans" cxnId="{9CB93A91-3B54-464F-B6F9-3C112123B619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A73E0C7-CF21-484A-BC90-EAA7E246AB56}">
      <dgm:prSet phldrT="[文字]" custT="1"/>
      <dgm:spPr/>
      <dgm:t>
        <a:bodyPr anchor="ctr"/>
        <a:lstStyle/>
        <a:p>
          <a:r>
            <a:rPr lang="en-US" altLang="zh-TW" sz="18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Design Manual</a:t>
          </a:r>
          <a:endParaRPr lang="zh-TW" altLang="en-US" sz="1800" b="1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D49B7DC-00AA-4714-AC13-8A41F919297B}" type="parTrans" cxnId="{72C69895-BB1E-4FB9-B03C-BFAAD44F7045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53F818F-4FA1-49E7-8A54-CDFDCF607A96}" type="sibTrans" cxnId="{72C69895-BB1E-4FB9-B03C-BFAAD44F7045}">
      <dgm:prSet/>
      <dgm:spPr/>
      <dgm:t>
        <a:bodyPr/>
        <a:lstStyle/>
        <a:p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AD1D977-2484-4261-A698-FDBDECF16594}">
      <dgm:prSet phldrT="[文字]" custT="1"/>
      <dgm:spPr/>
      <dgm:t>
        <a:bodyPr anchor="ctr"/>
        <a:lstStyle/>
        <a:p>
          <a:r>
            <a:rPr lang="en-US" altLang="zh-TW" sz="18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OPC</a:t>
          </a:r>
          <a:endParaRPr lang="zh-TW" altLang="en-US" sz="1800" b="1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C45C0565-142E-40CD-A76B-8C3EB7B21A80}" type="parTrans" cxnId="{61925266-E4DB-4CE4-AC0A-C6211B9A813B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921BAFE4-F85D-4837-8A58-06389C0202BC}" type="sibTrans" cxnId="{61925266-E4DB-4CE4-AC0A-C6211B9A813B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C1ABA398-7F68-4B03-9586-3BCE8766662B}">
      <dgm:prSet phldrT="[文字]" custT="1"/>
      <dgm:spPr/>
      <dgm:t>
        <a:bodyPr anchor="ctr"/>
        <a:lstStyle/>
        <a:p>
          <a:r>
            <a:rPr lang="en-US" altLang="zh-TW" sz="18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Spice Model</a:t>
          </a:r>
          <a:endParaRPr lang="zh-TW" altLang="en-US" sz="1800" b="1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ED309BC-15D4-4D52-A133-5D36B64E8266}" type="parTrans" cxnId="{8F96C757-2F40-4FD7-BDED-309625581A09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67AF836-7F77-465A-AA2B-A9266EB32052}" type="sibTrans" cxnId="{8F96C757-2F40-4FD7-BDED-309625581A09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DEED6F6-C82A-4C3C-A79F-0C28525726F0}">
      <dgm:prSet phldrT="[文字]" custT="1"/>
      <dgm:spPr/>
      <dgm:t>
        <a:bodyPr anchor="ctr"/>
        <a:lstStyle/>
        <a:p>
          <a:r>
            <a:rPr lang="en-US" altLang="zh-TW" sz="18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Interconnect Model</a:t>
          </a:r>
          <a:endParaRPr lang="zh-TW" altLang="en-US" sz="1800" b="1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B7537CD-949D-4C18-8773-9FFC4E173644}" type="parTrans" cxnId="{AD4C0668-3090-49A0-A3BC-2B8806710D03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8DC907F-A7F1-458D-BD77-9D7C532C4230}" type="sibTrans" cxnId="{AD4C0668-3090-49A0-A3BC-2B8806710D03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0898FE5-AD52-4B76-ACCE-8B0FDDF005BD}">
      <dgm:prSet phldrT="[文字]" custT="1"/>
      <dgm:spPr/>
      <dgm:t>
        <a:bodyPr anchor="ctr"/>
        <a:lstStyle/>
        <a:p>
          <a:r>
            <a:rPr lang="en-US" altLang="zh-TW" sz="18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Layout Example</a:t>
          </a:r>
          <a:endParaRPr lang="zh-TW" altLang="en-US" sz="1800" b="1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1E5A4E4-0CB3-4916-BF2A-4D0F49B81AD8}" type="parTrans" cxnId="{75D85893-145C-4F3C-AC9D-177DD8505B98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14CB93C-84D5-4505-99FC-E05B5DECDF6C}" type="sibTrans" cxnId="{75D85893-145C-4F3C-AC9D-177DD8505B98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C48969B5-42CB-4AB2-9DFE-C6212497D7AE}">
      <dgm:prSet phldrT="[文字]" custT="1"/>
      <dgm:spPr/>
      <dgm:t>
        <a:bodyPr anchor="ctr"/>
        <a:lstStyle/>
        <a:p>
          <a:r>
            <a:rPr lang="en-US" altLang="zh-TW" sz="1800" b="1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Cell Library</a:t>
          </a:r>
          <a:endParaRPr lang="zh-TW" altLang="en-US" sz="1800" b="1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589BCC4-8479-430A-AEA9-1B093CA22FF5}" type="parTrans" cxnId="{559B253B-6014-4973-BC8C-08B6A11B37C8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7B44FEC-F223-4157-AEDD-026D43E7CB41}" type="sibTrans" cxnId="{559B253B-6014-4973-BC8C-08B6A11B37C8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3B6A58C9-66A1-4B79-B9CB-40594E869B76}">
      <dgm:prSet phldrT="[文字]" custT="1"/>
      <dgm:spPr/>
      <dgm:t>
        <a:bodyPr anchor="ctr"/>
        <a:lstStyle/>
        <a:p>
          <a:r>
            <a:rPr lang="en-US" altLang="zh-TW" sz="18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Mask Data Sheet</a:t>
          </a:r>
          <a:endParaRPr lang="zh-TW" altLang="en-US" sz="1800" b="1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A571886-252F-430E-9FB0-D5E5C5FF70BA}" type="parTrans" cxnId="{2F72A98E-4E6E-4ED8-8CE8-A2839105B8D5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AB44E74B-B355-4D36-BC62-1B8AAF3D4293}" type="sibTrans" cxnId="{2F72A98E-4E6E-4ED8-8CE8-A2839105B8D5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2B1C679-0CFC-40F4-8C95-74392A824B72}">
      <dgm:prSet phldrT="[文字]" custT="1"/>
      <dgm:spPr/>
      <dgm:t>
        <a:bodyPr anchor="ctr"/>
        <a:lstStyle/>
        <a:p>
          <a:r>
            <a:rPr lang="en-US" altLang="zh-TW" sz="1800" b="1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Star</a:t>
          </a:r>
          <a:r>
            <a:rPr lang="en-US" altLang="zh-TW" sz="1800" b="1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RC</a:t>
          </a:r>
          <a:endParaRPr lang="zh-TW" altLang="en-US" sz="1800" b="1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0792416-4B4C-45C5-891A-FCD00427A05B}" type="parTrans" cxnId="{FFEF1989-78A8-4A56-8A37-37AB2F4FC66A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36EB298-FCA5-46D8-9244-5621FF65689A}" type="sibTrans" cxnId="{FFEF1989-78A8-4A56-8A37-37AB2F4FC66A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57283B1A-415B-4CDE-95A9-185AEF9CD364}" type="pres">
      <dgm:prSet presAssocID="{2EBF565B-09B7-45A1-AE49-CDBB73C618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9AF9A20-0E5D-4456-A0FD-2B7BD537FDB9}" type="pres">
      <dgm:prSet presAssocID="{48B83D2B-4BED-4870-894A-9FF141500902}" presName="centerShape" presStyleLbl="node0" presStyleIdx="0" presStyleCnt="1" custScaleX="117754" custScaleY="125054" custLinFactNeighborX="5615" custLinFactNeighborY="-21536"/>
      <dgm:spPr/>
      <dgm:t>
        <a:bodyPr/>
        <a:lstStyle/>
        <a:p>
          <a:endParaRPr lang="zh-TW" altLang="en-US"/>
        </a:p>
      </dgm:t>
    </dgm:pt>
    <dgm:pt modelId="{751A01A8-A792-4A83-B427-494654481BF0}" type="pres">
      <dgm:prSet presAssocID="{BA571886-252F-430E-9FB0-D5E5C5FF70BA}" presName="parTrans" presStyleLbl="bgSibTrans2D1" presStyleIdx="0" presStyleCnt="8"/>
      <dgm:spPr/>
      <dgm:t>
        <a:bodyPr/>
        <a:lstStyle/>
        <a:p>
          <a:endParaRPr lang="zh-TW" altLang="en-US"/>
        </a:p>
      </dgm:t>
    </dgm:pt>
    <dgm:pt modelId="{6C7B5CF6-C0B6-4F17-9B5A-51647150B867}" type="pres">
      <dgm:prSet presAssocID="{3B6A58C9-66A1-4B79-B9CB-40594E869B76}" presName="node" presStyleLbl="node1" presStyleIdx="0" presStyleCnt="8" custScaleX="133574" custScaleY="125226" custLinFactNeighborX="6013" custLinFactNeighborY="-28169" custRadScaleRad="73341" custRadScaleInc="7545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092E5E8-7BA2-4EDF-8CCE-EFFA552D3502}" type="pres">
      <dgm:prSet presAssocID="{DD49B7DC-00AA-4714-AC13-8A41F919297B}" presName="parTrans" presStyleLbl="bgSibTrans2D1" presStyleIdx="1" presStyleCnt="8"/>
      <dgm:spPr/>
      <dgm:t>
        <a:bodyPr/>
        <a:lstStyle/>
        <a:p>
          <a:endParaRPr lang="zh-TW" altLang="en-US"/>
        </a:p>
      </dgm:t>
    </dgm:pt>
    <dgm:pt modelId="{670FB9CA-B009-4B54-8AE3-C71C22F08ED7}" type="pres">
      <dgm:prSet presAssocID="{4A73E0C7-CF21-484A-BC90-EAA7E246AB56}" presName="node" presStyleLbl="node1" presStyleIdx="1" presStyleCnt="8" custScaleX="133574" custScaleY="125226" custRadScaleRad="105064" custRadScaleInc="949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3828C6-8F45-4B2B-AF0A-5AD74446AC47}" type="pres">
      <dgm:prSet presAssocID="{C45C0565-142E-40CD-A76B-8C3EB7B21A80}" presName="parTrans" presStyleLbl="bgSibTrans2D1" presStyleIdx="2" presStyleCnt="8" custScaleX="75793" custLinFactNeighborX="5675" custLinFactNeighborY="37509"/>
      <dgm:spPr/>
      <dgm:t>
        <a:bodyPr/>
        <a:lstStyle/>
        <a:p>
          <a:endParaRPr lang="zh-TW" altLang="en-US"/>
        </a:p>
      </dgm:t>
    </dgm:pt>
    <dgm:pt modelId="{6D9DD902-5EA0-45AD-A72E-F7F16EA53C97}" type="pres">
      <dgm:prSet presAssocID="{BAD1D977-2484-4261-A698-FDBDECF16594}" presName="node" presStyleLbl="node1" presStyleIdx="2" presStyleCnt="8" custScaleX="133574" custScaleY="125226" custRadScaleRad="121023" custRadScaleInc="11312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2ACB3C2-18DC-485C-8E25-2095CFEA0816}" type="pres">
      <dgm:prSet presAssocID="{EED309BC-15D4-4D52-A133-5D36B64E8266}" presName="parTrans" presStyleLbl="bgSibTrans2D1" presStyleIdx="3" presStyleCnt="8"/>
      <dgm:spPr/>
      <dgm:t>
        <a:bodyPr/>
        <a:lstStyle/>
        <a:p>
          <a:endParaRPr lang="zh-TW" altLang="en-US"/>
        </a:p>
      </dgm:t>
    </dgm:pt>
    <dgm:pt modelId="{3CE69CB0-A9FF-4A9C-9EFE-5905C40AA171}" type="pres">
      <dgm:prSet presAssocID="{C1ABA398-7F68-4B03-9586-3BCE8766662B}" presName="node" presStyleLbl="node1" presStyleIdx="3" presStyleCnt="8" custScaleX="133574" custScaleY="125226" custRadScaleRad="37020" custRadScaleInc="-53497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CEFD93-D50F-4D7C-912C-DA584B3A8C19}" type="pres">
      <dgm:prSet presAssocID="{2B7537CD-949D-4C18-8773-9FFC4E173644}" presName="parTrans" presStyleLbl="bgSibTrans2D1" presStyleIdx="4" presStyleCnt="8"/>
      <dgm:spPr/>
      <dgm:t>
        <a:bodyPr/>
        <a:lstStyle/>
        <a:p>
          <a:endParaRPr lang="zh-TW" altLang="en-US"/>
        </a:p>
      </dgm:t>
    </dgm:pt>
    <dgm:pt modelId="{3AD39327-6C8C-4D9B-93A6-D471942AF880}" type="pres">
      <dgm:prSet presAssocID="{DDEED6F6-C82A-4C3C-A79F-0C28525726F0}" presName="node" presStyleLbl="node1" presStyleIdx="4" presStyleCnt="8" custScaleX="133574" custScaleY="125226" custRadScaleRad="126188" custRadScaleInc="3340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04AA39C-3A7D-46A9-8BF5-F2D798034C59}" type="pres">
      <dgm:prSet presAssocID="{D0792416-4B4C-45C5-891A-FCD00427A05B}" presName="parTrans" presStyleLbl="bgSibTrans2D1" presStyleIdx="5" presStyleCnt="8"/>
      <dgm:spPr/>
      <dgm:t>
        <a:bodyPr/>
        <a:lstStyle/>
        <a:p>
          <a:endParaRPr lang="zh-TW" altLang="en-US"/>
        </a:p>
      </dgm:t>
    </dgm:pt>
    <dgm:pt modelId="{6A32F627-5864-4C1B-9354-64F0D2A29433}" type="pres">
      <dgm:prSet presAssocID="{D2B1C679-0CFC-40F4-8C95-74392A824B72}" presName="node" presStyleLbl="node1" presStyleIdx="5" presStyleCnt="8" custScaleX="133574" custScaleY="125226" custRadScaleRad="122653" custRadScaleInc="50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E0A4B69-B982-425C-97BF-BDA44E4EAAFE}" type="pres">
      <dgm:prSet presAssocID="{11E5A4E4-0CB3-4916-BF2A-4D0F49B81AD8}" presName="parTrans" presStyleLbl="bgSibTrans2D1" presStyleIdx="6" presStyleCnt="8"/>
      <dgm:spPr/>
      <dgm:t>
        <a:bodyPr/>
        <a:lstStyle/>
        <a:p>
          <a:endParaRPr lang="zh-TW" altLang="en-US"/>
        </a:p>
      </dgm:t>
    </dgm:pt>
    <dgm:pt modelId="{652029F2-3E71-4582-ABBB-BBFADC0A98B6}" type="pres">
      <dgm:prSet presAssocID="{F0898FE5-AD52-4B76-ACCE-8B0FDDF005BD}" presName="node" presStyleLbl="node1" presStyleIdx="6" presStyleCnt="8" custScaleX="133574" custScaleY="125226" custRadScaleRad="97831" custRadScaleInc="4299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347EED-45AB-4208-B096-A8669A2ED35F}" type="pres">
      <dgm:prSet presAssocID="{6589BCC4-8479-430A-AEA9-1B093CA22FF5}" presName="parTrans" presStyleLbl="bgSibTrans2D1" presStyleIdx="7" presStyleCnt="8"/>
      <dgm:spPr/>
      <dgm:t>
        <a:bodyPr/>
        <a:lstStyle/>
        <a:p>
          <a:endParaRPr lang="zh-TW" altLang="en-US"/>
        </a:p>
      </dgm:t>
    </dgm:pt>
    <dgm:pt modelId="{50844CEF-C0BB-4A5F-A9B1-FB80CF51F10C}" type="pres">
      <dgm:prSet presAssocID="{C48969B5-42CB-4AB2-9DFE-C6212497D7AE}" presName="node" presStyleLbl="node1" presStyleIdx="7" presStyleCnt="8" custScaleX="133574" custScaleY="125226" custRadScaleRad="57178" custRadScaleInc="11699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961BAB7-967B-4965-B07C-08B65BB7218E}" type="presOf" srcId="{C45C0565-142E-40CD-A76B-8C3EB7B21A80}" destId="{663828C6-8F45-4B2B-AF0A-5AD74446AC47}" srcOrd="0" destOrd="0" presId="urn:microsoft.com/office/officeart/2005/8/layout/radial4"/>
    <dgm:cxn modelId="{AD4C0668-3090-49A0-A3BC-2B8806710D03}" srcId="{48B83D2B-4BED-4870-894A-9FF141500902}" destId="{DDEED6F6-C82A-4C3C-A79F-0C28525726F0}" srcOrd="4" destOrd="0" parTransId="{2B7537CD-949D-4C18-8773-9FFC4E173644}" sibTransId="{F8DC907F-A7F1-458D-BD77-9D7C532C4230}"/>
    <dgm:cxn modelId="{8AE63CDC-3CD5-4E51-9E1C-960F922C1B63}" type="presOf" srcId="{6589BCC4-8479-430A-AEA9-1B093CA22FF5}" destId="{41347EED-45AB-4208-B096-A8669A2ED35F}" srcOrd="0" destOrd="0" presId="urn:microsoft.com/office/officeart/2005/8/layout/radial4"/>
    <dgm:cxn modelId="{61925266-E4DB-4CE4-AC0A-C6211B9A813B}" srcId="{48B83D2B-4BED-4870-894A-9FF141500902}" destId="{BAD1D977-2484-4261-A698-FDBDECF16594}" srcOrd="2" destOrd="0" parTransId="{C45C0565-142E-40CD-A76B-8C3EB7B21A80}" sibTransId="{921BAFE4-F85D-4837-8A58-06389C0202BC}"/>
    <dgm:cxn modelId="{8F96C757-2F40-4FD7-BDED-309625581A09}" srcId="{48B83D2B-4BED-4870-894A-9FF141500902}" destId="{C1ABA398-7F68-4B03-9586-3BCE8766662B}" srcOrd="3" destOrd="0" parTransId="{EED309BC-15D4-4D52-A133-5D36B64E8266}" sibTransId="{D67AF836-7F77-465A-AA2B-A9266EB32052}"/>
    <dgm:cxn modelId="{46F7A0C7-E9F1-4435-B58C-7FD2E10C9E69}" type="presOf" srcId="{D0792416-4B4C-45C5-891A-FCD00427A05B}" destId="{504AA39C-3A7D-46A9-8BF5-F2D798034C59}" srcOrd="0" destOrd="0" presId="urn:microsoft.com/office/officeart/2005/8/layout/radial4"/>
    <dgm:cxn modelId="{C2801086-8A95-40BF-922F-A001BD5A5ED3}" type="presOf" srcId="{2EBF565B-09B7-45A1-AE49-CDBB73C6184B}" destId="{57283B1A-415B-4CDE-95A9-185AEF9CD364}" srcOrd="0" destOrd="0" presId="urn:microsoft.com/office/officeart/2005/8/layout/radial4"/>
    <dgm:cxn modelId="{7B16D62B-1263-4AA8-B396-9A9EE05DF315}" type="presOf" srcId="{4A73E0C7-CF21-484A-BC90-EAA7E246AB56}" destId="{670FB9CA-B009-4B54-8AE3-C71C22F08ED7}" srcOrd="0" destOrd="0" presId="urn:microsoft.com/office/officeart/2005/8/layout/radial4"/>
    <dgm:cxn modelId="{559B253B-6014-4973-BC8C-08B6A11B37C8}" srcId="{48B83D2B-4BED-4870-894A-9FF141500902}" destId="{C48969B5-42CB-4AB2-9DFE-C6212497D7AE}" srcOrd="7" destOrd="0" parTransId="{6589BCC4-8479-430A-AEA9-1B093CA22FF5}" sibTransId="{17B44FEC-F223-4157-AEDD-026D43E7CB41}"/>
    <dgm:cxn modelId="{34BF932C-0E30-40D2-A1A8-0BBF5D2D1E7C}" type="presOf" srcId="{F0898FE5-AD52-4B76-ACCE-8B0FDDF005BD}" destId="{652029F2-3E71-4582-ABBB-BBFADC0A98B6}" srcOrd="0" destOrd="0" presId="urn:microsoft.com/office/officeart/2005/8/layout/radial4"/>
    <dgm:cxn modelId="{2F72A98E-4E6E-4ED8-8CE8-A2839105B8D5}" srcId="{48B83D2B-4BED-4870-894A-9FF141500902}" destId="{3B6A58C9-66A1-4B79-B9CB-40594E869B76}" srcOrd="0" destOrd="0" parTransId="{BA571886-252F-430E-9FB0-D5E5C5FF70BA}" sibTransId="{AB44E74B-B355-4D36-BC62-1B8AAF3D4293}"/>
    <dgm:cxn modelId="{1EEC5A5D-3CC6-437C-83B3-07B84D0B419B}" type="presOf" srcId="{DDEED6F6-C82A-4C3C-A79F-0C28525726F0}" destId="{3AD39327-6C8C-4D9B-93A6-D471942AF880}" srcOrd="0" destOrd="0" presId="urn:microsoft.com/office/officeart/2005/8/layout/radial4"/>
    <dgm:cxn modelId="{03A02CB0-DCBC-47B7-A707-7DE9D6D004D1}" type="presOf" srcId="{EED309BC-15D4-4D52-A133-5D36B64E8266}" destId="{E2ACB3C2-18DC-485C-8E25-2095CFEA0816}" srcOrd="0" destOrd="0" presId="urn:microsoft.com/office/officeart/2005/8/layout/radial4"/>
    <dgm:cxn modelId="{118CFB0E-D825-4331-9473-5054A0BF82E0}" type="presOf" srcId="{48B83D2B-4BED-4870-894A-9FF141500902}" destId="{C9AF9A20-0E5D-4456-A0FD-2B7BD537FDB9}" srcOrd="0" destOrd="0" presId="urn:microsoft.com/office/officeart/2005/8/layout/radial4"/>
    <dgm:cxn modelId="{2716D36E-BFD4-4D7D-9F0E-2F9CDD935C39}" type="presOf" srcId="{BAD1D977-2484-4261-A698-FDBDECF16594}" destId="{6D9DD902-5EA0-45AD-A72E-F7F16EA53C97}" srcOrd="0" destOrd="0" presId="urn:microsoft.com/office/officeart/2005/8/layout/radial4"/>
    <dgm:cxn modelId="{D49769FC-F966-43A9-ADA4-5DB16EDB70D2}" type="presOf" srcId="{2B7537CD-949D-4C18-8773-9FFC4E173644}" destId="{E1CEFD93-D50F-4D7C-912C-DA584B3A8C19}" srcOrd="0" destOrd="0" presId="urn:microsoft.com/office/officeart/2005/8/layout/radial4"/>
    <dgm:cxn modelId="{72C69895-BB1E-4FB9-B03C-BFAAD44F7045}" srcId="{48B83D2B-4BED-4870-894A-9FF141500902}" destId="{4A73E0C7-CF21-484A-BC90-EAA7E246AB56}" srcOrd="1" destOrd="0" parTransId="{DD49B7DC-00AA-4714-AC13-8A41F919297B}" sibTransId="{F53F818F-4FA1-49E7-8A54-CDFDCF607A96}"/>
    <dgm:cxn modelId="{AC46F43F-7ACC-4DEB-8391-C12D1B359170}" type="presOf" srcId="{C1ABA398-7F68-4B03-9586-3BCE8766662B}" destId="{3CE69CB0-A9FF-4A9C-9EFE-5905C40AA171}" srcOrd="0" destOrd="0" presId="urn:microsoft.com/office/officeart/2005/8/layout/radial4"/>
    <dgm:cxn modelId="{75D85893-145C-4F3C-AC9D-177DD8505B98}" srcId="{48B83D2B-4BED-4870-894A-9FF141500902}" destId="{F0898FE5-AD52-4B76-ACCE-8B0FDDF005BD}" srcOrd="6" destOrd="0" parTransId="{11E5A4E4-0CB3-4916-BF2A-4D0F49B81AD8}" sibTransId="{714CB93C-84D5-4505-99FC-E05B5DECDF6C}"/>
    <dgm:cxn modelId="{CF52AC6D-782B-4398-AAC4-62625035C9F7}" type="presOf" srcId="{11E5A4E4-0CB3-4916-BF2A-4D0F49B81AD8}" destId="{0E0A4B69-B982-425C-97BF-BDA44E4EAAFE}" srcOrd="0" destOrd="0" presId="urn:microsoft.com/office/officeart/2005/8/layout/radial4"/>
    <dgm:cxn modelId="{D1557608-367B-418C-9E29-D83F7C956742}" type="presOf" srcId="{3B6A58C9-66A1-4B79-B9CB-40594E869B76}" destId="{6C7B5CF6-C0B6-4F17-9B5A-51647150B867}" srcOrd="0" destOrd="0" presId="urn:microsoft.com/office/officeart/2005/8/layout/radial4"/>
    <dgm:cxn modelId="{FFEF1989-78A8-4A56-8A37-37AB2F4FC66A}" srcId="{48B83D2B-4BED-4870-894A-9FF141500902}" destId="{D2B1C679-0CFC-40F4-8C95-74392A824B72}" srcOrd="5" destOrd="0" parTransId="{D0792416-4B4C-45C5-891A-FCD00427A05B}" sibTransId="{D36EB298-FCA5-46D8-9244-5621FF65689A}"/>
    <dgm:cxn modelId="{12AA8ACE-E225-4782-9B72-6281BC4853FA}" type="presOf" srcId="{DD49B7DC-00AA-4714-AC13-8A41F919297B}" destId="{C092E5E8-7BA2-4EDF-8CCE-EFFA552D3502}" srcOrd="0" destOrd="0" presId="urn:microsoft.com/office/officeart/2005/8/layout/radial4"/>
    <dgm:cxn modelId="{9CB93A91-3B54-464F-B6F9-3C112123B619}" srcId="{2EBF565B-09B7-45A1-AE49-CDBB73C6184B}" destId="{48B83D2B-4BED-4870-894A-9FF141500902}" srcOrd="0" destOrd="0" parTransId="{1B27364C-898C-4125-B44C-660948B16884}" sibTransId="{DE123063-9B17-400D-82F6-8585AC487C7C}"/>
    <dgm:cxn modelId="{3B0F75FD-2E9B-433F-9888-1487A3B2BF68}" type="presOf" srcId="{C48969B5-42CB-4AB2-9DFE-C6212497D7AE}" destId="{50844CEF-C0BB-4A5F-A9B1-FB80CF51F10C}" srcOrd="0" destOrd="0" presId="urn:microsoft.com/office/officeart/2005/8/layout/radial4"/>
    <dgm:cxn modelId="{DD1DEEBF-CA32-4D58-831E-C00DB44BE576}" type="presOf" srcId="{BA571886-252F-430E-9FB0-D5E5C5FF70BA}" destId="{751A01A8-A792-4A83-B427-494654481BF0}" srcOrd="0" destOrd="0" presId="urn:microsoft.com/office/officeart/2005/8/layout/radial4"/>
    <dgm:cxn modelId="{B19A1E80-B175-4F1E-BA2B-FCD9DAAA3362}" type="presOf" srcId="{D2B1C679-0CFC-40F4-8C95-74392A824B72}" destId="{6A32F627-5864-4C1B-9354-64F0D2A29433}" srcOrd="0" destOrd="0" presId="urn:microsoft.com/office/officeart/2005/8/layout/radial4"/>
    <dgm:cxn modelId="{5A3E8ED0-7EF9-49A4-BCCF-49937209CA2B}" type="presParOf" srcId="{57283B1A-415B-4CDE-95A9-185AEF9CD364}" destId="{C9AF9A20-0E5D-4456-A0FD-2B7BD537FDB9}" srcOrd="0" destOrd="0" presId="urn:microsoft.com/office/officeart/2005/8/layout/radial4"/>
    <dgm:cxn modelId="{5936507A-1382-48CC-A94E-BD60D1600F51}" type="presParOf" srcId="{57283B1A-415B-4CDE-95A9-185AEF9CD364}" destId="{751A01A8-A792-4A83-B427-494654481BF0}" srcOrd="1" destOrd="0" presId="urn:microsoft.com/office/officeart/2005/8/layout/radial4"/>
    <dgm:cxn modelId="{26E48447-ABF7-48D6-AF11-31A95F64DD5C}" type="presParOf" srcId="{57283B1A-415B-4CDE-95A9-185AEF9CD364}" destId="{6C7B5CF6-C0B6-4F17-9B5A-51647150B867}" srcOrd="2" destOrd="0" presId="urn:microsoft.com/office/officeart/2005/8/layout/radial4"/>
    <dgm:cxn modelId="{D979CC99-58AA-4927-BADE-70C339FA6089}" type="presParOf" srcId="{57283B1A-415B-4CDE-95A9-185AEF9CD364}" destId="{C092E5E8-7BA2-4EDF-8CCE-EFFA552D3502}" srcOrd="3" destOrd="0" presId="urn:microsoft.com/office/officeart/2005/8/layout/radial4"/>
    <dgm:cxn modelId="{D77A1002-6508-4369-BAEE-EBE47F4E026F}" type="presParOf" srcId="{57283B1A-415B-4CDE-95A9-185AEF9CD364}" destId="{670FB9CA-B009-4B54-8AE3-C71C22F08ED7}" srcOrd="4" destOrd="0" presId="urn:microsoft.com/office/officeart/2005/8/layout/radial4"/>
    <dgm:cxn modelId="{E8E16C2E-6BE4-4330-979B-3BFFBC714137}" type="presParOf" srcId="{57283B1A-415B-4CDE-95A9-185AEF9CD364}" destId="{663828C6-8F45-4B2B-AF0A-5AD74446AC47}" srcOrd="5" destOrd="0" presId="urn:microsoft.com/office/officeart/2005/8/layout/radial4"/>
    <dgm:cxn modelId="{69ECC71D-CC6E-4D0B-AAF9-E203BADE7E6D}" type="presParOf" srcId="{57283B1A-415B-4CDE-95A9-185AEF9CD364}" destId="{6D9DD902-5EA0-45AD-A72E-F7F16EA53C97}" srcOrd="6" destOrd="0" presId="urn:microsoft.com/office/officeart/2005/8/layout/radial4"/>
    <dgm:cxn modelId="{7C688F4C-7514-45D8-B68F-A35477DAEC6C}" type="presParOf" srcId="{57283B1A-415B-4CDE-95A9-185AEF9CD364}" destId="{E2ACB3C2-18DC-485C-8E25-2095CFEA0816}" srcOrd="7" destOrd="0" presId="urn:microsoft.com/office/officeart/2005/8/layout/radial4"/>
    <dgm:cxn modelId="{2D06E86C-30A2-4D9E-A1CC-F85C5837701F}" type="presParOf" srcId="{57283B1A-415B-4CDE-95A9-185AEF9CD364}" destId="{3CE69CB0-A9FF-4A9C-9EFE-5905C40AA171}" srcOrd="8" destOrd="0" presId="urn:microsoft.com/office/officeart/2005/8/layout/radial4"/>
    <dgm:cxn modelId="{1772D50C-0983-4CE3-9E26-2A1AFF2C10FF}" type="presParOf" srcId="{57283B1A-415B-4CDE-95A9-185AEF9CD364}" destId="{E1CEFD93-D50F-4D7C-912C-DA584B3A8C19}" srcOrd="9" destOrd="0" presId="urn:microsoft.com/office/officeart/2005/8/layout/radial4"/>
    <dgm:cxn modelId="{AF29B577-AB87-41D4-8CC2-29214BE89C20}" type="presParOf" srcId="{57283B1A-415B-4CDE-95A9-185AEF9CD364}" destId="{3AD39327-6C8C-4D9B-93A6-D471942AF880}" srcOrd="10" destOrd="0" presId="urn:microsoft.com/office/officeart/2005/8/layout/radial4"/>
    <dgm:cxn modelId="{D80085B7-D862-482B-9952-D6113C0D1CB5}" type="presParOf" srcId="{57283B1A-415B-4CDE-95A9-185AEF9CD364}" destId="{504AA39C-3A7D-46A9-8BF5-F2D798034C59}" srcOrd="11" destOrd="0" presId="urn:microsoft.com/office/officeart/2005/8/layout/radial4"/>
    <dgm:cxn modelId="{85EF32DA-453F-4052-9EA9-4D706EA76B2B}" type="presParOf" srcId="{57283B1A-415B-4CDE-95A9-185AEF9CD364}" destId="{6A32F627-5864-4C1B-9354-64F0D2A29433}" srcOrd="12" destOrd="0" presId="urn:microsoft.com/office/officeart/2005/8/layout/radial4"/>
    <dgm:cxn modelId="{070BE0CE-6775-4E2B-983E-6E03E736B888}" type="presParOf" srcId="{57283B1A-415B-4CDE-95A9-185AEF9CD364}" destId="{0E0A4B69-B982-425C-97BF-BDA44E4EAAFE}" srcOrd="13" destOrd="0" presId="urn:microsoft.com/office/officeart/2005/8/layout/radial4"/>
    <dgm:cxn modelId="{144B9442-6057-4C81-B382-5484992457B9}" type="presParOf" srcId="{57283B1A-415B-4CDE-95A9-185AEF9CD364}" destId="{652029F2-3E71-4582-ABBB-BBFADC0A98B6}" srcOrd="14" destOrd="0" presId="urn:microsoft.com/office/officeart/2005/8/layout/radial4"/>
    <dgm:cxn modelId="{AE63B4AC-84E8-436A-994E-1C0A2B8B26CD}" type="presParOf" srcId="{57283B1A-415B-4CDE-95A9-185AEF9CD364}" destId="{41347EED-45AB-4208-B096-A8669A2ED35F}" srcOrd="15" destOrd="0" presId="urn:microsoft.com/office/officeart/2005/8/layout/radial4"/>
    <dgm:cxn modelId="{38003B79-76D4-4257-8189-D06B7E798810}" type="presParOf" srcId="{57283B1A-415B-4CDE-95A9-185AEF9CD364}" destId="{50844CEF-C0BB-4A5F-A9B1-FB80CF51F10C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51FCAA-51B1-4009-98FD-02DB17D21CE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0938A07-1372-4A39-9C96-9A4F7C727B16}">
      <dgm:prSet phldrT="[文字]" custT="1"/>
      <dgm:spPr>
        <a:solidFill>
          <a:srgbClr val="0070C0"/>
        </a:solidFill>
        <a:ln>
          <a:solidFill>
            <a:srgbClr val="002060"/>
          </a:solidFill>
        </a:ln>
      </dgm:spPr>
      <dgm:t>
        <a:bodyPr lIns="0" rIns="0"/>
        <a:lstStyle/>
        <a:p>
          <a:r>
            <a:rPr lang="en-US" altLang="zh-TW" sz="1800" b="1" dirty="0" smtClean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</a:t>
          </a:r>
        </a:p>
        <a:p>
          <a:r>
            <a:rPr lang="zh-TW" altLang="zh-TW" sz="1800" b="1" dirty="0" smtClean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基礎矽智財</a:t>
          </a:r>
          <a:endParaRPr lang="zh-TW" altLang="zh-TW" sz="1800" b="1" dirty="0">
            <a:solidFill>
              <a:schemeClr val="bg1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289C8BD-8480-4AC6-BEC3-02A30599C8EC}" type="parTrans" cxnId="{EDDE3201-CCF9-436E-B278-A57DD491D18B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B3AE903-FB70-428E-AEF9-99F6A0548A6F}" type="sibTrans" cxnId="{EDDE3201-CCF9-436E-B278-A57DD491D18B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61D0868-AA5F-44FE-B233-1E06E4C93319}">
      <dgm:prSet phldrT="[文字]" custT="1"/>
      <dgm:spPr>
        <a:solidFill>
          <a:schemeClr val="bg1">
            <a:lumMod val="8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US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1</a:t>
          </a:r>
          <a:r>
            <a:rPr lang="en-US" altLang="zh-TW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.</a:t>
          </a:r>
          <a:r>
            <a:rPr lang="zh-TW" altLang="en-US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/>
          </a:r>
          <a:r>
            <a:rPr lang="zh-TW" altLang="zh-TW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週邊智財</a:t>
          </a:r>
          <a:endParaRPr lang="zh-TW" altLang="en-US" sz="1600" b="1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5166FED2-38C3-440F-8F23-4D3314935611}" type="parTrans" cxnId="{44F24443-A6F4-4780-8200-96DAB9A165AB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08D4D758-7B3A-48A8-ABB9-D967E2E214D7}" type="sibTrans" cxnId="{44F24443-A6F4-4780-8200-96DAB9A165AB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41CB4F2-A038-4500-8C36-BCECA4B8E3F1}">
      <dgm:prSet phldrT="[文字]" custT="1"/>
      <dgm:spPr>
        <a:solidFill>
          <a:schemeClr val="bg1">
            <a:lumMod val="8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US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2.</a:t>
          </a:r>
          <a:r>
            <a:rPr lang="zh-TW" altLang="zh-TW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高頻寬</a:t>
          </a:r>
          <a:r>
            <a:rPr lang="en-US" altLang="zh-TW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</a:t>
          </a:r>
          <a:r>
            <a:rPr lang="zh-TW" altLang="zh-TW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陣列</a:t>
          </a:r>
          <a:endParaRPr lang="zh-TW" altLang="en-US" sz="1600" b="1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90BB4CD-CD15-4D46-A1E3-3164C36AAC7D}" type="parTrans" cxnId="{F9D2F086-E147-4E05-A0E1-2D1044433810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87E2F7-CEAD-4169-B8DC-59892815ACED}" type="sibTrans" cxnId="{F9D2F086-E147-4E05-A0E1-2D1044433810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B5B1D6D-1481-4EE2-8D40-A133914605EF}">
      <dgm:prSet phldrT="[文字]" custT="1"/>
      <dgm:spPr>
        <a:solidFill>
          <a:schemeClr val="bg1">
            <a:lumMod val="8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US" altLang="zh-TW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5.</a:t>
          </a:r>
          <a:r>
            <a:rPr lang="zh-TW" altLang="en-US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介面</a:t>
          </a:r>
          <a:r>
            <a:rPr lang="zh-TW" altLang="zh-TW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智財</a:t>
          </a:r>
          <a:endParaRPr lang="zh-TW" altLang="en-US" sz="1600" b="1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37E0089-6166-4A21-B3F9-CC0B4293D09C}" type="parTrans" cxnId="{AD205A1C-5420-4407-979F-778F5DA370A1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9EAEEC7C-3CD1-4358-B442-650AF9EA7DA8}" type="sibTrans" cxnId="{AD205A1C-5420-4407-979F-778F5DA370A1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FB0D45-2625-46BF-93E5-CF06E49E6DC3}">
      <dgm:prSet phldrT="[文字]" custT="1"/>
      <dgm:spPr>
        <a:solidFill>
          <a:schemeClr val="bg1">
            <a:lumMod val="8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US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3.</a:t>
          </a:r>
          <a:r>
            <a:rPr lang="zh-TW" altLang="zh-TW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標準元件庫</a:t>
          </a:r>
          <a:endParaRPr lang="zh-TW" altLang="en-US" sz="1600" b="1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2DCAD82-16F5-4B0C-99F0-4B05EB722A8F}" type="parTrans" cxnId="{52FCB9A7-758C-4991-923C-E1EC448C5C06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B4FF769-C9FB-45BC-8F0A-29883671BA1E}" type="sibTrans" cxnId="{52FCB9A7-758C-4991-923C-E1EC448C5C06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44649DC-EB1E-4CA1-A060-B6599D231986}">
      <dgm:prSet phldrT="[文字]" custT="1"/>
      <dgm:spPr>
        <a:solidFill>
          <a:schemeClr val="bg1">
            <a:lumMod val="8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US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4.</a:t>
          </a:r>
          <a:r>
            <a:rPr lang="en-US" altLang="zh-TW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SRAM</a:t>
          </a:r>
          <a:r>
            <a:rPr lang="zh-TW" altLang="zh-TW" sz="1600" b="1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陣列</a:t>
          </a:r>
          <a:endParaRPr lang="zh-TW" altLang="en-US" sz="1600" b="1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FACE65C-147B-4827-9249-762564C33AEE}" type="parTrans" cxnId="{3A67637B-5249-4523-B442-CF5165C91788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A18F3E94-984E-4E2F-96FE-7FB7F7D1B4AE}" type="sibTrans" cxnId="{3A67637B-5249-4523-B442-CF5165C91788}">
      <dgm:prSet/>
      <dgm:spPr/>
      <dgm:t>
        <a:bodyPr/>
        <a:lstStyle/>
        <a:p>
          <a:endParaRPr lang="zh-TW" altLang="en-US" sz="1600" b="1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CD8532B-4A0F-4508-AE93-36879DD423B0}" type="pres">
      <dgm:prSet presAssocID="{9F51FCAA-51B1-4009-98FD-02DB17D21CE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3F4436E-321A-4B77-8351-F354A0C3D81A}" type="pres">
      <dgm:prSet presAssocID="{50938A07-1372-4A39-9C96-9A4F7C727B16}" presName="centerShape" presStyleLbl="node0" presStyleIdx="0" presStyleCnt="1" custScaleX="118157" custScaleY="112270"/>
      <dgm:spPr/>
      <dgm:t>
        <a:bodyPr/>
        <a:lstStyle/>
        <a:p>
          <a:endParaRPr lang="zh-TW" altLang="en-US"/>
        </a:p>
      </dgm:t>
    </dgm:pt>
    <dgm:pt modelId="{1383B68B-5AC9-4AFF-831F-3A335BB1DC69}" type="pres">
      <dgm:prSet presAssocID="{5166FED2-38C3-440F-8F23-4D3314935611}" presName="parTrans" presStyleLbl="bgSibTrans2D1" presStyleIdx="0" presStyleCnt="5"/>
      <dgm:spPr/>
      <dgm:t>
        <a:bodyPr/>
        <a:lstStyle/>
        <a:p>
          <a:endParaRPr lang="zh-TW" altLang="en-US"/>
        </a:p>
      </dgm:t>
    </dgm:pt>
    <dgm:pt modelId="{C4DE570E-9B6A-4AF9-A5C4-20933A2BC99C}" type="pres">
      <dgm:prSet presAssocID="{F61D0868-AA5F-44FE-B233-1E06E4C9331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54CB5B-18F6-493A-8165-73855A915441}" type="pres">
      <dgm:prSet presAssocID="{B90BB4CD-CD15-4D46-A1E3-3164C36AAC7D}" presName="parTrans" presStyleLbl="bgSibTrans2D1" presStyleIdx="1" presStyleCnt="5"/>
      <dgm:spPr/>
      <dgm:t>
        <a:bodyPr/>
        <a:lstStyle/>
        <a:p>
          <a:endParaRPr lang="zh-TW" altLang="en-US"/>
        </a:p>
      </dgm:t>
    </dgm:pt>
    <dgm:pt modelId="{DD411E91-CC19-4CBB-8575-D55207D77141}" type="pres">
      <dgm:prSet presAssocID="{441CB4F2-A038-4500-8C36-BCECA4B8E3F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A35DE7B-E754-434D-B663-A9F9EB4E1A4A}" type="pres">
      <dgm:prSet presAssocID="{22DCAD82-16F5-4B0C-99F0-4B05EB722A8F}" presName="parTrans" presStyleLbl="bgSibTrans2D1" presStyleIdx="2" presStyleCnt="5"/>
      <dgm:spPr/>
      <dgm:t>
        <a:bodyPr/>
        <a:lstStyle/>
        <a:p>
          <a:endParaRPr lang="zh-TW" altLang="en-US"/>
        </a:p>
      </dgm:t>
    </dgm:pt>
    <dgm:pt modelId="{7DAE4946-645A-465C-9168-08BDC2639063}" type="pres">
      <dgm:prSet presAssocID="{F1FB0D45-2625-46BF-93E5-CF06E49E6DC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FC2A85F-F0CB-46C5-BFC3-9B8D1BF6A86C}" type="pres">
      <dgm:prSet presAssocID="{6FACE65C-147B-4827-9249-762564C33AEE}" presName="parTrans" presStyleLbl="bgSibTrans2D1" presStyleIdx="3" presStyleCnt="5"/>
      <dgm:spPr/>
      <dgm:t>
        <a:bodyPr/>
        <a:lstStyle/>
        <a:p>
          <a:endParaRPr lang="zh-TW" altLang="en-US"/>
        </a:p>
      </dgm:t>
    </dgm:pt>
    <dgm:pt modelId="{08DC0B3D-0478-43E2-9B5A-8C008982A53B}" type="pres">
      <dgm:prSet presAssocID="{D44649DC-EB1E-4CA1-A060-B6599D23198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C23738-1F03-412E-B0CF-31453AFE5685}" type="pres">
      <dgm:prSet presAssocID="{F37E0089-6166-4A21-B3F9-CC0B4293D09C}" presName="parTrans" presStyleLbl="bgSibTrans2D1" presStyleIdx="4" presStyleCnt="5"/>
      <dgm:spPr/>
      <dgm:t>
        <a:bodyPr/>
        <a:lstStyle/>
        <a:p>
          <a:endParaRPr lang="zh-TW" altLang="en-US"/>
        </a:p>
      </dgm:t>
    </dgm:pt>
    <dgm:pt modelId="{84B94467-45B5-4C75-B77C-D02B9E01650D}" type="pres">
      <dgm:prSet presAssocID="{4B5B1D6D-1481-4EE2-8D40-A133914605E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C3D1869-7D34-44D9-B602-8484E462FA91}" type="presOf" srcId="{B90BB4CD-CD15-4D46-A1E3-3164C36AAC7D}" destId="{4254CB5B-18F6-493A-8165-73855A915441}" srcOrd="0" destOrd="0" presId="urn:microsoft.com/office/officeart/2005/8/layout/radial4"/>
    <dgm:cxn modelId="{3A67637B-5249-4523-B442-CF5165C91788}" srcId="{50938A07-1372-4A39-9C96-9A4F7C727B16}" destId="{D44649DC-EB1E-4CA1-A060-B6599D231986}" srcOrd="3" destOrd="0" parTransId="{6FACE65C-147B-4827-9249-762564C33AEE}" sibTransId="{A18F3E94-984E-4E2F-96FE-7FB7F7D1B4AE}"/>
    <dgm:cxn modelId="{1B2CF05F-D41C-48F8-8B37-9B16BC3B3E24}" type="presOf" srcId="{F37E0089-6166-4A21-B3F9-CC0B4293D09C}" destId="{F9C23738-1F03-412E-B0CF-31453AFE5685}" srcOrd="0" destOrd="0" presId="urn:microsoft.com/office/officeart/2005/8/layout/radial4"/>
    <dgm:cxn modelId="{F9D2F086-E147-4E05-A0E1-2D1044433810}" srcId="{50938A07-1372-4A39-9C96-9A4F7C727B16}" destId="{441CB4F2-A038-4500-8C36-BCECA4B8E3F1}" srcOrd="1" destOrd="0" parTransId="{B90BB4CD-CD15-4D46-A1E3-3164C36AAC7D}" sibTransId="{7E87E2F7-CEAD-4169-B8DC-59892815ACED}"/>
    <dgm:cxn modelId="{7BA4623A-FF72-4E96-9AE4-546F91812C53}" type="presOf" srcId="{F61D0868-AA5F-44FE-B233-1E06E4C93319}" destId="{C4DE570E-9B6A-4AF9-A5C4-20933A2BC99C}" srcOrd="0" destOrd="0" presId="urn:microsoft.com/office/officeart/2005/8/layout/radial4"/>
    <dgm:cxn modelId="{FEBFB07D-71D6-45B6-A8B8-1BE95232A1F9}" type="presOf" srcId="{6FACE65C-147B-4827-9249-762564C33AEE}" destId="{6FC2A85F-F0CB-46C5-BFC3-9B8D1BF6A86C}" srcOrd="0" destOrd="0" presId="urn:microsoft.com/office/officeart/2005/8/layout/radial4"/>
    <dgm:cxn modelId="{44F24443-A6F4-4780-8200-96DAB9A165AB}" srcId="{50938A07-1372-4A39-9C96-9A4F7C727B16}" destId="{F61D0868-AA5F-44FE-B233-1E06E4C93319}" srcOrd="0" destOrd="0" parTransId="{5166FED2-38C3-440F-8F23-4D3314935611}" sibTransId="{08D4D758-7B3A-48A8-ABB9-D967E2E214D7}"/>
    <dgm:cxn modelId="{AD205A1C-5420-4407-979F-778F5DA370A1}" srcId="{50938A07-1372-4A39-9C96-9A4F7C727B16}" destId="{4B5B1D6D-1481-4EE2-8D40-A133914605EF}" srcOrd="4" destOrd="0" parTransId="{F37E0089-6166-4A21-B3F9-CC0B4293D09C}" sibTransId="{9EAEEC7C-3CD1-4358-B442-650AF9EA7DA8}"/>
    <dgm:cxn modelId="{EDDE3201-CCF9-436E-B278-A57DD491D18B}" srcId="{9F51FCAA-51B1-4009-98FD-02DB17D21CE9}" destId="{50938A07-1372-4A39-9C96-9A4F7C727B16}" srcOrd="0" destOrd="0" parTransId="{D289C8BD-8480-4AC6-BEC3-02A30599C8EC}" sibTransId="{6B3AE903-FB70-428E-AEF9-99F6A0548A6F}"/>
    <dgm:cxn modelId="{526C2EA0-64FE-4B40-B36B-A79C56CE8DEA}" type="presOf" srcId="{50938A07-1372-4A39-9C96-9A4F7C727B16}" destId="{03F4436E-321A-4B77-8351-F354A0C3D81A}" srcOrd="0" destOrd="0" presId="urn:microsoft.com/office/officeart/2005/8/layout/radial4"/>
    <dgm:cxn modelId="{52FCB9A7-758C-4991-923C-E1EC448C5C06}" srcId="{50938A07-1372-4A39-9C96-9A4F7C727B16}" destId="{F1FB0D45-2625-46BF-93E5-CF06E49E6DC3}" srcOrd="2" destOrd="0" parTransId="{22DCAD82-16F5-4B0C-99F0-4B05EB722A8F}" sibTransId="{7B4FF769-C9FB-45BC-8F0A-29883671BA1E}"/>
    <dgm:cxn modelId="{1B27D34B-C0A7-4551-AF5F-03B07457946D}" type="presOf" srcId="{F1FB0D45-2625-46BF-93E5-CF06E49E6DC3}" destId="{7DAE4946-645A-465C-9168-08BDC2639063}" srcOrd="0" destOrd="0" presId="urn:microsoft.com/office/officeart/2005/8/layout/radial4"/>
    <dgm:cxn modelId="{AE4BBE50-59B6-43CF-82CD-97828AAF0A53}" type="presOf" srcId="{D44649DC-EB1E-4CA1-A060-B6599D231986}" destId="{08DC0B3D-0478-43E2-9B5A-8C008982A53B}" srcOrd="0" destOrd="0" presId="urn:microsoft.com/office/officeart/2005/8/layout/radial4"/>
    <dgm:cxn modelId="{B325AEF1-A696-409E-8D91-D9E7DBC09E42}" type="presOf" srcId="{4B5B1D6D-1481-4EE2-8D40-A133914605EF}" destId="{84B94467-45B5-4C75-B77C-D02B9E01650D}" srcOrd="0" destOrd="0" presId="urn:microsoft.com/office/officeart/2005/8/layout/radial4"/>
    <dgm:cxn modelId="{3488EF4E-8B92-4FD8-A75F-D86C063242CF}" type="presOf" srcId="{22DCAD82-16F5-4B0C-99F0-4B05EB722A8F}" destId="{EA35DE7B-E754-434D-B663-A9F9EB4E1A4A}" srcOrd="0" destOrd="0" presId="urn:microsoft.com/office/officeart/2005/8/layout/radial4"/>
    <dgm:cxn modelId="{D8DA20DD-1927-4CF4-A440-3BD7FD267277}" type="presOf" srcId="{9F51FCAA-51B1-4009-98FD-02DB17D21CE9}" destId="{2CD8532B-4A0F-4508-AE93-36879DD423B0}" srcOrd="0" destOrd="0" presId="urn:microsoft.com/office/officeart/2005/8/layout/radial4"/>
    <dgm:cxn modelId="{2392A947-CD34-4A8B-AF6D-D3359A0F5AA4}" type="presOf" srcId="{5166FED2-38C3-440F-8F23-4D3314935611}" destId="{1383B68B-5AC9-4AFF-831F-3A335BB1DC69}" srcOrd="0" destOrd="0" presId="urn:microsoft.com/office/officeart/2005/8/layout/radial4"/>
    <dgm:cxn modelId="{0A74880F-25A9-4FFE-83E7-4EBC149A1929}" type="presOf" srcId="{441CB4F2-A038-4500-8C36-BCECA4B8E3F1}" destId="{DD411E91-CC19-4CBB-8575-D55207D77141}" srcOrd="0" destOrd="0" presId="urn:microsoft.com/office/officeart/2005/8/layout/radial4"/>
    <dgm:cxn modelId="{E537B0BD-AF9F-47A7-9CDE-A62493D468DC}" type="presParOf" srcId="{2CD8532B-4A0F-4508-AE93-36879DD423B0}" destId="{03F4436E-321A-4B77-8351-F354A0C3D81A}" srcOrd="0" destOrd="0" presId="urn:microsoft.com/office/officeart/2005/8/layout/radial4"/>
    <dgm:cxn modelId="{A11E86DB-2538-4C7A-8716-C9724C976ED3}" type="presParOf" srcId="{2CD8532B-4A0F-4508-AE93-36879DD423B0}" destId="{1383B68B-5AC9-4AFF-831F-3A335BB1DC69}" srcOrd="1" destOrd="0" presId="urn:microsoft.com/office/officeart/2005/8/layout/radial4"/>
    <dgm:cxn modelId="{46F5A7B8-DD6A-4779-80A9-50CFA160929A}" type="presParOf" srcId="{2CD8532B-4A0F-4508-AE93-36879DD423B0}" destId="{C4DE570E-9B6A-4AF9-A5C4-20933A2BC99C}" srcOrd="2" destOrd="0" presId="urn:microsoft.com/office/officeart/2005/8/layout/radial4"/>
    <dgm:cxn modelId="{B5B24BAB-096D-48BE-A8D7-8BD9CDDC258C}" type="presParOf" srcId="{2CD8532B-4A0F-4508-AE93-36879DD423B0}" destId="{4254CB5B-18F6-493A-8165-73855A915441}" srcOrd="3" destOrd="0" presId="urn:microsoft.com/office/officeart/2005/8/layout/radial4"/>
    <dgm:cxn modelId="{9B5C5FCA-613F-4D4D-9660-D2F291A03728}" type="presParOf" srcId="{2CD8532B-4A0F-4508-AE93-36879DD423B0}" destId="{DD411E91-CC19-4CBB-8575-D55207D77141}" srcOrd="4" destOrd="0" presId="urn:microsoft.com/office/officeart/2005/8/layout/radial4"/>
    <dgm:cxn modelId="{D4CFC06D-7968-4E4D-BFF3-5E6386430AEE}" type="presParOf" srcId="{2CD8532B-4A0F-4508-AE93-36879DD423B0}" destId="{EA35DE7B-E754-434D-B663-A9F9EB4E1A4A}" srcOrd="5" destOrd="0" presId="urn:microsoft.com/office/officeart/2005/8/layout/radial4"/>
    <dgm:cxn modelId="{10289C99-6DF4-45DA-BDA5-9E0C69D2FD5C}" type="presParOf" srcId="{2CD8532B-4A0F-4508-AE93-36879DD423B0}" destId="{7DAE4946-645A-465C-9168-08BDC2639063}" srcOrd="6" destOrd="0" presId="urn:microsoft.com/office/officeart/2005/8/layout/radial4"/>
    <dgm:cxn modelId="{3755FC9B-4BAE-4D4D-9685-A79048B34E5B}" type="presParOf" srcId="{2CD8532B-4A0F-4508-AE93-36879DD423B0}" destId="{6FC2A85F-F0CB-46C5-BFC3-9B8D1BF6A86C}" srcOrd="7" destOrd="0" presId="urn:microsoft.com/office/officeart/2005/8/layout/radial4"/>
    <dgm:cxn modelId="{D1DC19F7-16CA-497D-BA91-25551BC6582C}" type="presParOf" srcId="{2CD8532B-4A0F-4508-AE93-36879DD423B0}" destId="{08DC0B3D-0478-43E2-9B5A-8C008982A53B}" srcOrd="8" destOrd="0" presId="urn:microsoft.com/office/officeart/2005/8/layout/radial4"/>
    <dgm:cxn modelId="{5ACB9F82-0D5A-4C77-8F32-BF6C82908545}" type="presParOf" srcId="{2CD8532B-4A0F-4508-AE93-36879DD423B0}" destId="{F9C23738-1F03-412E-B0CF-31453AFE5685}" srcOrd="9" destOrd="0" presId="urn:microsoft.com/office/officeart/2005/8/layout/radial4"/>
    <dgm:cxn modelId="{59350915-92DE-4C09-A0FE-E06A2AD0A4A4}" type="presParOf" srcId="{2CD8532B-4A0F-4508-AE93-36879DD423B0}" destId="{84B94467-45B5-4C75-B77C-D02B9E01650D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8E6A16-CBCC-4B93-8312-3DD71562DC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10A3B0-996C-47AF-9FA8-8811F49D12D1}">
      <dgm:prSet custT="1"/>
      <dgm:spPr/>
      <dgm:t>
        <a:bodyPr/>
        <a:lstStyle/>
        <a:p>
          <a:r>
            <a:rPr kumimoji="1" lang="zh-TW" altLang="en-US" sz="2000" dirty="0"/>
            <a:t>以</a:t>
          </a:r>
          <a:r>
            <a:rPr kumimoji="1" lang="en-US" altLang="zh-TW" sz="2000" dirty="0"/>
            <a:t>AIM</a:t>
          </a:r>
          <a:r>
            <a:rPr kumimoji="1" lang="zh-TW" altLang="en-US" sz="2000" dirty="0"/>
            <a:t>技術平台提升既有設備效益</a:t>
          </a:r>
        </a:p>
      </dgm:t>
    </dgm:pt>
    <dgm:pt modelId="{1630459E-9899-4558-9AB0-90EC2A1D4896}" type="parTrans" cxnId="{0F777929-C0A3-4E3D-899C-8FAEAA5B80A2}">
      <dgm:prSet/>
      <dgm:spPr/>
      <dgm:t>
        <a:bodyPr/>
        <a:lstStyle/>
        <a:p>
          <a:endParaRPr lang="en-US"/>
        </a:p>
      </dgm:t>
    </dgm:pt>
    <dgm:pt modelId="{ECBE0795-1B1E-449B-A930-173A807F02F7}" type="sibTrans" cxnId="{0F777929-C0A3-4E3D-899C-8FAEAA5B80A2}">
      <dgm:prSet/>
      <dgm:spPr/>
      <dgm:t>
        <a:bodyPr/>
        <a:lstStyle/>
        <a:p>
          <a:endParaRPr lang="en-US"/>
        </a:p>
      </dgm:t>
    </dgm:pt>
    <dgm:pt modelId="{EA2BEA36-7CF7-4330-87B1-6E843AC7CF8F}">
      <dgm:prSet custT="1"/>
      <dgm:spPr/>
      <dgm:t>
        <a:bodyPr/>
        <a:lstStyle/>
        <a:p>
          <a:r>
            <a:rPr kumimoji="1" lang="zh-TW" altLang="en-US" sz="2000" dirty="0" smtClean="0"/>
            <a:t>提升晶圓代工</a:t>
          </a:r>
          <a:r>
            <a:rPr kumimoji="1" lang="zh-TW" altLang="en-US" sz="2000" dirty="0"/>
            <a:t>價值</a:t>
          </a:r>
        </a:p>
      </dgm:t>
    </dgm:pt>
    <dgm:pt modelId="{C83A32F0-A86F-4F7E-9A2B-B94E1F4885CE}" type="parTrans" cxnId="{2B43602B-8E6D-4865-A930-456E6738B87C}">
      <dgm:prSet/>
      <dgm:spPr/>
      <dgm:t>
        <a:bodyPr/>
        <a:lstStyle/>
        <a:p>
          <a:endParaRPr lang="en-US"/>
        </a:p>
      </dgm:t>
    </dgm:pt>
    <dgm:pt modelId="{2BAA794E-E2BD-4FF3-9B54-32304641667D}" type="sibTrans" cxnId="{2B43602B-8E6D-4865-A930-456E6738B87C}">
      <dgm:prSet/>
      <dgm:spPr/>
      <dgm:t>
        <a:bodyPr/>
        <a:lstStyle/>
        <a:p>
          <a:endParaRPr lang="en-US"/>
        </a:p>
      </dgm:t>
    </dgm:pt>
    <dgm:pt modelId="{7ADD0516-2CBC-4A24-9AC4-07E24A1F866A}">
      <dgm:prSet custT="1"/>
      <dgm:spPr/>
      <dgm:t>
        <a:bodyPr/>
        <a:lstStyle/>
        <a:p>
          <a:r>
            <a:rPr kumimoji="1" lang="zh-TW" altLang="en-US" sz="2000" dirty="0" smtClean="0"/>
            <a:t>衍生產品產值</a:t>
          </a:r>
          <a:endParaRPr kumimoji="1" lang="zh-TW" altLang="en-US" sz="2000" dirty="0"/>
        </a:p>
      </dgm:t>
    </dgm:pt>
    <dgm:pt modelId="{F8402BB7-A3BB-4FD9-BCD7-3D2C3159CDFD}" type="parTrans" cxnId="{613234E3-B718-4A28-AC20-B27F58666319}">
      <dgm:prSet/>
      <dgm:spPr/>
      <dgm:t>
        <a:bodyPr/>
        <a:lstStyle/>
        <a:p>
          <a:endParaRPr lang="en-US"/>
        </a:p>
      </dgm:t>
    </dgm:pt>
    <dgm:pt modelId="{06D9C9B0-A068-4523-A9CE-B7F72D377D14}" type="sibTrans" cxnId="{613234E3-B718-4A28-AC20-B27F58666319}">
      <dgm:prSet/>
      <dgm:spPr/>
      <dgm:t>
        <a:bodyPr/>
        <a:lstStyle/>
        <a:p>
          <a:endParaRPr lang="en-US"/>
        </a:p>
      </dgm:t>
    </dgm:pt>
    <dgm:pt modelId="{B47BD80E-3533-4B81-9C66-DB45A4169042}" type="pres">
      <dgm:prSet presAssocID="{438E6A16-CBCC-4B93-8312-3DD71562DCC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7F6E039-3A65-470D-BEFC-8C9F43E07C2D}" type="pres">
      <dgm:prSet presAssocID="{B710A3B0-996C-47AF-9FA8-8811F49D12D1}" presName="compNode" presStyleCnt="0"/>
      <dgm:spPr/>
    </dgm:pt>
    <dgm:pt modelId="{4DB17A8E-79CD-4072-A172-74A56462578F}" type="pres">
      <dgm:prSet presAssocID="{B710A3B0-996C-47AF-9FA8-8811F49D12D1}" presName="bgRect" presStyleLbl="bgShp" presStyleIdx="0" presStyleCnt="3" custLinFactNeighborY="-28310"/>
      <dgm:spPr/>
    </dgm:pt>
    <dgm:pt modelId="{A1088EDB-252C-417B-8DEB-228DD440ECDF}" type="pres">
      <dgm:prSet presAssocID="{B710A3B0-996C-47AF-9FA8-8811F49D12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41DC0BB-FDD4-44BE-A67A-FE73C93F1BAA}" type="pres">
      <dgm:prSet presAssocID="{B710A3B0-996C-47AF-9FA8-8811F49D12D1}" presName="spaceRect" presStyleCnt="0"/>
      <dgm:spPr/>
    </dgm:pt>
    <dgm:pt modelId="{2C5028D6-37CD-43E7-82CC-D477ED2FD970}" type="pres">
      <dgm:prSet presAssocID="{B710A3B0-996C-47AF-9FA8-8811F49D12D1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B7B13520-E62B-414A-901A-E33920A1788D}" type="pres">
      <dgm:prSet presAssocID="{ECBE0795-1B1E-449B-A930-173A807F02F7}" presName="sibTrans" presStyleCnt="0"/>
      <dgm:spPr/>
    </dgm:pt>
    <dgm:pt modelId="{4FD162D3-651B-478F-8C6F-EAAA0F3CE6A1}" type="pres">
      <dgm:prSet presAssocID="{EA2BEA36-7CF7-4330-87B1-6E843AC7CF8F}" presName="compNode" presStyleCnt="0"/>
      <dgm:spPr/>
    </dgm:pt>
    <dgm:pt modelId="{55B8C114-ED37-41BC-8043-A3410C069F50}" type="pres">
      <dgm:prSet presAssocID="{EA2BEA36-7CF7-4330-87B1-6E843AC7CF8F}" presName="bgRect" presStyleLbl="bgShp" presStyleIdx="1" presStyleCnt="3"/>
      <dgm:spPr/>
    </dgm:pt>
    <dgm:pt modelId="{8C738E17-A8CF-4C0F-9A77-C78C052A5EF5}" type="pres">
      <dgm:prSet presAssocID="{EA2BEA36-7CF7-4330-87B1-6E843AC7CF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7D364760-7461-48B9-BBCD-D470AE93DC90}" type="pres">
      <dgm:prSet presAssocID="{EA2BEA36-7CF7-4330-87B1-6E843AC7CF8F}" presName="spaceRect" presStyleCnt="0"/>
      <dgm:spPr/>
    </dgm:pt>
    <dgm:pt modelId="{3FABE639-05E1-4D44-9D80-178F9920D495}" type="pres">
      <dgm:prSet presAssocID="{EA2BEA36-7CF7-4330-87B1-6E843AC7CF8F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3CC2DC5A-63E3-4C72-842B-01C3609D7F7C}" type="pres">
      <dgm:prSet presAssocID="{2BAA794E-E2BD-4FF3-9B54-32304641667D}" presName="sibTrans" presStyleCnt="0"/>
      <dgm:spPr/>
    </dgm:pt>
    <dgm:pt modelId="{3F295DCA-368D-4CBB-9790-9051C73763B0}" type="pres">
      <dgm:prSet presAssocID="{7ADD0516-2CBC-4A24-9AC4-07E24A1F866A}" presName="compNode" presStyleCnt="0"/>
      <dgm:spPr/>
    </dgm:pt>
    <dgm:pt modelId="{DC571E57-82E8-4480-BCFA-9D6D4A5FD2C9}" type="pres">
      <dgm:prSet presAssocID="{7ADD0516-2CBC-4A24-9AC4-07E24A1F866A}" presName="bgRect" presStyleLbl="bgShp" presStyleIdx="2" presStyleCnt="3"/>
      <dgm:spPr/>
    </dgm:pt>
    <dgm:pt modelId="{25350DDC-5D41-4D58-9872-288A1CED7992}" type="pres">
      <dgm:prSet presAssocID="{7ADD0516-2CBC-4A24-9AC4-07E24A1F86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3D8A2FF-F997-4891-B6AE-38BA0482B24B}" type="pres">
      <dgm:prSet presAssocID="{7ADD0516-2CBC-4A24-9AC4-07E24A1F866A}" presName="spaceRect" presStyleCnt="0"/>
      <dgm:spPr/>
    </dgm:pt>
    <dgm:pt modelId="{2F2C9D0A-6E11-45CB-ACF7-C8B8EBE74E96}" type="pres">
      <dgm:prSet presAssocID="{7ADD0516-2CBC-4A24-9AC4-07E24A1F866A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13234E3-B718-4A28-AC20-B27F58666319}" srcId="{438E6A16-CBCC-4B93-8312-3DD71562DCC8}" destId="{7ADD0516-2CBC-4A24-9AC4-07E24A1F866A}" srcOrd="2" destOrd="0" parTransId="{F8402BB7-A3BB-4FD9-BCD7-3D2C3159CDFD}" sibTransId="{06D9C9B0-A068-4523-A9CE-B7F72D377D14}"/>
    <dgm:cxn modelId="{0F777929-C0A3-4E3D-899C-8FAEAA5B80A2}" srcId="{438E6A16-CBCC-4B93-8312-3DD71562DCC8}" destId="{B710A3B0-996C-47AF-9FA8-8811F49D12D1}" srcOrd="0" destOrd="0" parTransId="{1630459E-9899-4558-9AB0-90EC2A1D4896}" sibTransId="{ECBE0795-1B1E-449B-A930-173A807F02F7}"/>
    <dgm:cxn modelId="{98A1B6BC-76B3-4A9F-BBD2-B7A422B91D4E}" type="presOf" srcId="{7ADD0516-2CBC-4A24-9AC4-07E24A1F866A}" destId="{2F2C9D0A-6E11-45CB-ACF7-C8B8EBE74E96}" srcOrd="0" destOrd="0" presId="urn:microsoft.com/office/officeart/2018/2/layout/IconVerticalSolidList"/>
    <dgm:cxn modelId="{6E75C89C-EE66-4262-ABFF-1D882E352993}" type="presOf" srcId="{EA2BEA36-7CF7-4330-87B1-6E843AC7CF8F}" destId="{3FABE639-05E1-4D44-9D80-178F9920D495}" srcOrd="0" destOrd="0" presId="urn:microsoft.com/office/officeart/2018/2/layout/IconVerticalSolidList"/>
    <dgm:cxn modelId="{2B43602B-8E6D-4865-A930-456E6738B87C}" srcId="{438E6A16-CBCC-4B93-8312-3DD71562DCC8}" destId="{EA2BEA36-7CF7-4330-87B1-6E843AC7CF8F}" srcOrd="1" destOrd="0" parTransId="{C83A32F0-A86F-4F7E-9A2B-B94E1F4885CE}" sibTransId="{2BAA794E-E2BD-4FF3-9B54-32304641667D}"/>
    <dgm:cxn modelId="{842E80DA-1F0B-4FBE-AEBE-EBF77006E860}" type="presOf" srcId="{438E6A16-CBCC-4B93-8312-3DD71562DCC8}" destId="{B47BD80E-3533-4B81-9C66-DB45A4169042}" srcOrd="0" destOrd="0" presId="urn:microsoft.com/office/officeart/2018/2/layout/IconVerticalSolidList"/>
    <dgm:cxn modelId="{8FB9A528-628E-4D3E-8A0B-E56CF7D609D2}" type="presOf" srcId="{B710A3B0-996C-47AF-9FA8-8811F49D12D1}" destId="{2C5028D6-37CD-43E7-82CC-D477ED2FD970}" srcOrd="0" destOrd="0" presId="urn:microsoft.com/office/officeart/2018/2/layout/IconVerticalSolidList"/>
    <dgm:cxn modelId="{5CAE93EC-7508-47C0-9E56-8ABB4546EC02}" type="presParOf" srcId="{B47BD80E-3533-4B81-9C66-DB45A4169042}" destId="{97F6E039-3A65-470D-BEFC-8C9F43E07C2D}" srcOrd="0" destOrd="0" presId="urn:microsoft.com/office/officeart/2018/2/layout/IconVerticalSolidList"/>
    <dgm:cxn modelId="{C6FB6280-BB35-4F3D-A8E0-FBC0A08F9B60}" type="presParOf" srcId="{97F6E039-3A65-470D-BEFC-8C9F43E07C2D}" destId="{4DB17A8E-79CD-4072-A172-74A56462578F}" srcOrd="0" destOrd="0" presId="urn:microsoft.com/office/officeart/2018/2/layout/IconVerticalSolidList"/>
    <dgm:cxn modelId="{054D57B4-4EB6-4248-B1B3-3091E104545E}" type="presParOf" srcId="{97F6E039-3A65-470D-BEFC-8C9F43E07C2D}" destId="{A1088EDB-252C-417B-8DEB-228DD440ECDF}" srcOrd="1" destOrd="0" presId="urn:microsoft.com/office/officeart/2018/2/layout/IconVerticalSolidList"/>
    <dgm:cxn modelId="{9F925463-679D-4218-9793-86503B71E1A2}" type="presParOf" srcId="{97F6E039-3A65-470D-BEFC-8C9F43E07C2D}" destId="{741DC0BB-FDD4-44BE-A67A-FE73C93F1BAA}" srcOrd="2" destOrd="0" presId="urn:microsoft.com/office/officeart/2018/2/layout/IconVerticalSolidList"/>
    <dgm:cxn modelId="{73746DC4-46F5-436C-9DFC-CE113846A5B0}" type="presParOf" srcId="{97F6E039-3A65-470D-BEFC-8C9F43E07C2D}" destId="{2C5028D6-37CD-43E7-82CC-D477ED2FD970}" srcOrd="3" destOrd="0" presId="urn:microsoft.com/office/officeart/2018/2/layout/IconVerticalSolidList"/>
    <dgm:cxn modelId="{B658048A-096B-4AB8-9FC5-A0144AB1CC37}" type="presParOf" srcId="{B47BD80E-3533-4B81-9C66-DB45A4169042}" destId="{B7B13520-E62B-414A-901A-E33920A1788D}" srcOrd="1" destOrd="0" presId="urn:microsoft.com/office/officeart/2018/2/layout/IconVerticalSolidList"/>
    <dgm:cxn modelId="{FA6795A6-5752-4712-B780-90340294E888}" type="presParOf" srcId="{B47BD80E-3533-4B81-9C66-DB45A4169042}" destId="{4FD162D3-651B-478F-8C6F-EAAA0F3CE6A1}" srcOrd="2" destOrd="0" presId="urn:microsoft.com/office/officeart/2018/2/layout/IconVerticalSolidList"/>
    <dgm:cxn modelId="{70AA6966-A552-4ED4-9094-9A2FA98DCEC9}" type="presParOf" srcId="{4FD162D3-651B-478F-8C6F-EAAA0F3CE6A1}" destId="{55B8C114-ED37-41BC-8043-A3410C069F50}" srcOrd="0" destOrd="0" presId="urn:microsoft.com/office/officeart/2018/2/layout/IconVerticalSolidList"/>
    <dgm:cxn modelId="{17F18AB0-DD69-4A47-8E4E-1696102FC482}" type="presParOf" srcId="{4FD162D3-651B-478F-8C6F-EAAA0F3CE6A1}" destId="{8C738E17-A8CF-4C0F-9A77-C78C052A5EF5}" srcOrd="1" destOrd="0" presId="urn:microsoft.com/office/officeart/2018/2/layout/IconVerticalSolidList"/>
    <dgm:cxn modelId="{114212E7-6868-40B5-A207-A6EF9DEA7983}" type="presParOf" srcId="{4FD162D3-651B-478F-8C6F-EAAA0F3CE6A1}" destId="{7D364760-7461-48B9-BBCD-D470AE93DC90}" srcOrd="2" destOrd="0" presId="urn:microsoft.com/office/officeart/2018/2/layout/IconVerticalSolidList"/>
    <dgm:cxn modelId="{3AE0238F-9F99-4679-9597-46817DE009A3}" type="presParOf" srcId="{4FD162D3-651B-478F-8C6F-EAAA0F3CE6A1}" destId="{3FABE639-05E1-4D44-9D80-178F9920D495}" srcOrd="3" destOrd="0" presId="urn:microsoft.com/office/officeart/2018/2/layout/IconVerticalSolidList"/>
    <dgm:cxn modelId="{56D4FD05-4BDF-4408-A746-73A28D99A235}" type="presParOf" srcId="{B47BD80E-3533-4B81-9C66-DB45A4169042}" destId="{3CC2DC5A-63E3-4C72-842B-01C3609D7F7C}" srcOrd="3" destOrd="0" presId="urn:microsoft.com/office/officeart/2018/2/layout/IconVerticalSolidList"/>
    <dgm:cxn modelId="{66E95FC2-AD52-424F-A1A3-5D932FF6E366}" type="presParOf" srcId="{B47BD80E-3533-4B81-9C66-DB45A4169042}" destId="{3F295DCA-368D-4CBB-9790-9051C73763B0}" srcOrd="4" destOrd="0" presId="urn:microsoft.com/office/officeart/2018/2/layout/IconVerticalSolidList"/>
    <dgm:cxn modelId="{BFEA87FD-56EA-4DC9-B5AC-898D537C1A09}" type="presParOf" srcId="{3F295DCA-368D-4CBB-9790-9051C73763B0}" destId="{DC571E57-82E8-4480-BCFA-9D6D4A5FD2C9}" srcOrd="0" destOrd="0" presId="urn:microsoft.com/office/officeart/2018/2/layout/IconVerticalSolidList"/>
    <dgm:cxn modelId="{C48FBC43-E266-4C4D-8637-B4BEA2671928}" type="presParOf" srcId="{3F295DCA-368D-4CBB-9790-9051C73763B0}" destId="{25350DDC-5D41-4D58-9872-288A1CED7992}" srcOrd="1" destOrd="0" presId="urn:microsoft.com/office/officeart/2018/2/layout/IconVerticalSolidList"/>
    <dgm:cxn modelId="{7EE96967-1A54-48D6-BC36-59AE151F8399}" type="presParOf" srcId="{3F295DCA-368D-4CBB-9790-9051C73763B0}" destId="{23D8A2FF-F997-4891-B6AE-38BA0482B24B}" srcOrd="2" destOrd="0" presId="urn:microsoft.com/office/officeart/2018/2/layout/IconVerticalSolidList"/>
    <dgm:cxn modelId="{F9E71E27-1782-4FC9-9C23-EB1A3B997BBA}" type="presParOf" srcId="{3F295DCA-368D-4CBB-9790-9051C73763B0}" destId="{2F2C9D0A-6E11-45CB-ACF7-C8B8EBE74E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8E6A16-CBCC-4B93-8312-3DD71562DC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10A3B0-996C-47AF-9FA8-8811F49D12D1}">
      <dgm:prSet custT="1"/>
      <dgm:spPr/>
      <dgm:t>
        <a:bodyPr/>
        <a:lstStyle/>
        <a:p>
          <a:r>
            <a:rPr kumimoji="1" lang="en-US" sz="2000" dirty="0"/>
            <a:t>DRAM</a:t>
          </a:r>
          <a:r>
            <a:rPr kumimoji="1" lang="zh-TW" sz="2000" dirty="0"/>
            <a:t>市場</a:t>
          </a:r>
          <a:r>
            <a:rPr kumimoji="1" lang="zh-TW" altLang="en-US" sz="2000" dirty="0"/>
            <a:t>及技術</a:t>
          </a:r>
          <a:r>
            <a:rPr kumimoji="1" lang="zh-TW" sz="2000" dirty="0"/>
            <a:t>寡佔局面</a:t>
          </a:r>
          <a:endParaRPr lang="en-US" sz="2000" dirty="0"/>
        </a:p>
      </dgm:t>
    </dgm:pt>
    <dgm:pt modelId="{1630459E-9899-4558-9AB0-90EC2A1D4896}" type="parTrans" cxnId="{0F777929-C0A3-4E3D-899C-8FAEAA5B80A2}">
      <dgm:prSet/>
      <dgm:spPr/>
      <dgm:t>
        <a:bodyPr/>
        <a:lstStyle/>
        <a:p>
          <a:endParaRPr lang="en-US"/>
        </a:p>
      </dgm:t>
    </dgm:pt>
    <dgm:pt modelId="{ECBE0795-1B1E-449B-A930-173A807F02F7}" type="sibTrans" cxnId="{0F777929-C0A3-4E3D-899C-8FAEAA5B80A2}">
      <dgm:prSet/>
      <dgm:spPr/>
      <dgm:t>
        <a:bodyPr/>
        <a:lstStyle/>
        <a:p>
          <a:endParaRPr lang="en-US"/>
        </a:p>
      </dgm:t>
    </dgm:pt>
    <dgm:pt modelId="{EA2BEA36-7CF7-4330-87B1-6E843AC7CF8F}">
      <dgm:prSet custT="1"/>
      <dgm:spPr/>
      <dgm:t>
        <a:bodyPr/>
        <a:lstStyle/>
        <a:p>
          <a:r>
            <a:rPr kumimoji="1" lang="en-US" sz="2000"/>
            <a:t>DRAM</a:t>
          </a:r>
          <a:r>
            <a:rPr kumimoji="1" lang="zh-TW" sz="2000"/>
            <a:t>價格浮動變化劇烈</a:t>
          </a:r>
          <a:endParaRPr lang="en-US" sz="2000"/>
        </a:p>
      </dgm:t>
    </dgm:pt>
    <dgm:pt modelId="{C83A32F0-A86F-4F7E-9A2B-B94E1F4885CE}" type="parTrans" cxnId="{2B43602B-8E6D-4865-A930-456E6738B87C}">
      <dgm:prSet/>
      <dgm:spPr/>
      <dgm:t>
        <a:bodyPr/>
        <a:lstStyle/>
        <a:p>
          <a:endParaRPr lang="en-US"/>
        </a:p>
      </dgm:t>
    </dgm:pt>
    <dgm:pt modelId="{2BAA794E-E2BD-4FF3-9B54-32304641667D}" type="sibTrans" cxnId="{2B43602B-8E6D-4865-A930-456E6738B87C}">
      <dgm:prSet/>
      <dgm:spPr/>
      <dgm:t>
        <a:bodyPr/>
        <a:lstStyle/>
        <a:p>
          <a:endParaRPr lang="en-US"/>
        </a:p>
      </dgm:t>
    </dgm:pt>
    <dgm:pt modelId="{7ADD0516-2CBC-4A24-9AC4-07E24A1F866A}">
      <dgm:prSet custT="1"/>
      <dgm:spPr/>
      <dgm:t>
        <a:bodyPr/>
        <a:lstStyle/>
        <a:p>
          <a:r>
            <a:rPr kumimoji="1" lang="zh-TW" sz="2000"/>
            <a:t>大陸積極搶進</a:t>
          </a:r>
          <a:endParaRPr lang="en-US" sz="2000"/>
        </a:p>
      </dgm:t>
    </dgm:pt>
    <dgm:pt modelId="{F8402BB7-A3BB-4FD9-BCD7-3D2C3159CDFD}" type="parTrans" cxnId="{613234E3-B718-4A28-AC20-B27F58666319}">
      <dgm:prSet/>
      <dgm:spPr/>
      <dgm:t>
        <a:bodyPr/>
        <a:lstStyle/>
        <a:p>
          <a:endParaRPr lang="en-US"/>
        </a:p>
      </dgm:t>
    </dgm:pt>
    <dgm:pt modelId="{06D9C9B0-A068-4523-A9CE-B7F72D377D14}" type="sibTrans" cxnId="{613234E3-B718-4A28-AC20-B27F58666319}">
      <dgm:prSet/>
      <dgm:spPr/>
      <dgm:t>
        <a:bodyPr/>
        <a:lstStyle/>
        <a:p>
          <a:endParaRPr lang="en-US"/>
        </a:p>
      </dgm:t>
    </dgm:pt>
    <dgm:pt modelId="{B47BD80E-3533-4B81-9C66-DB45A4169042}" type="pres">
      <dgm:prSet presAssocID="{438E6A16-CBCC-4B93-8312-3DD71562DCC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7F6E039-3A65-470D-BEFC-8C9F43E07C2D}" type="pres">
      <dgm:prSet presAssocID="{B710A3B0-996C-47AF-9FA8-8811F49D12D1}" presName="compNode" presStyleCnt="0"/>
      <dgm:spPr/>
    </dgm:pt>
    <dgm:pt modelId="{4DB17A8E-79CD-4072-A172-74A56462578F}" type="pres">
      <dgm:prSet presAssocID="{B710A3B0-996C-47AF-9FA8-8811F49D12D1}" presName="bgRect" presStyleLbl="bgShp" presStyleIdx="0" presStyleCnt="3"/>
      <dgm:spPr/>
    </dgm:pt>
    <dgm:pt modelId="{A1088EDB-252C-417B-8DEB-228DD440ECDF}" type="pres">
      <dgm:prSet presAssocID="{B710A3B0-996C-47AF-9FA8-8811F49D12D1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41DC0BB-FDD4-44BE-A67A-FE73C93F1BAA}" type="pres">
      <dgm:prSet presAssocID="{B710A3B0-996C-47AF-9FA8-8811F49D12D1}" presName="spaceRect" presStyleCnt="0"/>
      <dgm:spPr/>
    </dgm:pt>
    <dgm:pt modelId="{2C5028D6-37CD-43E7-82CC-D477ED2FD970}" type="pres">
      <dgm:prSet presAssocID="{B710A3B0-996C-47AF-9FA8-8811F49D12D1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B7B13520-E62B-414A-901A-E33920A1788D}" type="pres">
      <dgm:prSet presAssocID="{ECBE0795-1B1E-449B-A930-173A807F02F7}" presName="sibTrans" presStyleCnt="0"/>
      <dgm:spPr/>
    </dgm:pt>
    <dgm:pt modelId="{4FD162D3-651B-478F-8C6F-EAAA0F3CE6A1}" type="pres">
      <dgm:prSet presAssocID="{EA2BEA36-7CF7-4330-87B1-6E843AC7CF8F}" presName="compNode" presStyleCnt="0"/>
      <dgm:spPr/>
    </dgm:pt>
    <dgm:pt modelId="{55B8C114-ED37-41BC-8043-A3410C069F50}" type="pres">
      <dgm:prSet presAssocID="{EA2BEA36-7CF7-4330-87B1-6E843AC7CF8F}" presName="bgRect" presStyleLbl="bgShp" presStyleIdx="1" presStyleCnt="3"/>
      <dgm:spPr/>
    </dgm:pt>
    <dgm:pt modelId="{8C738E17-A8CF-4C0F-9A77-C78C052A5EF5}" type="pres">
      <dgm:prSet presAssocID="{EA2BEA36-7CF7-4330-87B1-6E843AC7CF8F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7D364760-7461-48B9-BBCD-D470AE93DC90}" type="pres">
      <dgm:prSet presAssocID="{EA2BEA36-7CF7-4330-87B1-6E843AC7CF8F}" presName="spaceRect" presStyleCnt="0"/>
      <dgm:spPr/>
    </dgm:pt>
    <dgm:pt modelId="{3FABE639-05E1-4D44-9D80-178F9920D495}" type="pres">
      <dgm:prSet presAssocID="{EA2BEA36-7CF7-4330-87B1-6E843AC7CF8F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3CC2DC5A-63E3-4C72-842B-01C3609D7F7C}" type="pres">
      <dgm:prSet presAssocID="{2BAA794E-E2BD-4FF3-9B54-32304641667D}" presName="sibTrans" presStyleCnt="0"/>
      <dgm:spPr/>
    </dgm:pt>
    <dgm:pt modelId="{3F295DCA-368D-4CBB-9790-9051C73763B0}" type="pres">
      <dgm:prSet presAssocID="{7ADD0516-2CBC-4A24-9AC4-07E24A1F866A}" presName="compNode" presStyleCnt="0"/>
      <dgm:spPr/>
    </dgm:pt>
    <dgm:pt modelId="{DC571E57-82E8-4480-BCFA-9D6D4A5FD2C9}" type="pres">
      <dgm:prSet presAssocID="{7ADD0516-2CBC-4A24-9AC4-07E24A1F866A}" presName="bgRect" presStyleLbl="bgShp" presStyleIdx="2" presStyleCnt="3"/>
      <dgm:spPr/>
    </dgm:pt>
    <dgm:pt modelId="{25350DDC-5D41-4D58-9872-288A1CED7992}" type="pres">
      <dgm:prSet presAssocID="{7ADD0516-2CBC-4A24-9AC4-07E24A1F866A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3D8A2FF-F997-4891-B6AE-38BA0482B24B}" type="pres">
      <dgm:prSet presAssocID="{7ADD0516-2CBC-4A24-9AC4-07E24A1F866A}" presName="spaceRect" presStyleCnt="0"/>
      <dgm:spPr/>
    </dgm:pt>
    <dgm:pt modelId="{2F2C9D0A-6E11-45CB-ACF7-C8B8EBE74E96}" type="pres">
      <dgm:prSet presAssocID="{7ADD0516-2CBC-4A24-9AC4-07E24A1F866A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B1B6C92-8ED9-4CD6-B0D7-B963302B5F27}" type="presOf" srcId="{B710A3B0-996C-47AF-9FA8-8811F49D12D1}" destId="{2C5028D6-37CD-43E7-82CC-D477ED2FD970}" srcOrd="0" destOrd="0" presId="urn:microsoft.com/office/officeart/2018/2/layout/IconVerticalSolidList"/>
    <dgm:cxn modelId="{68A47BDB-CB86-4FB2-8511-3C65B6EAA297}" type="presOf" srcId="{EA2BEA36-7CF7-4330-87B1-6E843AC7CF8F}" destId="{3FABE639-05E1-4D44-9D80-178F9920D495}" srcOrd="0" destOrd="0" presId="urn:microsoft.com/office/officeart/2018/2/layout/IconVerticalSolidList"/>
    <dgm:cxn modelId="{613234E3-B718-4A28-AC20-B27F58666319}" srcId="{438E6A16-CBCC-4B93-8312-3DD71562DCC8}" destId="{7ADD0516-2CBC-4A24-9AC4-07E24A1F866A}" srcOrd="2" destOrd="0" parTransId="{F8402BB7-A3BB-4FD9-BCD7-3D2C3159CDFD}" sibTransId="{06D9C9B0-A068-4523-A9CE-B7F72D377D14}"/>
    <dgm:cxn modelId="{0F777929-C0A3-4E3D-899C-8FAEAA5B80A2}" srcId="{438E6A16-CBCC-4B93-8312-3DD71562DCC8}" destId="{B710A3B0-996C-47AF-9FA8-8811F49D12D1}" srcOrd="0" destOrd="0" parTransId="{1630459E-9899-4558-9AB0-90EC2A1D4896}" sibTransId="{ECBE0795-1B1E-449B-A930-173A807F02F7}"/>
    <dgm:cxn modelId="{FFC5AE27-1962-40FF-AEF9-7CFE2D044C10}" type="presOf" srcId="{438E6A16-CBCC-4B93-8312-3DD71562DCC8}" destId="{B47BD80E-3533-4B81-9C66-DB45A4169042}" srcOrd="0" destOrd="0" presId="urn:microsoft.com/office/officeart/2018/2/layout/IconVerticalSolidList"/>
    <dgm:cxn modelId="{2B43602B-8E6D-4865-A930-456E6738B87C}" srcId="{438E6A16-CBCC-4B93-8312-3DD71562DCC8}" destId="{EA2BEA36-7CF7-4330-87B1-6E843AC7CF8F}" srcOrd="1" destOrd="0" parTransId="{C83A32F0-A86F-4F7E-9A2B-B94E1F4885CE}" sibTransId="{2BAA794E-E2BD-4FF3-9B54-32304641667D}"/>
    <dgm:cxn modelId="{11E71D55-29F8-4174-A8A8-9277B0B0FAFB}" type="presOf" srcId="{7ADD0516-2CBC-4A24-9AC4-07E24A1F866A}" destId="{2F2C9D0A-6E11-45CB-ACF7-C8B8EBE74E96}" srcOrd="0" destOrd="0" presId="urn:microsoft.com/office/officeart/2018/2/layout/IconVerticalSolidList"/>
    <dgm:cxn modelId="{0EC0B8D7-A71C-407C-97C9-02A5086B02BD}" type="presParOf" srcId="{B47BD80E-3533-4B81-9C66-DB45A4169042}" destId="{97F6E039-3A65-470D-BEFC-8C9F43E07C2D}" srcOrd="0" destOrd="0" presId="urn:microsoft.com/office/officeart/2018/2/layout/IconVerticalSolidList"/>
    <dgm:cxn modelId="{A0EC960D-572D-4CC8-83A2-892228FB02FB}" type="presParOf" srcId="{97F6E039-3A65-470D-BEFC-8C9F43E07C2D}" destId="{4DB17A8E-79CD-4072-A172-74A56462578F}" srcOrd="0" destOrd="0" presId="urn:microsoft.com/office/officeart/2018/2/layout/IconVerticalSolidList"/>
    <dgm:cxn modelId="{7EEAED69-624B-4F7C-B525-C1BE631BCA7B}" type="presParOf" srcId="{97F6E039-3A65-470D-BEFC-8C9F43E07C2D}" destId="{A1088EDB-252C-417B-8DEB-228DD440ECDF}" srcOrd="1" destOrd="0" presId="urn:microsoft.com/office/officeart/2018/2/layout/IconVerticalSolidList"/>
    <dgm:cxn modelId="{D438AF77-4376-4C4A-9C0C-6F86B5C0CDB4}" type="presParOf" srcId="{97F6E039-3A65-470D-BEFC-8C9F43E07C2D}" destId="{741DC0BB-FDD4-44BE-A67A-FE73C93F1BAA}" srcOrd="2" destOrd="0" presId="urn:microsoft.com/office/officeart/2018/2/layout/IconVerticalSolidList"/>
    <dgm:cxn modelId="{96E03E68-463E-46AB-940A-9A8408A82901}" type="presParOf" srcId="{97F6E039-3A65-470D-BEFC-8C9F43E07C2D}" destId="{2C5028D6-37CD-43E7-82CC-D477ED2FD970}" srcOrd="3" destOrd="0" presId="urn:microsoft.com/office/officeart/2018/2/layout/IconVerticalSolidList"/>
    <dgm:cxn modelId="{938F6240-419F-4D31-BFD5-19F04C6568B9}" type="presParOf" srcId="{B47BD80E-3533-4B81-9C66-DB45A4169042}" destId="{B7B13520-E62B-414A-901A-E33920A1788D}" srcOrd="1" destOrd="0" presId="urn:microsoft.com/office/officeart/2018/2/layout/IconVerticalSolidList"/>
    <dgm:cxn modelId="{97E26EB8-1842-48D6-B04A-78F81F7ED73B}" type="presParOf" srcId="{B47BD80E-3533-4B81-9C66-DB45A4169042}" destId="{4FD162D3-651B-478F-8C6F-EAAA0F3CE6A1}" srcOrd="2" destOrd="0" presId="urn:microsoft.com/office/officeart/2018/2/layout/IconVerticalSolidList"/>
    <dgm:cxn modelId="{90ADFF17-3B2B-4DD6-B6DC-0E86C973435A}" type="presParOf" srcId="{4FD162D3-651B-478F-8C6F-EAAA0F3CE6A1}" destId="{55B8C114-ED37-41BC-8043-A3410C069F50}" srcOrd="0" destOrd="0" presId="urn:microsoft.com/office/officeart/2018/2/layout/IconVerticalSolidList"/>
    <dgm:cxn modelId="{2D446234-D49E-4253-8F08-B5D11C8C71DF}" type="presParOf" srcId="{4FD162D3-651B-478F-8C6F-EAAA0F3CE6A1}" destId="{8C738E17-A8CF-4C0F-9A77-C78C052A5EF5}" srcOrd="1" destOrd="0" presId="urn:microsoft.com/office/officeart/2018/2/layout/IconVerticalSolidList"/>
    <dgm:cxn modelId="{7804AA0C-5F22-4F3A-A903-E15DF669AEB8}" type="presParOf" srcId="{4FD162D3-651B-478F-8C6F-EAAA0F3CE6A1}" destId="{7D364760-7461-48B9-BBCD-D470AE93DC90}" srcOrd="2" destOrd="0" presId="urn:microsoft.com/office/officeart/2018/2/layout/IconVerticalSolidList"/>
    <dgm:cxn modelId="{36D3E2BA-51A9-4C8E-ABC1-38C39F5F0505}" type="presParOf" srcId="{4FD162D3-651B-478F-8C6F-EAAA0F3CE6A1}" destId="{3FABE639-05E1-4D44-9D80-178F9920D495}" srcOrd="3" destOrd="0" presId="urn:microsoft.com/office/officeart/2018/2/layout/IconVerticalSolidList"/>
    <dgm:cxn modelId="{673DA68F-4D87-40FE-AF74-C5DDFE89047B}" type="presParOf" srcId="{B47BD80E-3533-4B81-9C66-DB45A4169042}" destId="{3CC2DC5A-63E3-4C72-842B-01C3609D7F7C}" srcOrd="3" destOrd="0" presId="urn:microsoft.com/office/officeart/2018/2/layout/IconVerticalSolidList"/>
    <dgm:cxn modelId="{4CEC4388-8C8F-49C8-94D8-7A6BB1D7E50D}" type="presParOf" srcId="{B47BD80E-3533-4B81-9C66-DB45A4169042}" destId="{3F295DCA-368D-4CBB-9790-9051C73763B0}" srcOrd="4" destOrd="0" presId="urn:microsoft.com/office/officeart/2018/2/layout/IconVerticalSolidList"/>
    <dgm:cxn modelId="{9F05F601-0182-4FE7-96D5-DA400C125144}" type="presParOf" srcId="{3F295DCA-368D-4CBB-9790-9051C73763B0}" destId="{DC571E57-82E8-4480-BCFA-9D6D4A5FD2C9}" srcOrd="0" destOrd="0" presId="urn:microsoft.com/office/officeart/2018/2/layout/IconVerticalSolidList"/>
    <dgm:cxn modelId="{14580185-61CB-47CA-9A9E-E17D1CC79F8C}" type="presParOf" srcId="{3F295DCA-368D-4CBB-9790-9051C73763B0}" destId="{25350DDC-5D41-4D58-9872-288A1CED7992}" srcOrd="1" destOrd="0" presId="urn:microsoft.com/office/officeart/2018/2/layout/IconVerticalSolidList"/>
    <dgm:cxn modelId="{48882C67-2A26-4208-A88E-C5CC8E99CAEA}" type="presParOf" srcId="{3F295DCA-368D-4CBB-9790-9051C73763B0}" destId="{23D8A2FF-F997-4891-B6AE-38BA0482B24B}" srcOrd="2" destOrd="0" presId="urn:microsoft.com/office/officeart/2018/2/layout/IconVerticalSolidList"/>
    <dgm:cxn modelId="{60A7AED0-14A6-4FD8-92C7-5EFD7A8E4D5D}" type="presParOf" srcId="{3F295DCA-368D-4CBB-9790-9051C73763B0}" destId="{2F2C9D0A-6E11-45CB-ACF7-C8B8EBE74E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8E6A16-CBCC-4B93-8312-3DD71562DC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10A3B0-996C-47AF-9FA8-8811F49D12D1}">
      <dgm:prSet custT="1"/>
      <dgm:spPr/>
      <dgm:t>
        <a:bodyPr/>
        <a:lstStyle/>
        <a:p>
          <a:r>
            <a:rPr kumimoji="1" lang="zh-TW" altLang="en-US" sz="2000" dirty="0"/>
            <a:t>以</a:t>
          </a:r>
          <a:r>
            <a:rPr kumimoji="1" lang="en-US" altLang="zh-TW" sz="2000" dirty="0"/>
            <a:t>AIM</a:t>
          </a:r>
          <a:r>
            <a:rPr kumimoji="1" lang="zh-TW" altLang="en-US" sz="2000" dirty="0"/>
            <a:t>技術平台提升既有設備效益</a:t>
          </a:r>
        </a:p>
      </dgm:t>
    </dgm:pt>
    <dgm:pt modelId="{1630459E-9899-4558-9AB0-90EC2A1D4896}" type="parTrans" cxnId="{0F777929-C0A3-4E3D-899C-8FAEAA5B80A2}">
      <dgm:prSet/>
      <dgm:spPr/>
      <dgm:t>
        <a:bodyPr/>
        <a:lstStyle/>
        <a:p>
          <a:endParaRPr lang="en-US"/>
        </a:p>
      </dgm:t>
    </dgm:pt>
    <dgm:pt modelId="{ECBE0795-1B1E-449B-A930-173A807F02F7}" type="sibTrans" cxnId="{0F777929-C0A3-4E3D-899C-8FAEAA5B80A2}">
      <dgm:prSet/>
      <dgm:spPr/>
      <dgm:t>
        <a:bodyPr/>
        <a:lstStyle/>
        <a:p>
          <a:endParaRPr lang="en-US"/>
        </a:p>
      </dgm:t>
    </dgm:pt>
    <dgm:pt modelId="{EA2BEA36-7CF7-4330-87B1-6E843AC7CF8F}">
      <dgm:prSet custT="1"/>
      <dgm:spPr/>
      <dgm:t>
        <a:bodyPr/>
        <a:lstStyle/>
        <a:p>
          <a:r>
            <a:rPr kumimoji="1" lang="zh-TW" altLang="en-US" sz="2000" dirty="0"/>
            <a:t>提升</a:t>
          </a:r>
          <a:r>
            <a:rPr kumimoji="1" lang="en-US" altLang="zh-TW" sz="2000" dirty="0"/>
            <a:t>per wafer</a:t>
          </a:r>
          <a:r>
            <a:rPr kumimoji="1" lang="zh-TW" altLang="en-US" sz="2000" dirty="0"/>
            <a:t>代工價值</a:t>
          </a:r>
        </a:p>
      </dgm:t>
    </dgm:pt>
    <dgm:pt modelId="{C83A32F0-A86F-4F7E-9A2B-B94E1F4885CE}" type="parTrans" cxnId="{2B43602B-8E6D-4865-A930-456E6738B87C}">
      <dgm:prSet/>
      <dgm:spPr/>
      <dgm:t>
        <a:bodyPr/>
        <a:lstStyle/>
        <a:p>
          <a:endParaRPr lang="en-US"/>
        </a:p>
      </dgm:t>
    </dgm:pt>
    <dgm:pt modelId="{2BAA794E-E2BD-4FF3-9B54-32304641667D}" type="sibTrans" cxnId="{2B43602B-8E6D-4865-A930-456E6738B87C}">
      <dgm:prSet/>
      <dgm:spPr/>
      <dgm:t>
        <a:bodyPr/>
        <a:lstStyle/>
        <a:p>
          <a:endParaRPr lang="en-US"/>
        </a:p>
      </dgm:t>
    </dgm:pt>
    <dgm:pt modelId="{7ADD0516-2CBC-4A24-9AC4-07E24A1F866A}">
      <dgm:prSet custT="1"/>
      <dgm:spPr/>
      <dgm:t>
        <a:bodyPr/>
        <a:lstStyle/>
        <a:p>
          <a:r>
            <a:rPr kumimoji="1" lang="zh-TW" altLang="en-US" sz="2000" dirty="0"/>
            <a:t>提供</a:t>
          </a:r>
          <a:r>
            <a:rPr kumimoji="1" lang="en-US" altLang="zh-TW" sz="2000" dirty="0"/>
            <a:t>AI IC</a:t>
          </a:r>
          <a:r>
            <a:rPr kumimoji="1" lang="zh-TW" altLang="en-US" sz="2000" dirty="0"/>
            <a:t>設計獨特價值</a:t>
          </a:r>
        </a:p>
      </dgm:t>
    </dgm:pt>
    <dgm:pt modelId="{F8402BB7-A3BB-4FD9-BCD7-3D2C3159CDFD}" type="parTrans" cxnId="{613234E3-B718-4A28-AC20-B27F58666319}">
      <dgm:prSet/>
      <dgm:spPr/>
      <dgm:t>
        <a:bodyPr/>
        <a:lstStyle/>
        <a:p>
          <a:endParaRPr lang="en-US"/>
        </a:p>
      </dgm:t>
    </dgm:pt>
    <dgm:pt modelId="{06D9C9B0-A068-4523-A9CE-B7F72D377D14}" type="sibTrans" cxnId="{613234E3-B718-4A28-AC20-B27F58666319}">
      <dgm:prSet/>
      <dgm:spPr/>
      <dgm:t>
        <a:bodyPr/>
        <a:lstStyle/>
        <a:p>
          <a:endParaRPr lang="en-US"/>
        </a:p>
      </dgm:t>
    </dgm:pt>
    <dgm:pt modelId="{B47BD80E-3533-4B81-9C66-DB45A4169042}" type="pres">
      <dgm:prSet presAssocID="{438E6A16-CBCC-4B93-8312-3DD71562DCC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7F6E039-3A65-470D-BEFC-8C9F43E07C2D}" type="pres">
      <dgm:prSet presAssocID="{B710A3B0-996C-47AF-9FA8-8811F49D12D1}" presName="compNode" presStyleCnt="0"/>
      <dgm:spPr/>
    </dgm:pt>
    <dgm:pt modelId="{4DB17A8E-79CD-4072-A172-74A56462578F}" type="pres">
      <dgm:prSet presAssocID="{B710A3B0-996C-47AF-9FA8-8811F49D12D1}" presName="bgRect" presStyleLbl="bgShp" presStyleIdx="0" presStyleCnt="3" custLinFactNeighborY="-28310"/>
      <dgm:spPr/>
    </dgm:pt>
    <dgm:pt modelId="{A1088EDB-252C-417B-8DEB-228DD440ECDF}" type="pres">
      <dgm:prSet presAssocID="{B710A3B0-996C-47AF-9FA8-8811F49D12D1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41DC0BB-FDD4-44BE-A67A-FE73C93F1BAA}" type="pres">
      <dgm:prSet presAssocID="{B710A3B0-996C-47AF-9FA8-8811F49D12D1}" presName="spaceRect" presStyleCnt="0"/>
      <dgm:spPr/>
    </dgm:pt>
    <dgm:pt modelId="{2C5028D6-37CD-43E7-82CC-D477ED2FD970}" type="pres">
      <dgm:prSet presAssocID="{B710A3B0-996C-47AF-9FA8-8811F49D12D1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B7B13520-E62B-414A-901A-E33920A1788D}" type="pres">
      <dgm:prSet presAssocID="{ECBE0795-1B1E-449B-A930-173A807F02F7}" presName="sibTrans" presStyleCnt="0"/>
      <dgm:spPr/>
    </dgm:pt>
    <dgm:pt modelId="{4FD162D3-651B-478F-8C6F-EAAA0F3CE6A1}" type="pres">
      <dgm:prSet presAssocID="{EA2BEA36-7CF7-4330-87B1-6E843AC7CF8F}" presName="compNode" presStyleCnt="0"/>
      <dgm:spPr/>
    </dgm:pt>
    <dgm:pt modelId="{55B8C114-ED37-41BC-8043-A3410C069F50}" type="pres">
      <dgm:prSet presAssocID="{EA2BEA36-7CF7-4330-87B1-6E843AC7CF8F}" presName="bgRect" presStyleLbl="bgShp" presStyleIdx="1" presStyleCnt="3"/>
      <dgm:spPr/>
    </dgm:pt>
    <dgm:pt modelId="{8C738E17-A8CF-4C0F-9A77-C78C052A5EF5}" type="pres">
      <dgm:prSet presAssocID="{EA2BEA36-7CF7-4330-87B1-6E843AC7CF8F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7D364760-7461-48B9-BBCD-D470AE93DC90}" type="pres">
      <dgm:prSet presAssocID="{EA2BEA36-7CF7-4330-87B1-6E843AC7CF8F}" presName="spaceRect" presStyleCnt="0"/>
      <dgm:spPr/>
    </dgm:pt>
    <dgm:pt modelId="{3FABE639-05E1-4D44-9D80-178F9920D495}" type="pres">
      <dgm:prSet presAssocID="{EA2BEA36-7CF7-4330-87B1-6E843AC7CF8F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3CC2DC5A-63E3-4C72-842B-01C3609D7F7C}" type="pres">
      <dgm:prSet presAssocID="{2BAA794E-E2BD-4FF3-9B54-32304641667D}" presName="sibTrans" presStyleCnt="0"/>
      <dgm:spPr/>
    </dgm:pt>
    <dgm:pt modelId="{3F295DCA-368D-4CBB-9790-9051C73763B0}" type="pres">
      <dgm:prSet presAssocID="{7ADD0516-2CBC-4A24-9AC4-07E24A1F866A}" presName="compNode" presStyleCnt="0"/>
      <dgm:spPr/>
    </dgm:pt>
    <dgm:pt modelId="{DC571E57-82E8-4480-BCFA-9D6D4A5FD2C9}" type="pres">
      <dgm:prSet presAssocID="{7ADD0516-2CBC-4A24-9AC4-07E24A1F866A}" presName="bgRect" presStyleLbl="bgShp" presStyleIdx="2" presStyleCnt="3"/>
      <dgm:spPr/>
    </dgm:pt>
    <dgm:pt modelId="{25350DDC-5D41-4D58-9872-288A1CED7992}" type="pres">
      <dgm:prSet presAssocID="{7ADD0516-2CBC-4A24-9AC4-07E24A1F866A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3D8A2FF-F997-4891-B6AE-38BA0482B24B}" type="pres">
      <dgm:prSet presAssocID="{7ADD0516-2CBC-4A24-9AC4-07E24A1F866A}" presName="spaceRect" presStyleCnt="0"/>
      <dgm:spPr/>
    </dgm:pt>
    <dgm:pt modelId="{2F2C9D0A-6E11-45CB-ACF7-C8B8EBE74E96}" type="pres">
      <dgm:prSet presAssocID="{7ADD0516-2CBC-4A24-9AC4-07E24A1F866A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5769150-9E67-4DB6-8208-F060A6856C2B}" type="presOf" srcId="{EA2BEA36-7CF7-4330-87B1-6E843AC7CF8F}" destId="{3FABE639-05E1-4D44-9D80-178F9920D495}" srcOrd="0" destOrd="0" presId="urn:microsoft.com/office/officeart/2018/2/layout/IconVerticalSolidList"/>
    <dgm:cxn modelId="{C8EE68D9-65C1-45D5-AD49-E729A2CA3F92}" type="presOf" srcId="{7ADD0516-2CBC-4A24-9AC4-07E24A1F866A}" destId="{2F2C9D0A-6E11-45CB-ACF7-C8B8EBE74E96}" srcOrd="0" destOrd="0" presId="urn:microsoft.com/office/officeart/2018/2/layout/IconVerticalSolidList"/>
    <dgm:cxn modelId="{2B43602B-8E6D-4865-A930-456E6738B87C}" srcId="{438E6A16-CBCC-4B93-8312-3DD71562DCC8}" destId="{EA2BEA36-7CF7-4330-87B1-6E843AC7CF8F}" srcOrd="1" destOrd="0" parTransId="{C83A32F0-A86F-4F7E-9A2B-B94E1F4885CE}" sibTransId="{2BAA794E-E2BD-4FF3-9B54-32304641667D}"/>
    <dgm:cxn modelId="{8815F106-F391-42BB-B9E3-6B7B7F83BBFF}" type="presOf" srcId="{B710A3B0-996C-47AF-9FA8-8811F49D12D1}" destId="{2C5028D6-37CD-43E7-82CC-D477ED2FD970}" srcOrd="0" destOrd="0" presId="urn:microsoft.com/office/officeart/2018/2/layout/IconVerticalSolidList"/>
    <dgm:cxn modelId="{613234E3-B718-4A28-AC20-B27F58666319}" srcId="{438E6A16-CBCC-4B93-8312-3DD71562DCC8}" destId="{7ADD0516-2CBC-4A24-9AC4-07E24A1F866A}" srcOrd="2" destOrd="0" parTransId="{F8402BB7-A3BB-4FD9-BCD7-3D2C3159CDFD}" sibTransId="{06D9C9B0-A068-4523-A9CE-B7F72D377D14}"/>
    <dgm:cxn modelId="{0F777929-C0A3-4E3D-899C-8FAEAA5B80A2}" srcId="{438E6A16-CBCC-4B93-8312-3DD71562DCC8}" destId="{B710A3B0-996C-47AF-9FA8-8811F49D12D1}" srcOrd="0" destOrd="0" parTransId="{1630459E-9899-4558-9AB0-90EC2A1D4896}" sibTransId="{ECBE0795-1B1E-449B-A930-173A807F02F7}"/>
    <dgm:cxn modelId="{20412EB9-867A-4D3C-ABB3-4319595830AF}" type="presOf" srcId="{438E6A16-CBCC-4B93-8312-3DD71562DCC8}" destId="{B47BD80E-3533-4B81-9C66-DB45A4169042}" srcOrd="0" destOrd="0" presId="urn:microsoft.com/office/officeart/2018/2/layout/IconVerticalSolidList"/>
    <dgm:cxn modelId="{B4A3882A-3C16-4AA4-B765-0B1AAEB49B3A}" type="presParOf" srcId="{B47BD80E-3533-4B81-9C66-DB45A4169042}" destId="{97F6E039-3A65-470D-BEFC-8C9F43E07C2D}" srcOrd="0" destOrd="0" presId="urn:microsoft.com/office/officeart/2018/2/layout/IconVerticalSolidList"/>
    <dgm:cxn modelId="{91B2FC82-1B5F-4C0E-A4C4-2459FD7F9C9E}" type="presParOf" srcId="{97F6E039-3A65-470D-BEFC-8C9F43E07C2D}" destId="{4DB17A8E-79CD-4072-A172-74A56462578F}" srcOrd="0" destOrd="0" presId="urn:microsoft.com/office/officeart/2018/2/layout/IconVerticalSolidList"/>
    <dgm:cxn modelId="{AC657A67-45FB-43E0-8E0C-33EAD4D5A615}" type="presParOf" srcId="{97F6E039-3A65-470D-BEFC-8C9F43E07C2D}" destId="{A1088EDB-252C-417B-8DEB-228DD440ECDF}" srcOrd="1" destOrd="0" presId="urn:microsoft.com/office/officeart/2018/2/layout/IconVerticalSolidList"/>
    <dgm:cxn modelId="{208F5DF9-7F1F-4FED-986E-A2FF3067D527}" type="presParOf" srcId="{97F6E039-3A65-470D-BEFC-8C9F43E07C2D}" destId="{741DC0BB-FDD4-44BE-A67A-FE73C93F1BAA}" srcOrd="2" destOrd="0" presId="urn:microsoft.com/office/officeart/2018/2/layout/IconVerticalSolidList"/>
    <dgm:cxn modelId="{070A284F-7964-4CAD-A40E-17C5FBC39E6F}" type="presParOf" srcId="{97F6E039-3A65-470D-BEFC-8C9F43E07C2D}" destId="{2C5028D6-37CD-43E7-82CC-D477ED2FD970}" srcOrd="3" destOrd="0" presId="urn:microsoft.com/office/officeart/2018/2/layout/IconVerticalSolidList"/>
    <dgm:cxn modelId="{EB3361BF-706E-48BE-9165-AC3EAD9C1D45}" type="presParOf" srcId="{B47BD80E-3533-4B81-9C66-DB45A4169042}" destId="{B7B13520-E62B-414A-901A-E33920A1788D}" srcOrd="1" destOrd="0" presId="urn:microsoft.com/office/officeart/2018/2/layout/IconVerticalSolidList"/>
    <dgm:cxn modelId="{747DF3BE-E21C-4D89-AE1B-C702C96DE62A}" type="presParOf" srcId="{B47BD80E-3533-4B81-9C66-DB45A4169042}" destId="{4FD162D3-651B-478F-8C6F-EAAA0F3CE6A1}" srcOrd="2" destOrd="0" presId="urn:microsoft.com/office/officeart/2018/2/layout/IconVerticalSolidList"/>
    <dgm:cxn modelId="{EF2089F6-2BC7-4BB5-ACAF-93F20376DCF6}" type="presParOf" srcId="{4FD162D3-651B-478F-8C6F-EAAA0F3CE6A1}" destId="{55B8C114-ED37-41BC-8043-A3410C069F50}" srcOrd="0" destOrd="0" presId="urn:microsoft.com/office/officeart/2018/2/layout/IconVerticalSolidList"/>
    <dgm:cxn modelId="{15FEB8AC-69D5-475F-9F2C-4B11E1C1D8E9}" type="presParOf" srcId="{4FD162D3-651B-478F-8C6F-EAAA0F3CE6A1}" destId="{8C738E17-A8CF-4C0F-9A77-C78C052A5EF5}" srcOrd="1" destOrd="0" presId="urn:microsoft.com/office/officeart/2018/2/layout/IconVerticalSolidList"/>
    <dgm:cxn modelId="{CD45718D-1A03-4051-930D-5421C6060602}" type="presParOf" srcId="{4FD162D3-651B-478F-8C6F-EAAA0F3CE6A1}" destId="{7D364760-7461-48B9-BBCD-D470AE93DC90}" srcOrd="2" destOrd="0" presId="urn:microsoft.com/office/officeart/2018/2/layout/IconVerticalSolidList"/>
    <dgm:cxn modelId="{B2644208-2CE3-4F9F-A168-E89B11E45B8B}" type="presParOf" srcId="{4FD162D3-651B-478F-8C6F-EAAA0F3CE6A1}" destId="{3FABE639-05E1-4D44-9D80-178F9920D495}" srcOrd="3" destOrd="0" presId="urn:microsoft.com/office/officeart/2018/2/layout/IconVerticalSolidList"/>
    <dgm:cxn modelId="{DD8953CD-5C1A-400D-8CD0-B025CC3C7D8A}" type="presParOf" srcId="{B47BD80E-3533-4B81-9C66-DB45A4169042}" destId="{3CC2DC5A-63E3-4C72-842B-01C3609D7F7C}" srcOrd="3" destOrd="0" presId="urn:microsoft.com/office/officeart/2018/2/layout/IconVerticalSolidList"/>
    <dgm:cxn modelId="{80C98036-E5FF-48BC-95EF-C06AEDAA9ECA}" type="presParOf" srcId="{B47BD80E-3533-4B81-9C66-DB45A4169042}" destId="{3F295DCA-368D-4CBB-9790-9051C73763B0}" srcOrd="4" destOrd="0" presId="urn:microsoft.com/office/officeart/2018/2/layout/IconVerticalSolidList"/>
    <dgm:cxn modelId="{A7AC77D6-6FE3-4BDC-9740-DF561A7D961D}" type="presParOf" srcId="{3F295DCA-368D-4CBB-9790-9051C73763B0}" destId="{DC571E57-82E8-4480-BCFA-9D6D4A5FD2C9}" srcOrd="0" destOrd="0" presId="urn:microsoft.com/office/officeart/2018/2/layout/IconVerticalSolidList"/>
    <dgm:cxn modelId="{067EB6B8-11F2-44B3-ACDF-53FB2585BDB0}" type="presParOf" srcId="{3F295DCA-368D-4CBB-9790-9051C73763B0}" destId="{25350DDC-5D41-4D58-9872-288A1CED7992}" srcOrd="1" destOrd="0" presId="urn:microsoft.com/office/officeart/2018/2/layout/IconVerticalSolidList"/>
    <dgm:cxn modelId="{FC565831-0EFC-4861-9147-E8DAEB8FAFDE}" type="presParOf" srcId="{3F295DCA-368D-4CBB-9790-9051C73763B0}" destId="{23D8A2FF-F997-4891-B6AE-38BA0482B24B}" srcOrd="2" destOrd="0" presId="urn:microsoft.com/office/officeart/2018/2/layout/IconVerticalSolidList"/>
    <dgm:cxn modelId="{07C6EDC0-F6A0-4C3F-BD96-72AE14850C40}" type="presParOf" srcId="{3F295DCA-368D-4CBB-9790-9051C73763B0}" destId="{2F2C9D0A-6E11-45CB-ACF7-C8B8EBE74E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1D7311E-9908-485E-94F6-A67A66C7C0CC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zh-TW" altLang="en-US"/>
        </a:p>
      </dgm:t>
    </dgm:pt>
    <dgm:pt modelId="{FC81610A-047B-4866-A0F4-0275C3482781}" type="pres">
      <dgm:prSet presAssocID="{A1D7311E-9908-485E-94F6-A67A66C7C0CC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AEDB891-62FF-4FD1-A0F7-1ED5C3F2CE78}" type="presOf" srcId="{A1D7311E-9908-485E-94F6-A67A66C7C0CC}" destId="{FC81610A-047B-4866-A0F4-0275C3482781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5901AE-0955-4BD3-8130-EFC38DEC187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9980ADA-6341-45BC-AD3C-84ED9AD165D7}">
      <dgm:prSet phldrT="[文字]" custT="1"/>
      <dgm:spPr>
        <a:gradFill flip="none" rotWithShape="0">
          <a:gsLst>
            <a:gs pos="0">
              <a:schemeClr val="accent1">
                <a:lumMod val="20000"/>
                <a:lumOff val="80000"/>
                <a:shade val="30000"/>
                <a:satMod val="115000"/>
              </a:schemeClr>
            </a:gs>
            <a:gs pos="50000">
              <a:schemeClr val="accent1">
                <a:lumMod val="20000"/>
                <a:lumOff val="80000"/>
                <a:shade val="67500"/>
                <a:satMod val="115000"/>
              </a:schemeClr>
            </a:gs>
            <a:gs pos="100000">
              <a:schemeClr val="accent1">
                <a:lumMod val="20000"/>
                <a:lumOff val="8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zh-TW" altLang="en-US" sz="2400" dirty="0"/>
            <a:t>風險</a:t>
          </a:r>
          <a:r>
            <a:rPr lang="en-US" altLang="zh-TW" sz="2400" dirty="0"/>
            <a:t>1:</a:t>
          </a:r>
          <a:r>
            <a:rPr lang="zh-TW" altLang="en-US" sz="2400" dirty="0"/>
            <a:t>受限於</a:t>
          </a:r>
          <a:r>
            <a:rPr lang="en-US" altLang="zh-TW" sz="2400" dirty="0"/>
            <a:t>DRAM</a:t>
          </a:r>
          <a:r>
            <a:rPr lang="zh-TW" altLang="en-US" sz="2400" dirty="0"/>
            <a:t>製程</a:t>
          </a:r>
          <a:r>
            <a:rPr lang="en-US" altLang="zh-TW" sz="2400" dirty="0"/>
            <a:t>,</a:t>
          </a:r>
          <a:r>
            <a:rPr lang="zh-TW" altLang="en-US" sz="2400" dirty="0"/>
            <a:t>邏輯運算能力不足</a:t>
          </a:r>
        </a:p>
      </dgm:t>
    </dgm:pt>
    <dgm:pt modelId="{F8B3A8C0-E3C8-4B8C-9588-817A49342918}" type="parTrans" cxnId="{E50A1756-2439-4489-B560-85E794B0ADBC}">
      <dgm:prSet/>
      <dgm:spPr/>
      <dgm:t>
        <a:bodyPr/>
        <a:lstStyle/>
        <a:p>
          <a:endParaRPr lang="zh-TW" altLang="en-US"/>
        </a:p>
      </dgm:t>
    </dgm:pt>
    <dgm:pt modelId="{44D1EA76-B533-4B96-B0E1-C38267B11426}" type="sibTrans" cxnId="{E50A1756-2439-4489-B560-85E794B0ADBC}">
      <dgm:prSet/>
      <dgm:spPr/>
      <dgm:t>
        <a:bodyPr/>
        <a:lstStyle/>
        <a:p>
          <a:endParaRPr lang="zh-TW" altLang="en-US"/>
        </a:p>
      </dgm:t>
    </dgm:pt>
    <dgm:pt modelId="{0D742D57-E110-4C39-AA87-C5AB02CEA46C}">
      <dgm:prSet phldrT="[文字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TW" altLang="en-US" sz="2000" dirty="0"/>
            <a:t>以最佳化的資料流量速度彌補邏輯的不足</a:t>
          </a:r>
        </a:p>
      </dgm:t>
    </dgm:pt>
    <dgm:pt modelId="{D2B9CD78-784E-49BF-B07F-337B984EDC29}" type="parTrans" cxnId="{E75E1C84-E0CF-4CAC-AF19-5365C7EE473B}">
      <dgm:prSet/>
      <dgm:spPr/>
      <dgm:t>
        <a:bodyPr/>
        <a:lstStyle/>
        <a:p>
          <a:endParaRPr lang="zh-TW" altLang="en-US"/>
        </a:p>
      </dgm:t>
    </dgm:pt>
    <dgm:pt modelId="{B1B8AB6D-8733-4DEE-9728-13EBA6B82721}" type="sibTrans" cxnId="{E75E1C84-E0CF-4CAC-AF19-5365C7EE473B}">
      <dgm:prSet/>
      <dgm:spPr/>
      <dgm:t>
        <a:bodyPr/>
        <a:lstStyle/>
        <a:p>
          <a:endParaRPr lang="zh-TW" altLang="en-US"/>
        </a:p>
      </dgm:t>
    </dgm:pt>
    <dgm:pt modelId="{B9AA5FB2-C04E-4978-A69B-AA6E8F0102DD}">
      <dgm:prSet phldrT="[文字]" custT="1"/>
      <dgm:spPr>
        <a:gradFill flip="none" rotWithShape="0">
          <a:gsLst>
            <a:gs pos="0">
              <a:schemeClr val="accent1">
                <a:lumMod val="20000"/>
                <a:lumOff val="80000"/>
                <a:shade val="30000"/>
                <a:satMod val="115000"/>
              </a:schemeClr>
            </a:gs>
            <a:gs pos="50000">
              <a:schemeClr val="accent1">
                <a:lumMod val="20000"/>
                <a:lumOff val="80000"/>
                <a:shade val="67500"/>
                <a:satMod val="115000"/>
              </a:schemeClr>
            </a:gs>
            <a:gs pos="100000">
              <a:schemeClr val="accent1">
                <a:lumMod val="20000"/>
                <a:lumOff val="8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zh-TW" altLang="en-US" sz="2400" dirty="0"/>
            <a:t>風險</a:t>
          </a:r>
          <a:r>
            <a:rPr lang="en-US" altLang="zh-TW" sz="2400" dirty="0"/>
            <a:t>2: AI</a:t>
          </a:r>
          <a:r>
            <a:rPr lang="zh-TW" altLang="en-US" sz="2400" dirty="0"/>
            <a:t>演算法持續演變</a:t>
          </a:r>
          <a:r>
            <a:rPr lang="en-US" altLang="zh-TW" sz="2400" dirty="0"/>
            <a:t>,</a:t>
          </a:r>
          <a:r>
            <a:rPr lang="zh-TW" altLang="en-US" sz="2400" dirty="0"/>
            <a:t>難以從一而終</a:t>
          </a:r>
        </a:p>
      </dgm:t>
    </dgm:pt>
    <dgm:pt modelId="{C91B3FBD-8244-46DD-80FC-3A835F41C887}" type="parTrans" cxnId="{2E4FB407-A80E-4A2E-B7A3-C9EE558BE310}">
      <dgm:prSet/>
      <dgm:spPr/>
      <dgm:t>
        <a:bodyPr/>
        <a:lstStyle/>
        <a:p>
          <a:endParaRPr lang="zh-TW" altLang="en-US"/>
        </a:p>
      </dgm:t>
    </dgm:pt>
    <dgm:pt modelId="{8827534A-8DF9-41E4-9980-0FFC1BBA65E6}" type="sibTrans" cxnId="{2E4FB407-A80E-4A2E-B7A3-C9EE558BE310}">
      <dgm:prSet/>
      <dgm:spPr/>
      <dgm:t>
        <a:bodyPr/>
        <a:lstStyle/>
        <a:p>
          <a:endParaRPr lang="zh-TW" altLang="en-US"/>
        </a:p>
      </dgm:t>
    </dgm:pt>
    <dgm:pt modelId="{FE37AAC6-C6FF-4336-A367-F2391CC84B7C}">
      <dgm:prSet phldrT="[文字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TW" altLang="en-US" sz="2000" dirty="0"/>
            <a:t>持續投入軟體的支持度</a:t>
          </a:r>
          <a:r>
            <a:rPr lang="en-US" altLang="zh-TW" sz="2000" dirty="0"/>
            <a:t>,</a:t>
          </a:r>
          <a:r>
            <a:rPr lang="zh-TW" altLang="en-US" sz="2000" dirty="0"/>
            <a:t>以保持硬體因應的彈性</a:t>
          </a:r>
        </a:p>
      </dgm:t>
    </dgm:pt>
    <dgm:pt modelId="{FB084625-AB38-4AFE-9207-7565CAF2C2E7}" type="parTrans" cxnId="{65A35033-1CD5-4666-AA54-50E2F2D8D8C7}">
      <dgm:prSet/>
      <dgm:spPr/>
      <dgm:t>
        <a:bodyPr/>
        <a:lstStyle/>
        <a:p>
          <a:endParaRPr lang="zh-TW" altLang="en-US"/>
        </a:p>
      </dgm:t>
    </dgm:pt>
    <dgm:pt modelId="{E2EFAA83-1B64-4F32-8C80-5B6AC41ADF03}" type="sibTrans" cxnId="{65A35033-1CD5-4666-AA54-50E2F2D8D8C7}">
      <dgm:prSet/>
      <dgm:spPr/>
      <dgm:t>
        <a:bodyPr/>
        <a:lstStyle/>
        <a:p>
          <a:endParaRPr lang="zh-TW" altLang="en-US"/>
        </a:p>
      </dgm:t>
    </dgm:pt>
    <dgm:pt modelId="{FE6CB5EF-3440-401D-ADE9-39884235969F}">
      <dgm:prSet phldrT="[文字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TW" altLang="en-US" sz="2000" dirty="0"/>
            <a:t>逐步提升</a:t>
          </a:r>
          <a:r>
            <a:rPr lang="en-US" altLang="zh-TW" sz="2000" dirty="0"/>
            <a:t>DRAM</a:t>
          </a:r>
          <a:r>
            <a:rPr lang="zh-TW" altLang="en-US" sz="2000" dirty="0"/>
            <a:t>製程精密度</a:t>
          </a:r>
          <a:r>
            <a:rPr lang="en-US" altLang="zh-TW" sz="2000" dirty="0"/>
            <a:t>,</a:t>
          </a:r>
          <a:r>
            <a:rPr lang="zh-TW" altLang="en-US" sz="2000" dirty="0"/>
            <a:t>提升邏輯設計餘裕</a:t>
          </a:r>
        </a:p>
      </dgm:t>
    </dgm:pt>
    <dgm:pt modelId="{4B2AD8AA-FFA3-48F0-AA89-60CC54FDD6C2}" type="parTrans" cxnId="{623BB427-A215-4608-BBCE-AF5678479374}">
      <dgm:prSet/>
      <dgm:spPr/>
      <dgm:t>
        <a:bodyPr/>
        <a:lstStyle/>
        <a:p>
          <a:endParaRPr lang="zh-TW" altLang="en-US"/>
        </a:p>
      </dgm:t>
    </dgm:pt>
    <dgm:pt modelId="{5E4E43ED-E007-4BD7-B081-035EDE3BF19E}" type="sibTrans" cxnId="{623BB427-A215-4608-BBCE-AF5678479374}">
      <dgm:prSet/>
      <dgm:spPr/>
      <dgm:t>
        <a:bodyPr/>
        <a:lstStyle/>
        <a:p>
          <a:endParaRPr lang="zh-TW" altLang="en-US"/>
        </a:p>
      </dgm:t>
    </dgm:pt>
    <dgm:pt modelId="{ADC7FEE7-7C81-4A5B-A20C-43EBC4B785D4}">
      <dgm:prSet phldrT="[文字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TW" altLang="en-US" sz="2000" dirty="0"/>
            <a:t>研究各式</a:t>
          </a:r>
          <a:r>
            <a:rPr lang="en-US" altLang="zh-TW" sz="2000" dirty="0"/>
            <a:t>AI</a:t>
          </a:r>
          <a:r>
            <a:rPr lang="zh-TW" altLang="en-US" sz="2000" dirty="0"/>
            <a:t>演算法的計算方式及優缺點</a:t>
          </a:r>
          <a:r>
            <a:rPr lang="en-US" altLang="zh-TW" sz="2000" dirty="0"/>
            <a:t>,</a:t>
          </a:r>
          <a:r>
            <a:rPr lang="zh-TW" altLang="en-US" sz="2000" dirty="0"/>
            <a:t>尋求最優化的軟硬體整合方法</a:t>
          </a:r>
        </a:p>
      </dgm:t>
    </dgm:pt>
    <dgm:pt modelId="{E29DB74B-882B-491C-A653-BAE2B0980497}" type="parTrans" cxnId="{EB29E4D6-1535-4603-B68A-2A29CDAEF0BF}">
      <dgm:prSet/>
      <dgm:spPr/>
      <dgm:t>
        <a:bodyPr/>
        <a:lstStyle/>
        <a:p>
          <a:endParaRPr lang="zh-TW" altLang="en-US"/>
        </a:p>
      </dgm:t>
    </dgm:pt>
    <dgm:pt modelId="{480A3510-5E66-4E95-B025-3E75C0059130}" type="sibTrans" cxnId="{EB29E4D6-1535-4603-B68A-2A29CDAEF0BF}">
      <dgm:prSet/>
      <dgm:spPr/>
      <dgm:t>
        <a:bodyPr/>
        <a:lstStyle/>
        <a:p>
          <a:endParaRPr lang="zh-TW" altLang="en-US"/>
        </a:p>
      </dgm:t>
    </dgm:pt>
    <dgm:pt modelId="{7EBB5B52-1C39-4372-8A34-7ECDED52017E}" type="pres">
      <dgm:prSet presAssocID="{975901AE-0955-4BD3-8130-EFC38DEC187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9F1373F-E681-4A9C-9AC0-EC1389AC17EB}" type="pres">
      <dgm:prSet presAssocID="{09980ADA-6341-45BC-AD3C-84ED9AD165D7}" presName="parentText" presStyleLbl="node1" presStyleIdx="0" presStyleCnt="2" custScaleY="43349" custLinFactNeighborY="-119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9BA435C-14D9-4718-ADBE-2819D9A319E0}" type="pres">
      <dgm:prSet presAssocID="{09980ADA-6341-45BC-AD3C-84ED9AD165D7}" presName="childText" presStyleLbl="revTx" presStyleIdx="0" presStyleCnt="2" custLinFactNeighborY="51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980422-BF43-46DE-9D33-9FEF555985CA}" type="pres">
      <dgm:prSet presAssocID="{B9AA5FB2-C04E-4978-A69B-AA6E8F0102DD}" presName="parentText" presStyleLbl="node1" presStyleIdx="1" presStyleCnt="2" custScaleY="421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A3F225B-2840-4120-BE01-A81672B2524F}" type="pres">
      <dgm:prSet presAssocID="{B9AA5FB2-C04E-4978-A69B-AA6E8F0102DD}" presName="childText" presStyleLbl="revTx" presStyleIdx="1" presStyleCnt="2" custLinFactNeighborY="484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462656B-7851-4FF7-B33B-EAAE5BDC6D88}" type="presOf" srcId="{975901AE-0955-4BD3-8130-EFC38DEC187A}" destId="{7EBB5B52-1C39-4372-8A34-7ECDED52017E}" srcOrd="0" destOrd="0" presId="urn:microsoft.com/office/officeart/2005/8/layout/vList2"/>
    <dgm:cxn modelId="{2E4FB407-A80E-4A2E-B7A3-C9EE558BE310}" srcId="{975901AE-0955-4BD3-8130-EFC38DEC187A}" destId="{B9AA5FB2-C04E-4978-A69B-AA6E8F0102DD}" srcOrd="1" destOrd="0" parTransId="{C91B3FBD-8244-46DD-80FC-3A835F41C887}" sibTransId="{8827534A-8DF9-41E4-9980-0FFC1BBA65E6}"/>
    <dgm:cxn modelId="{E75E1C84-E0CF-4CAC-AF19-5365C7EE473B}" srcId="{09980ADA-6341-45BC-AD3C-84ED9AD165D7}" destId="{0D742D57-E110-4C39-AA87-C5AB02CEA46C}" srcOrd="0" destOrd="0" parTransId="{D2B9CD78-784E-49BF-B07F-337B984EDC29}" sibTransId="{B1B8AB6D-8733-4DEE-9728-13EBA6B82721}"/>
    <dgm:cxn modelId="{65A35033-1CD5-4666-AA54-50E2F2D8D8C7}" srcId="{B9AA5FB2-C04E-4978-A69B-AA6E8F0102DD}" destId="{FE37AAC6-C6FF-4336-A367-F2391CC84B7C}" srcOrd="0" destOrd="0" parTransId="{FB084625-AB38-4AFE-9207-7565CAF2C2E7}" sibTransId="{E2EFAA83-1B64-4F32-8C80-5B6AC41ADF03}"/>
    <dgm:cxn modelId="{5041EF9A-6D70-4BD8-9328-D077D4428B51}" type="presOf" srcId="{FE6CB5EF-3440-401D-ADE9-39884235969F}" destId="{79BA435C-14D9-4718-ADBE-2819D9A319E0}" srcOrd="0" destOrd="1" presId="urn:microsoft.com/office/officeart/2005/8/layout/vList2"/>
    <dgm:cxn modelId="{C2587FA3-742C-48F8-81BC-73AE93B17003}" type="presOf" srcId="{FE37AAC6-C6FF-4336-A367-F2391CC84B7C}" destId="{2A3F225B-2840-4120-BE01-A81672B2524F}" srcOrd="0" destOrd="0" presId="urn:microsoft.com/office/officeart/2005/8/layout/vList2"/>
    <dgm:cxn modelId="{CB50155A-F284-459D-9722-657EB264DEBE}" type="presOf" srcId="{09980ADA-6341-45BC-AD3C-84ED9AD165D7}" destId="{89F1373F-E681-4A9C-9AC0-EC1389AC17EB}" srcOrd="0" destOrd="0" presId="urn:microsoft.com/office/officeart/2005/8/layout/vList2"/>
    <dgm:cxn modelId="{EB29E4D6-1535-4603-B68A-2A29CDAEF0BF}" srcId="{B9AA5FB2-C04E-4978-A69B-AA6E8F0102DD}" destId="{ADC7FEE7-7C81-4A5B-A20C-43EBC4B785D4}" srcOrd="1" destOrd="0" parTransId="{E29DB74B-882B-491C-A653-BAE2B0980497}" sibTransId="{480A3510-5E66-4E95-B025-3E75C0059130}"/>
    <dgm:cxn modelId="{F9705414-B351-4A7C-8CA4-F7D4B1A2C5F4}" type="presOf" srcId="{ADC7FEE7-7C81-4A5B-A20C-43EBC4B785D4}" destId="{2A3F225B-2840-4120-BE01-A81672B2524F}" srcOrd="0" destOrd="1" presId="urn:microsoft.com/office/officeart/2005/8/layout/vList2"/>
    <dgm:cxn modelId="{E50A1756-2439-4489-B560-85E794B0ADBC}" srcId="{975901AE-0955-4BD3-8130-EFC38DEC187A}" destId="{09980ADA-6341-45BC-AD3C-84ED9AD165D7}" srcOrd="0" destOrd="0" parTransId="{F8B3A8C0-E3C8-4B8C-9588-817A49342918}" sibTransId="{44D1EA76-B533-4B96-B0E1-C38267B11426}"/>
    <dgm:cxn modelId="{F589C28F-561D-440B-BDF3-68F1F9770C02}" type="presOf" srcId="{B9AA5FB2-C04E-4978-A69B-AA6E8F0102DD}" destId="{8F980422-BF43-46DE-9D33-9FEF555985CA}" srcOrd="0" destOrd="0" presId="urn:microsoft.com/office/officeart/2005/8/layout/vList2"/>
    <dgm:cxn modelId="{623BB427-A215-4608-BBCE-AF5678479374}" srcId="{09980ADA-6341-45BC-AD3C-84ED9AD165D7}" destId="{FE6CB5EF-3440-401D-ADE9-39884235969F}" srcOrd="1" destOrd="0" parTransId="{4B2AD8AA-FFA3-48F0-AA89-60CC54FDD6C2}" sibTransId="{5E4E43ED-E007-4BD7-B081-035EDE3BF19E}"/>
    <dgm:cxn modelId="{4A589101-5046-41D2-B6D1-75E5C6C6FE8C}" type="presOf" srcId="{0D742D57-E110-4C39-AA87-C5AB02CEA46C}" destId="{79BA435C-14D9-4718-ADBE-2819D9A319E0}" srcOrd="0" destOrd="0" presId="urn:microsoft.com/office/officeart/2005/8/layout/vList2"/>
    <dgm:cxn modelId="{A5631B85-76C3-48A7-9B13-440D51046DD9}" type="presParOf" srcId="{7EBB5B52-1C39-4372-8A34-7ECDED52017E}" destId="{89F1373F-E681-4A9C-9AC0-EC1389AC17EB}" srcOrd="0" destOrd="0" presId="urn:microsoft.com/office/officeart/2005/8/layout/vList2"/>
    <dgm:cxn modelId="{5A414FFE-98FB-4D53-9385-DA061DBC98F6}" type="presParOf" srcId="{7EBB5B52-1C39-4372-8A34-7ECDED52017E}" destId="{79BA435C-14D9-4718-ADBE-2819D9A319E0}" srcOrd="1" destOrd="0" presId="urn:microsoft.com/office/officeart/2005/8/layout/vList2"/>
    <dgm:cxn modelId="{35D78102-16B3-4A57-8DBF-5FDB112EDF71}" type="presParOf" srcId="{7EBB5B52-1C39-4372-8A34-7ECDED52017E}" destId="{8F980422-BF43-46DE-9D33-9FEF555985CA}" srcOrd="2" destOrd="0" presId="urn:microsoft.com/office/officeart/2005/8/layout/vList2"/>
    <dgm:cxn modelId="{2E6D3956-BD7D-4DF5-BDF4-95368C51BC8F}" type="presParOf" srcId="{7EBB5B52-1C39-4372-8A34-7ECDED52017E}" destId="{2A3F225B-2840-4120-BE01-A81672B2524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99277-9A1D-44CE-B1AD-52DE82D46321}">
      <dsp:nvSpPr>
        <dsp:cNvPr id="0" name=""/>
        <dsp:cNvSpPr/>
      </dsp:nvSpPr>
      <dsp:spPr>
        <a:xfrm>
          <a:off x="389524" y="405788"/>
          <a:ext cx="3741384" cy="342598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AB0DB-200F-4161-B41E-EC60EE5E3D0B}">
      <dsp:nvSpPr>
        <dsp:cNvPr id="0" name=""/>
        <dsp:cNvSpPr/>
      </dsp:nvSpPr>
      <dsp:spPr>
        <a:xfrm>
          <a:off x="426497" y="275441"/>
          <a:ext cx="1695024" cy="1695024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Native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NMOS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zh-TW" altLang="en-US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新開發</a:t>
          </a:r>
          <a:r>
            <a:rPr lang="en-US" altLang="zh-TW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sp:txBody>
      <dsp:txXfrm>
        <a:off x="509241" y="358185"/>
        <a:ext cx="1529536" cy="1529536"/>
      </dsp:txXfrm>
    </dsp:sp>
    <dsp:sp modelId="{45E63260-76B1-4A42-A415-60EA8DE960DF}">
      <dsp:nvSpPr>
        <dsp:cNvPr id="0" name=""/>
        <dsp:cNvSpPr/>
      </dsp:nvSpPr>
      <dsp:spPr>
        <a:xfrm>
          <a:off x="2418150" y="275441"/>
          <a:ext cx="1695024" cy="1695024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High resistance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 Poly-Si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smtClean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zh-TW" altLang="en-US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新開發</a:t>
          </a:r>
          <a:r>
            <a:rPr lang="en-US" altLang="zh-TW" sz="2100" kern="120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zh-TW" altLang="en-U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00894" y="358185"/>
        <a:ext cx="1529536" cy="1529536"/>
      </dsp:txXfrm>
    </dsp:sp>
    <dsp:sp modelId="{1A12FDFE-774E-4FCE-A2A3-427443A4EA0D}">
      <dsp:nvSpPr>
        <dsp:cNvPr id="0" name=""/>
        <dsp:cNvSpPr/>
      </dsp:nvSpPr>
      <dsp:spPr>
        <a:xfrm>
          <a:off x="426497" y="2267094"/>
          <a:ext cx="1695024" cy="1695024"/>
        </a:xfrm>
        <a:prstGeom prst="roundRect">
          <a:avLst/>
        </a:prstGeom>
        <a:solidFill>
          <a:srgbClr val="3366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Transistors Driver Current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Arial" panose="020B0604020202020204" pitchFamily="34" charset="0"/>
              <a:cs typeface="Arial" panose="020B0604020202020204" pitchFamily="34" charset="0"/>
            </a:rPr>
            <a:t>( Device Enhancement)</a:t>
          </a:r>
          <a:endParaRPr lang="zh-TW" alt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9241" y="2349838"/>
        <a:ext cx="1529536" cy="1529536"/>
      </dsp:txXfrm>
    </dsp:sp>
    <dsp:sp modelId="{96108996-E4EF-4E99-B343-97AB51B7E1D7}">
      <dsp:nvSpPr>
        <dsp:cNvPr id="0" name=""/>
        <dsp:cNvSpPr/>
      </dsp:nvSpPr>
      <dsp:spPr>
        <a:xfrm>
          <a:off x="2418150" y="2267094"/>
          <a:ext cx="1695024" cy="1695024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Low DRAM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Cell Density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Arial" panose="020B0604020202020204" pitchFamily="34" charset="0"/>
              <a:cs typeface="Arial" panose="020B0604020202020204" pitchFamily="34" charset="0"/>
            </a:rPr>
            <a:t>(Process Enhancement)</a:t>
          </a:r>
          <a:endParaRPr lang="zh-TW" alt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00894" y="2349838"/>
        <a:ext cx="1529536" cy="1529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98B61-67B5-4C80-BE34-702796581755}">
      <dsp:nvSpPr>
        <dsp:cNvPr id="0" name=""/>
        <dsp:cNvSpPr/>
      </dsp:nvSpPr>
      <dsp:spPr>
        <a:xfrm>
          <a:off x="535026" y="158452"/>
          <a:ext cx="6878720" cy="4464394"/>
        </a:xfrm>
        <a:prstGeom prst="swooshArrow">
          <a:avLst>
            <a:gd name="adj1" fmla="val 25000"/>
            <a:gd name="adj2" fmla="val 25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9B14F-3639-4F64-BD3B-71E07D6CE71C}">
      <dsp:nvSpPr>
        <dsp:cNvPr id="0" name=""/>
        <dsp:cNvSpPr/>
      </dsp:nvSpPr>
      <dsp:spPr>
        <a:xfrm>
          <a:off x="1461176" y="3191000"/>
          <a:ext cx="198902" cy="198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CFD09-B01A-4C2D-AD4A-5C4F2E732A88}">
      <dsp:nvSpPr>
        <dsp:cNvPr id="0" name=""/>
        <dsp:cNvSpPr/>
      </dsp:nvSpPr>
      <dsp:spPr>
        <a:xfrm>
          <a:off x="1669534" y="3376019"/>
          <a:ext cx="4407206" cy="567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394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新元件</a:t>
          </a:r>
          <a:r>
            <a:rPr lang="en-US" altLang="zh-TW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Native device</a:t>
          </a:r>
          <a:r>
            <a:rPr lang="zh-TW" altLang="en-US" sz="1600" b="0" i="0" kern="1200" dirty="0" smtClean="0">
              <a:solidFill>
                <a:schemeClr val="dk1"/>
              </a:solidFill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、</a:t>
          </a:r>
          <a:r>
            <a:rPr lang="en-US" altLang="zh-TW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High poly resistor</a:t>
          </a:r>
          <a:r>
            <a:rPr lang="zh-TW" altLang="en-US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製程，整合於現有</a:t>
          </a:r>
          <a:r>
            <a:rPr lang="en-US" altLang="zh-TW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25nm DRAM </a:t>
          </a:r>
          <a:r>
            <a:rPr lang="zh-TW" altLang="en-US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製程</a:t>
          </a:r>
          <a:endParaRPr lang="zh-TW" altLang="en-US" sz="16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1669534" y="3376019"/>
        <a:ext cx="4407206" cy="567489"/>
      </dsp:txXfrm>
    </dsp:sp>
    <dsp:sp modelId="{FB6CE728-29D1-4E50-864E-A114AE779C90}">
      <dsp:nvSpPr>
        <dsp:cNvPr id="0" name=""/>
        <dsp:cNvSpPr/>
      </dsp:nvSpPr>
      <dsp:spPr>
        <a:xfrm>
          <a:off x="3206125" y="1899040"/>
          <a:ext cx="359553" cy="359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35932-D930-4122-98EF-CB686FA990CB}">
      <dsp:nvSpPr>
        <dsp:cNvPr id="0" name=""/>
        <dsp:cNvSpPr/>
      </dsp:nvSpPr>
      <dsp:spPr>
        <a:xfrm>
          <a:off x="3346092" y="2335709"/>
          <a:ext cx="4063127" cy="661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2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整合整合現有</a:t>
          </a:r>
          <a:r>
            <a:rPr lang="en-US" altLang="zh-TW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</a:t>
          </a:r>
          <a:r>
            <a:rPr lang="zh-TW" altLang="en-US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技術</a:t>
          </a:r>
          <a:r>
            <a:rPr lang="en-US" altLang="zh-TW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Knowhow</a:t>
          </a:r>
          <a:r>
            <a:rPr lang="zh-TW" altLang="en-US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，</a:t>
          </a:r>
          <a:r>
            <a:rPr lang="en-US" altLang="zh-TW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/>
          </a:r>
          <a:br>
            <a:rPr lang="en-US" altLang="zh-TW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</a:br>
          <a:r>
            <a:rPr lang="zh-TW" altLang="en-US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優化較低 </a:t>
          </a:r>
          <a:r>
            <a:rPr lang="en-US" altLang="zh-TW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</a:t>
          </a:r>
          <a:r>
            <a:rPr lang="zh-TW" altLang="en-US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陣列比例製程條件和流程。</a:t>
          </a:r>
          <a:endParaRPr lang="zh-TW" altLang="en-US" sz="16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3346092" y="2335709"/>
        <a:ext cx="4063127" cy="661545"/>
      </dsp:txXfrm>
    </dsp:sp>
    <dsp:sp modelId="{54073C2D-6724-40E6-A9A6-99847DB824CE}">
      <dsp:nvSpPr>
        <dsp:cNvPr id="0" name=""/>
        <dsp:cNvSpPr/>
      </dsp:nvSpPr>
      <dsp:spPr>
        <a:xfrm>
          <a:off x="5042027" y="1182404"/>
          <a:ext cx="497255" cy="497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1A208-44FC-4FCC-B6C1-FCD3E419A5B5}">
      <dsp:nvSpPr>
        <dsp:cNvPr id="0" name=""/>
        <dsp:cNvSpPr/>
      </dsp:nvSpPr>
      <dsp:spPr>
        <a:xfrm>
          <a:off x="5392087" y="1279202"/>
          <a:ext cx="2409958" cy="1136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485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五層鋁製程設計準則和新製程開發</a:t>
          </a:r>
          <a:endParaRPr lang="en-US" altLang="zh-TW" sz="1600" b="1" kern="1200" dirty="0" smtClean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5392087" y="1279202"/>
        <a:ext cx="2409958" cy="1136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F9A20-0E5D-4456-A0FD-2B7BD537FDB9}">
      <dsp:nvSpPr>
        <dsp:cNvPr id="0" name=""/>
        <dsp:cNvSpPr/>
      </dsp:nvSpPr>
      <dsp:spPr>
        <a:xfrm>
          <a:off x="2899554" y="1936098"/>
          <a:ext cx="1813501" cy="1925927"/>
        </a:xfrm>
        <a:prstGeom prst="ellipse">
          <a:avLst/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PDK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產品設計套件</a:t>
          </a:r>
          <a:endParaRPr lang="zh-TW" altLang="en-US" sz="1800" b="1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3165135" y="2218143"/>
        <a:ext cx="1282339" cy="1361837"/>
      </dsp:txXfrm>
    </dsp:sp>
    <dsp:sp modelId="{751A01A8-A792-4A83-B427-494654481BF0}">
      <dsp:nvSpPr>
        <dsp:cNvPr id="0" name=""/>
        <dsp:cNvSpPr/>
      </dsp:nvSpPr>
      <dsp:spPr>
        <a:xfrm rot="9905834">
          <a:off x="1393229" y="3125477"/>
          <a:ext cx="1475355" cy="438921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5CF6-C0B6-4F17-9B5A-51647150B867}">
      <dsp:nvSpPr>
        <dsp:cNvPr id="0" name=""/>
        <dsp:cNvSpPr/>
      </dsp:nvSpPr>
      <dsp:spPr>
        <a:xfrm>
          <a:off x="698042" y="2994652"/>
          <a:ext cx="1439999" cy="1080002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Mask Data Sheet</a:t>
          </a:r>
          <a:endParaRPr lang="zh-TW" altLang="en-US" sz="1800" b="1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729674" y="3026284"/>
        <a:ext cx="1376735" cy="1016738"/>
      </dsp:txXfrm>
    </dsp:sp>
    <dsp:sp modelId="{C092E5E8-7BA2-4EDF-8CCE-EFFA552D3502}">
      <dsp:nvSpPr>
        <dsp:cNvPr id="0" name=""/>
        <dsp:cNvSpPr/>
      </dsp:nvSpPr>
      <dsp:spPr>
        <a:xfrm rot="12135504">
          <a:off x="1316945" y="1991538"/>
          <a:ext cx="1616423" cy="438921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56182"/>
            <a:satOff val="-3584"/>
            <a:lumOff val="89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B9CA-B009-4B54-8AE3-C71C22F08ED7}">
      <dsp:nvSpPr>
        <dsp:cNvPr id="0" name=""/>
        <dsp:cNvSpPr/>
      </dsp:nvSpPr>
      <dsp:spPr>
        <a:xfrm>
          <a:off x="657169" y="1364860"/>
          <a:ext cx="1439999" cy="1080002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151364"/>
            <a:satOff val="-3986"/>
            <a:lumOff val="113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Design Manual</a:t>
          </a:r>
          <a:endParaRPr lang="zh-TW" altLang="en-US" sz="1800" b="1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688801" y="1396492"/>
        <a:ext cx="1376735" cy="1016738"/>
      </dsp:txXfrm>
    </dsp:sp>
    <dsp:sp modelId="{663828C6-8F45-4B2B-AF0A-5AD74446AC47}">
      <dsp:nvSpPr>
        <dsp:cNvPr id="0" name=""/>
        <dsp:cNvSpPr/>
      </dsp:nvSpPr>
      <dsp:spPr>
        <a:xfrm rot="14558599">
          <a:off x="2537673" y="1287556"/>
          <a:ext cx="1089603" cy="438921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312364"/>
            <a:satOff val="-7168"/>
            <a:lumOff val="17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DD902-5EA0-45AD-A72E-F7F16EA53C97}">
      <dsp:nvSpPr>
        <dsp:cNvPr id="0" name=""/>
        <dsp:cNvSpPr/>
      </dsp:nvSpPr>
      <dsp:spPr>
        <a:xfrm>
          <a:off x="1950581" y="163967"/>
          <a:ext cx="1439999" cy="1080002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302728"/>
            <a:satOff val="-7972"/>
            <a:lumOff val="226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OPC</a:t>
          </a:r>
          <a:endParaRPr lang="zh-TW" altLang="en-US" sz="1800" b="1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1982213" y="195599"/>
        <a:ext cx="1376735" cy="1016738"/>
      </dsp:txXfrm>
    </dsp:sp>
    <dsp:sp modelId="{E2ACB3C2-18DC-485C-8E25-2095CFEA0816}">
      <dsp:nvSpPr>
        <dsp:cNvPr id="0" name=""/>
        <dsp:cNvSpPr/>
      </dsp:nvSpPr>
      <dsp:spPr>
        <a:xfrm rot="7150562">
          <a:off x="2357782" y="4130323"/>
          <a:ext cx="1277075" cy="438921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468546"/>
            <a:satOff val="-10752"/>
            <a:lumOff val="268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69CB0-A9FF-4A9C-9EFE-5905C40AA171}">
      <dsp:nvSpPr>
        <dsp:cNvPr id="0" name=""/>
        <dsp:cNvSpPr/>
      </dsp:nvSpPr>
      <dsp:spPr>
        <a:xfrm>
          <a:off x="1965036" y="4367307"/>
          <a:ext cx="1439999" cy="1080002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454092"/>
            <a:satOff val="-11958"/>
            <a:lumOff val="339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Spice Model</a:t>
          </a:r>
          <a:endParaRPr lang="zh-TW" altLang="en-US" sz="1800" b="1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1996668" y="4398939"/>
        <a:ext cx="1376735" cy="1016738"/>
      </dsp:txXfrm>
    </dsp:sp>
    <dsp:sp modelId="{E1CEFD93-D50F-4D7C-912C-DA584B3A8C19}">
      <dsp:nvSpPr>
        <dsp:cNvPr id="0" name=""/>
        <dsp:cNvSpPr/>
      </dsp:nvSpPr>
      <dsp:spPr>
        <a:xfrm rot="17609725">
          <a:off x="3805149" y="1101940"/>
          <a:ext cx="1373984" cy="438921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624728"/>
            <a:satOff val="-14336"/>
            <a:lumOff val="358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39327-6C8C-4D9B-93A6-D471942AF880}">
      <dsp:nvSpPr>
        <dsp:cNvPr id="0" name=""/>
        <dsp:cNvSpPr/>
      </dsp:nvSpPr>
      <dsp:spPr>
        <a:xfrm>
          <a:off x="4046029" y="151364"/>
          <a:ext cx="1439999" cy="1080002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605457"/>
            <a:satOff val="-15944"/>
            <a:lumOff val="452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Interconnect Model</a:t>
          </a:r>
          <a:endParaRPr lang="zh-TW" altLang="en-US" sz="1800" b="1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4077661" y="182996"/>
        <a:ext cx="1376735" cy="1016738"/>
      </dsp:txXfrm>
    </dsp:sp>
    <dsp:sp modelId="{504AA39C-3A7D-46A9-8BF5-F2D798034C59}">
      <dsp:nvSpPr>
        <dsp:cNvPr id="0" name=""/>
        <dsp:cNvSpPr/>
      </dsp:nvSpPr>
      <dsp:spPr>
        <a:xfrm rot="20195474">
          <a:off x="4666006" y="1953572"/>
          <a:ext cx="1634698" cy="438921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468546"/>
            <a:satOff val="-10752"/>
            <a:lumOff val="268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2F627-5864-4C1B-9354-64F0D2A29433}">
      <dsp:nvSpPr>
        <dsp:cNvPr id="0" name=""/>
        <dsp:cNvSpPr/>
      </dsp:nvSpPr>
      <dsp:spPr>
        <a:xfrm>
          <a:off x="5513432" y="1308308"/>
          <a:ext cx="1439999" cy="1080002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454092"/>
            <a:satOff val="-11958"/>
            <a:lumOff val="339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Star </a:t>
          </a:r>
          <a:r>
            <a:rPr lang="en-US" altLang="zh-TW" sz="18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RC</a:t>
          </a:r>
          <a:endParaRPr lang="zh-TW" altLang="en-US" sz="1800" b="1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5545064" y="1339940"/>
        <a:ext cx="1376735" cy="1016738"/>
      </dsp:txXfrm>
    </dsp:sp>
    <dsp:sp modelId="{0E0A4B69-B982-425C-97BF-BDA44E4EAAFE}">
      <dsp:nvSpPr>
        <dsp:cNvPr id="0" name=""/>
        <dsp:cNvSpPr/>
      </dsp:nvSpPr>
      <dsp:spPr>
        <a:xfrm rot="658559">
          <a:off x="4769219" y="3009653"/>
          <a:ext cx="1477729" cy="438921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312364"/>
            <a:satOff val="-7168"/>
            <a:lumOff val="17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29F2-3E71-4582-ABBB-BBFADC0A98B6}">
      <dsp:nvSpPr>
        <dsp:cNvPr id="0" name=""/>
        <dsp:cNvSpPr/>
      </dsp:nvSpPr>
      <dsp:spPr>
        <a:xfrm>
          <a:off x="5513432" y="2829791"/>
          <a:ext cx="1439999" cy="1080002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302728"/>
            <a:satOff val="-7972"/>
            <a:lumOff val="226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Layout Example</a:t>
          </a:r>
          <a:endParaRPr lang="zh-TW" altLang="en-US" sz="1800" b="1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5545064" y="2861423"/>
        <a:ext cx="1376735" cy="1016738"/>
      </dsp:txXfrm>
    </dsp:sp>
    <dsp:sp modelId="{41347EED-45AB-4208-B096-A8669A2ED35F}">
      <dsp:nvSpPr>
        <dsp:cNvPr id="0" name=""/>
        <dsp:cNvSpPr/>
      </dsp:nvSpPr>
      <dsp:spPr>
        <a:xfrm rot="3580721">
          <a:off x="4000419" y="4125463"/>
          <a:ext cx="1303001" cy="438921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56182"/>
            <a:satOff val="-3584"/>
            <a:lumOff val="89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44CEF-C0BB-4A5F-A9B1-FB80CF51F10C}">
      <dsp:nvSpPr>
        <dsp:cNvPr id="0" name=""/>
        <dsp:cNvSpPr/>
      </dsp:nvSpPr>
      <dsp:spPr>
        <a:xfrm>
          <a:off x="4260829" y="4367303"/>
          <a:ext cx="1439999" cy="1080002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151364"/>
            <a:satOff val="-3986"/>
            <a:lumOff val="113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Cell Library</a:t>
          </a:r>
          <a:endParaRPr lang="zh-TW" altLang="en-US" sz="1800" b="1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4292461" y="4398935"/>
        <a:ext cx="1376735" cy="10167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4436E-321A-4B77-8351-F354A0C3D81A}">
      <dsp:nvSpPr>
        <dsp:cNvPr id="0" name=""/>
        <dsp:cNvSpPr/>
      </dsp:nvSpPr>
      <dsp:spPr>
        <a:xfrm>
          <a:off x="2093489" y="1855779"/>
          <a:ext cx="1744428" cy="1657514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zh-TW" sz="1800" b="1" kern="1200" dirty="0" smtClean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基礎矽智財</a:t>
          </a:r>
          <a:endParaRPr lang="zh-TW" altLang="zh-TW" sz="1800" b="1" kern="1200" dirty="0">
            <a:solidFill>
              <a:schemeClr val="bg1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2348955" y="2098516"/>
        <a:ext cx="1233496" cy="1172040"/>
      </dsp:txXfrm>
    </dsp:sp>
    <dsp:sp modelId="{1383B68B-5AC9-4AFF-831F-3A335BB1DC69}">
      <dsp:nvSpPr>
        <dsp:cNvPr id="0" name=""/>
        <dsp:cNvSpPr/>
      </dsp:nvSpPr>
      <dsp:spPr>
        <a:xfrm rot="10800000">
          <a:off x="797699" y="2474154"/>
          <a:ext cx="1224521" cy="4207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E570E-9B6A-4AF9-A5C4-20933A2BC99C}">
      <dsp:nvSpPr>
        <dsp:cNvPr id="0" name=""/>
        <dsp:cNvSpPr/>
      </dsp:nvSpPr>
      <dsp:spPr>
        <a:xfrm>
          <a:off x="96426" y="2123518"/>
          <a:ext cx="1402546" cy="112203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1</a:t>
          </a:r>
          <a:r>
            <a:rPr lang="en-US" altLang="zh-TW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.</a:t>
          </a:r>
          <a:r>
            <a:rPr lang="zh-TW" altLang="en-US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</a:t>
          </a:r>
          <a:r>
            <a:rPr lang="zh-TW" altLang="zh-TW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週邊智財</a:t>
          </a:r>
          <a:endParaRPr lang="zh-TW" altLang="en-US" sz="1600" b="1" kern="1200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129289" y="2156381"/>
        <a:ext cx="1336820" cy="1056311"/>
      </dsp:txXfrm>
    </dsp:sp>
    <dsp:sp modelId="{4254CB5B-18F6-493A-8165-73855A915441}">
      <dsp:nvSpPr>
        <dsp:cNvPr id="0" name=""/>
        <dsp:cNvSpPr/>
      </dsp:nvSpPr>
      <dsp:spPr>
        <a:xfrm rot="13500000">
          <a:off x="1250244" y="1381615"/>
          <a:ext cx="1245841" cy="4207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11E91-CC19-4CBB-8575-D55207D77141}">
      <dsp:nvSpPr>
        <dsp:cNvPr id="0" name=""/>
        <dsp:cNvSpPr/>
      </dsp:nvSpPr>
      <dsp:spPr>
        <a:xfrm>
          <a:off x="731420" y="590507"/>
          <a:ext cx="1402546" cy="112203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2. </a:t>
          </a:r>
          <a:r>
            <a:rPr lang="zh-TW" altLang="zh-TW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高頻寬 </a:t>
          </a:r>
          <a:r>
            <a:rPr lang="en-US" altLang="zh-TW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</a:t>
          </a:r>
          <a:r>
            <a:rPr lang="zh-TW" altLang="zh-TW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陣列</a:t>
          </a:r>
          <a:endParaRPr lang="zh-TW" altLang="en-US" sz="1600" b="1" kern="1200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764283" y="623370"/>
        <a:ext cx="1336820" cy="1056311"/>
      </dsp:txXfrm>
    </dsp:sp>
    <dsp:sp modelId="{EA35DE7B-E754-434D-B663-A9F9EB4E1A4A}">
      <dsp:nvSpPr>
        <dsp:cNvPr id="0" name=""/>
        <dsp:cNvSpPr/>
      </dsp:nvSpPr>
      <dsp:spPr>
        <a:xfrm rot="16200000">
          <a:off x="2332909" y="938944"/>
          <a:ext cx="1265588" cy="4207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E4946-645A-465C-9168-08BDC2639063}">
      <dsp:nvSpPr>
        <dsp:cNvPr id="0" name=""/>
        <dsp:cNvSpPr/>
      </dsp:nvSpPr>
      <dsp:spPr>
        <a:xfrm>
          <a:off x="2264430" y="-44486"/>
          <a:ext cx="1402546" cy="112203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3. </a:t>
          </a:r>
          <a:r>
            <a:rPr lang="zh-TW" altLang="zh-TW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標準元件庫</a:t>
          </a:r>
          <a:endParaRPr lang="zh-TW" altLang="en-US" sz="1600" b="1" kern="1200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2297293" y="-11623"/>
        <a:ext cx="1336820" cy="1056311"/>
      </dsp:txXfrm>
    </dsp:sp>
    <dsp:sp modelId="{6FC2A85F-F0CB-46C5-BFC3-9B8D1BF6A86C}">
      <dsp:nvSpPr>
        <dsp:cNvPr id="0" name=""/>
        <dsp:cNvSpPr/>
      </dsp:nvSpPr>
      <dsp:spPr>
        <a:xfrm rot="18900000">
          <a:off x="3435322" y="1381615"/>
          <a:ext cx="1245841" cy="4207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C0B3D-0478-43E2-9B5A-8C008982A53B}">
      <dsp:nvSpPr>
        <dsp:cNvPr id="0" name=""/>
        <dsp:cNvSpPr/>
      </dsp:nvSpPr>
      <dsp:spPr>
        <a:xfrm>
          <a:off x="3797441" y="590507"/>
          <a:ext cx="1402546" cy="112203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4. </a:t>
          </a:r>
          <a:r>
            <a:rPr lang="en-US" altLang="zh-TW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SRAM</a:t>
          </a:r>
          <a:r>
            <a:rPr lang="zh-TW" altLang="zh-TW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陣列</a:t>
          </a:r>
          <a:endParaRPr lang="zh-TW" altLang="en-US" sz="1600" b="1" kern="1200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3830304" y="623370"/>
        <a:ext cx="1336820" cy="1056311"/>
      </dsp:txXfrm>
    </dsp:sp>
    <dsp:sp modelId="{F9C23738-1F03-412E-B0CF-31453AFE5685}">
      <dsp:nvSpPr>
        <dsp:cNvPr id="0" name=""/>
        <dsp:cNvSpPr/>
      </dsp:nvSpPr>
      <dsp:spPr>
        <a:xfrm>
          <a:off x="3909186" y="2474154"/>
          <a:ext cx="1224521" cy="4207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94467-45B5-4C75-B77C-D02B9E01650D}">
      <dsp:nvSpPr>
        <dsp:cNvPr id="0" name=""/>
        <dsp:cNvSpPr/>
      </dsp:nvSpPr>
      <dsp:spPr>
        <a:xfrm>
          <a:off x="4432435" y="2123518"/>
          <a:ext cx="1402546" cy="112203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5. </a:t>
          </a:r>
          <a:r>
            <a:rPr lang="zh-TW" altLang="en-US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介面</a:t>
          </a:r>
          <a:r>
            <a:rPr lang="zh-TW" altLang="zh-TW" sz="1600" b="1" kern="1200" dirty="0" smtClean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智財</a:t>
          </a:r>
          <a:endParaRPr lang="zh-TW" altLang="en-US" sz="1600" b="1" kern="1200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4465298" y="2156381"/>
        <a:ext cx="1336820" cy="10563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17A8E-79CD-4072-A172-74A56462578F}">
      <dsp:nvSpPr>
        <dsp:cNvPr id="0" name=""/>
        <dsp:cNvSpPr/>
      </dsp:nvSpPr>
      <dsp:spPr>
        <a:xfrm>
          <a:off x="0" y="0"/>
          <a:ext cx="3876460" cy="8761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88EDB-252C-417B-8DEB-228DD440ECDF}">
      <dsp:nvSpPr>
        <dsp:cNvPr id="0" name=""/>
        <dsp:cNvSpPr/>
      </dsp:nvSpPr>
      <dsp:spPr>
        <a:xfrm>
          <a:off x="265024" y="197499"/>
          <a:ext cx="481861" cy="4818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028D6-37CD-43E7-82CC-D477ED2FD970}">
      <dsp:nvSpPr>
        <dsp:cNvPr id="0" name=""/>
        <dsp:cNvSpPr/>
      </dsp:nvSpPr>
      <dsp:spPr>
        <a:xfrm>
          <a:off x="1011910" y="374"/>
          <a:ext cx="2864549" cy="876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2" tIns="92722" rIns="92722" bIns="92722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000" kern="1200" dirty="0"/>
            <a:t>以</a:t>
          </a:r>
          <a:r>
            <a:rPr kumimoji="1" lang="en-US" altLang="zh-TW" sz="2000" kern="1200" dirty="0"/>
            <a:t>AIM</a:t>
          </a:r>
          <a:r>
            <a:rPr kumimoji="1" lang="zh-TW" altLang="en-US" sz="2000" kern="1200" dirty="0"/>
            <a:t>技術平台提升既有設備效益</a:t>
          </a:r>
        </a:p>
      </dsp:txBody>
      <dsp:txXfrm>
        <a:off x="1011910" y="374"/>
        <a:ext cx="2864549" cy="876112"/>
      </dsp:txXfrm>
    </dsp:sp>
    <dsp:sp modelId="{55B8C114-ED37-41BC-8043-A3410C069F50}">
      <dsp:nvSpPr>
        <dsp:cNvPr id="0" name=""/>
        <dsp:cNvSpPr/>
      </dsp:nvSpPr>
      <dsp:spPr>
        <a:xfrm>
          <a:off x="0" y="1095515"/>
          <a:ext cx="3876460" cy="8761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38E17-A8CF-4C0F-9A77-C78C052A5EF5}">
      <dsp:nvSpPr>
        <dsp:cNvPr id="0" name=""/>
        <dsp:cNvSpPr/>
      </dsp:nvSpPr>
      <dsp:spPr>
        <a:xfrm>
          <a:off x="265024" y="1292640"/>
          <a:ext cx="481861" cy="4818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E639-05E1-4D44-9D80-178F9920D495}">
      <dsp:nvSpPr>
        <dsp:cNvPr id="0" name=""/>
        <dsp:cNvSpPr/>
      </dsp:nvSpPr>
      <dsp:spPr>
        <a:xfrm>
          <a:off x="1011910" y="1095515"/>
          <a:ext cx="2864549" cy="876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2" tIns="92722" rIns="92722" bIns="92722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000" kern="1200" dirty="0" smtClean="0"/>
            <a:t>提升晶圓代工</a:t>
          </a:r>
          <a:r>
            <a:rPr kumimoji="1" lang="zh-TW" altLang="en-US" sz="2000" kern="1200" dirty="0"/>
            <a:t>價值</a:t>
          </a:r>
        </a:p>
      </dsp:txBody>
      <dsp:txXfrm>
        <a:off x="1011910" y="1095515"/>
        <a:ext cx="2864549" cy="876112"/>
      </dsp:txXfrm>
    </dsp:sp>
    <dsp:sp modelId="{DC571E57-82E8-4480-BCFA-9D6D4A5FD2C9}">
      <dsp:nvSpPr>
        <dsp:cNvPr id="0" name=""/>
        <dsp:cNvSpPr/>
      </dsp:nvSpPr>
      <dsp:spPr>
        <a:xfrm>
          <a:off x="0" y="2190655"/>
          <a:ext cx="3876460" cy="8761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50DDC-5D41-4D58-9872-288A1CED7992}">
      <dsp:nvSpPr>
        <dsp:cNvPr id="0" name=""/>
        <dsp:cNvSpPr/>
      </dsp:nvSpPr>
      <dsp:spPr>
        <a:xfrm>
          <a:off x="265024" y="2387781"/>
          <a:ext cx="481861" cy="4818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C9D0A-6E11-45CB-ACF7-C8B8EBE74E96}">
      <dsp:nvSpPr>
        <dsp:cNvPr id="0" name=""/>
        <dsp:cNvSpPr/>
      </dsp:nvSpPr>
      <dsp:spPr>
        <a:xfrm>
          <a:off x="1011910" y="2190655"/>
          <a:ext cx="2864549" cy="876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2" tIns="92722" rIns="92722" bIns="92722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000" kern="1200" dirty="0" smtClean="0"/>
            <a:t>衍生產品產值</a:t>
          </a:r>
          <a:endParaRPr kumimoji="1" lang="zh-TW" altLang="en-US" sz="2000" kern="1200" dirty="0"/>
        </a:p>
      </dsp:txBody>
      <dsp:txXfrm>
        <a:off x="1011910" y="2190655"/>
        <a:ext cx="2864549" cy="8761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17A8E-79CD-4072-A172-74A56462578F}">
      <dsp:nvSpPr>
        <dsp:cNvPr id="0" name=""/>
        <dsp:cNvSpPr/>
      </dsp:nvSpPr>
      <dsp:spPr>
        <a:xfrm>
          <a:off x="0" y="325"/>
          <a:ext cx="4082458" cy="7618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88EDB-252C-417B-8DEB-228DD440ECDF}">
      <dsp:nvSpPr>
        <dsp:cNvPr id="0" name=""/>
        <dsp:cNvSpPr/>
      </dsp:nvSpPr>
      <dsp:spPr>
        <a:xfrm>
          <a:off x="230464" y="171745"/>
          <a:ext cx="419027" cy="4190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028D6-37CD-43E7-82CC-D477ED2FD970}">
      <dsp:nvSpPr>
        <dsp:cNvPr id="0" name=""/>
        <dsp:cNvSpPr/>
      </dsp:nvSpPr>
      <dsp:spPr>
        <a:xfrm>
          <a:off x="879957" y="325"/>
          <a:ext cx="3202500" cy="761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631" tIns="80631" rIns="80631" bIns="80631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000" kern="1200" dirty="0"/>
            <a:t>DRAM</a:t>
          </a:r>
          <a:r>
            <a:rPr kumimoji="1" lang="zh-TW" sz="2000" kern="1200" dirty="0"/>
            <a:t> 市場</a:t>
          </a:r>
          <a:r>
            <a:rPr kumimoji="1" lang="zh-TW" altLang="en-US" sz="2000" kern="1200" dirty="0"/>
            <a:t>及技術</a:t>
          </a:r>
          <a:r>
            <a:rPr kumimoji="1" lang="zh-TW" sz="2000" kern="1200" dirty="0"/>
            <a:t>寡佔局面</a:t>
          </a:r>
          <a:endParaRPr lang="en-US" sz="2000" kern="1200" dirty="0"/>
        </a:p>
      </dsp:txBody>
      <dsp:txXfrm>
        <a:off x="879957" y="325"/>
        <a:ext cx="3202500" cy="761867"/>
      </dsp:txXfrm>
    </dsp:sp>
    <dsp:sp modelId="{55B8C114-ED37-41BC-8043-A3410C069F50}">
      <dsp:nvSpPr>
        <dsp:cNvPr id="0" name=""/>
        <dsp:cNvSpPr/>
      </dsp:nvSpPr>
      <dsp:spPr>
        <a:xfrm>
          <a:off x="0" y="952660"/>
          <a:ext cx="4082458" cy="7618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38E17-A8CF-4C0F-9A77-C78C052A5EF5}">
      <dsp:nvSpPr>
        <dsp:cNvPr id="0" name=""/>
        <dsp:cNvSpPr/>
      </dsp:nvSpPr>
      <dsp:spPr>
        <a:xfrm>
          <a:off x="230464" y="1124080"/>
          <a:ext cx="419027" cy="41902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E639-05E1-4D44-9D80-178F9920D495}">
      <dsp:nvSpPr>
        <dsp:cNvPr id="0" name=""/>
        <dsp:cNvSpPr/>
      </dsp:nvSpPr>
      <dsp:spPr>
        <a:xfrm>
          <a:off x="879957" y="952660"/>
          <a:ext cx="3202500" cy="761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631" tIns="80631" rIns="80631" bIns="80631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000" kern="1200"/>
            <a:t>DRAM</a:t>
          </a:r>
          <a:r>
            <a:rPr kumimoji="1" lang="zh-TW" sz="2000" kern="1200"/>
            <a:t> 價格浮動變化劇烈</a:t>
          </a:r>
          <a:endParaRPr lang="en-US" sz="2000" kern="1200"/>
        </a:p>
      </dsp:txBody>
      <dsp:txXfrm>
        <a:off x="879957" y="952660"/>
        <a:ext cx="3202500" cy="761867"/>
      </dsp:txXfrm>
    </dsp:sp>
    <dsp:sp modelId="{DC571E57-82E8-4480-BCFA-9D6D4A5FD2C9}">
      <dsp:nvSpPr>
        <dsp:cNvPr id="0" name=""/>
        <dsp:cNvSpPr/>
      </dsp:nvSpPr>
      <dsp:spPr>
        <a:xfrm>
          <a:off x="0" y="1904994"/>
          <a:ext cx="4082458" cy="7618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50DDC-5D41-4D58-9872-288A1CED7992}">
      <dsp:nvSpPr>
        <dsp:cNvPr id="0" name=""/>
        <dsp:cNvSpPr/>
      </dsp:nvSpPr>
      <dsp:spPr>
        <a:xfrm>
          <a:off x="230464" y="2076414"/>
          <a:ext cx="419027" cy="41902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C9D0A-6E11-45CB-ACF7-C8B8EBE74E96}">
      <dsp:nvSpPr>
        <dsp:cNvPr id="0" name=""/>
        <dsp:cNvSpPr/>
      </dsp:nvSpPr>
      <dsp:spPr>
        <a:xfrm>
          <a:off x="879957" y="1904994"/>
          <a:ext cx="3202500" cy="761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631" tIns="80631" rIns="80631" bIns="80631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2000" kern="1200"/>
            <a:t>大陸積極搶進</a:t>
          </a:r>
          <a:endParaRPr lang="en-US" sz="2000" kern="1200"/>
        </a:p>
      </dsp:txBody>
      <dsp:txXfrm>
        <a:off x="879957" y="1904994"/>
        <a:ext cx="3202500" cy="7618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17A8E-79CD-4072-A172-74A56462578F}">
      <dsp:nvSpPr>
        <dsp:cNvPr id="0" name=""/>
        <dsp:cNvSpPr/>
      </dsp:nvSpPr>
      <dsp:spPr>
        <a:xfrm>
          <a:off x="0" y="0"/>
          <a:ext cx="3876460" cy="8761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88EDB-252C-417B-8DEB-228DD440ECDF}">
      <dsp:nvSpPr>
        <dsp:cNvPr id="0" name=""/>
        <dsp:cNvSpPr/>
      </dsp:nvSpPr>
      <dsp:spPr>
        <a:xfrm>
          <a:off x="265024" y="197499"/>
          <a:ext cx="481861" cy="48186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028D6-37CD-43E7-82CC-D477ED2FD970}">
      <dsp:nvSpPr>
        <dsp:cNvPr id="0" name=""/>
        <dsp:cNvSpPr/>
      </dsp:nvSpPr>
      <dsp:spPr>
        <a:xfrm>
          <a:off x="1011910" y="374"/>
          <a:ext cx="2864549" cy="876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2" tIns="92722" rIns="92722" bIns="92722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000" kern="1200" dirty="0"/>
            <a:t>以</a:t>
          </a:r>
          <a:r>
            <a:rPr kumimoji="1" lang="en-US" altLang="zh-TW" sz="2000" kern="1200" dirty="0"/>
            <a:t>AIM</a:t>
          </a:r>
          <a:r>
            <a:rPr kumimoji="1" lang="zh-TW" altLang="en-US" sz="2000" kern="1200" dirty="0"/>
            <a:t>技術平台提升既有設備效益</a:t>
          </a:r>
        </a:p>
      </dsp:txBody>
      <dsp:txXfrm>
        <a:off x="1011910" y="374"/>
        <a:ext cx="2864549" cy="876112"/>
      </dsp:txXfrm>
    </dsp:sp>
    <dsp:sp modelId="{55B8C114-ED37-41BC-8043-A3410C069F50}">
      <dsp:nvSpPr>
        <dsp:cNvPr id="0" name=""/>
        <dsp:cNvSpPr/>
      </dsp:nvSpPr>
      <dsp:spPr>
        <a:xfrm>
          <a:off x="0" y="1095515"/>
          <a:ext cx="3876460" cy="8761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38E17-A8CF-4C0F-9A77-C78C052A5EF5}">
      <dsp:nvSpPr>
        <dsp:cNvPr id="0" name=""/>
        <dsp:cNvSpPr/>
      </dsp:nvSpPr>
      <dsp:spPr>
        <a:xfrm>
          <a:off x="265024" y="1292640"/>
          <a:ext cx="481861" cy="48186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E639-05E1-4D44-9D80-178F9920D495}">
      <dsp:nvSpPr>
        <dsp:cNvPr id="0" name=""/>
        <dsp:cNvSpPr/>
      </dsp:nvSpPr>
      <dsp:spPr>
        <a:xfrm>
          <a:off x="1011910" y="1095515"/>
          <a:ext cx="2864549" cy="876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2" tIns="92722" rIns="92722" bIns="92722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000" kern="1200" dirty="0"/>
            <a:t>提升 </a:t>
          </a:r>
          <a:r>
            <a:rPr kumimoji="1" lang="en-US" altLang="zh-TW" sz="2000" kern="1200" dirty="0"/>
            <a:t>per wafer </a:t>
          </a:r>
          <a:r>
            <a:rPr kumimoji="1" lang="zh-TW" altLang="en-US" sz="2000" kern="1200" dirty="0"/>
            <a:t>代工價值</a:t>
          </a:r>
        </a:p>
      </dsp:txBody>
      <dsp:txXfrm>
        <a:off x="1011910" y="1095515"/>
        <a:ext cx="2864549" cy="876112"/>
      </dsp:txXfrm>
    </dsp:sp>
    <dsp:sp modelId="{DC571E57-82E8-4480-BCFA-9D6D4A5FD2C9}">
      <dsp:nvSpPr>
        <dsp:cNvPr id="0" name=""/>
        <dsp:cNvSpPr/>
      </dsp:nvSpPr>
      <dsp:spPr>
        <a:xfrm>
          <a:off x="0" y="2190655"/>
          <a:ext cx="3876460" cy="8761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50DDC-5D41-4D58-9872-288A1CED7992}">
      <dsp:nvSpPr>
        <dsp:cNvPr id="0" name=""/>
        <dsp:cNvSpPr/>
      </dsp:nvSpPr>
      <dsp:spPr>
        <a:xfrm>
          <a:off x="265024" y="2387781"/>
          <a:ext cx="481861" cy="48186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C9D0A-6E11-45CB-ACF7-C8B8EBE74E96}">
      <dsp:nvSpPr>
        <dsp:cNvPr id="0" name=""/>
        <dsp:cNvSpPr/>
      </dsp:nvSpPr>
      <dsp:spPr>
        <a:xfrm>
          <a:off x="1011910" y="2190655"/>
          <a:ext cx="2864549" cy="876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2" tIns="92722" rIns="92722" bIns="92722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000" kern="1200" dirty="0"/>
            <a:t>提供 </a:t>
          </a:r>
          <a:r>
            <a:rPr kumimoji="1" lang="en-US" altLang="zh-TW" sz="2000" kern="1200" dirty="0"/>
            <a:t>AI IC </a:t>
          </a:r>
          <a:r>
            <a:rPr kumimoji="1" lang="zh-TW" altLang="en-US" sz="2000" kern="1200" dirty="0"/>
            <a:t>設計獨特價值</a:t>
          </a:r>
        </a:p>
      </dsp:txBody>
      <dsp:txXfrm>
        <a:off x="1011910" y="2190655"/>
        <a:ext cx="2864549" cy="8761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1373F-E681-4A9C-9AC0-EC1389AC17EB}">
      <dsp:nvSpPr>
        <dsp:cNvPr id="0" name=""/>
        <dsp:cNvSpPr/>
      </dsp:nvSpPr>
      <dsp:spPr>
        <a:xfrm>
          <a:off x="0" y="465085"/>
          <a:ext cx="7153274" cy="519355"/>
        </a:xfrm>
        <a:prstGeom prst="roundRect">
          <a:avLst/>
        </a:prstGeom>
        <a:gradFill flip="none" rotWithShape="0">
          <a:gsLst>
            <a:gs pos="0">
              <a:schemeClr val="accent1">
                <a:lumMod val="20000"/>
                <a:lumOff val="80000"/>
                <a:shade val="30000"/>
                <a:satMod val="115000"/>
              </a:schemeClr>
            </a:gs>
            <a:gs pos="50000">
              <a:schemeClr val="accent1">
                <a:lumMod val="20000"/>
                <a:lumOff val="80000"/>
                <a:shade val="67500"/>
                <a:satMod val="115000"/>
              </a:schemeClr>
            </a:gs>
            <a:gs pos="100000">
              <a:schemeClr val="accent1">
                <a:lumMod val="20000"/>
                <a:lumOff val="8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glow rad="50600">
            <a:schemeClr val="accent1">
              <a:hueOff val="0"/>
              <a:satOff val="0"/>
              <a:lumOff val="0"/>
              <a:alphaOff val="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風險 </a:t>
          </a:r>
          <a:r>
            <a:rPr lang="en-US" altLang="zh-TW" sz="2400" kern="1200" dirty="0"/>
            <a:t>1:</a:t>
          </a:r>
          <a:r>
            <a:rPr lang="zh-TW" altLang="en-US" sz="2400" kern="1200" dirty="0"/>
            <a:t> 受限於</a:t>
          </a:r>
          <a:r>
            <a:rPr lang="en-US" altLang="zh-TW" sz="2400" kern="1200" dirty="0"/>
            <a:t>DRAM</a:t>
          </a:r>
          <a:r>
            <a:rPr lang="zh-TW" altLang="en-US" sz="2400" kern="1200" dirty="0"/>
            <a:t>製程</a:t>
          </a:r>
          <a:r>
            <a:rPr lang="en-US" altLang="zh-TW" sz="2400" kern="1200" dirty="0"/>
            <a:t>, </a:t>
          </a:r>
          <a:r>
            <a:rPr lang="zh-TW" altLang="en-US" sz="2400" kern="1200" dirty="0"/>
            <a:t>邏輯運算能力不足</a:t>
          </a:r>
        </a:p>
      </dsp:txBody>
      <dsp:txXfrm>
        <a:off x="25353" y="490438"/>
        <a:ext cx="7102568" cy="468649"/>
      </dsp:txXfrm>
    </dsp:sp>
    <dsp:sp modelId="{79BA435C-14D9-4718-ADBE-2819D9A319E0}">
      <dsp:nvSpPr>
        <dsp:cNvPr id="0" name=""/>
        <dsp:cNvSpPr/>
      </dsp:nvSpPr>
      <dsp:spPr>
        <a:xfrm>
          <a:off x="0" y="1058251"/>
          <a:ext cx="7153274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11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zh-TW" altLang="en-US" sz="2000" kern="1200" dirty="0"/>
            <a:t>以最佳化的資料流量速度彌補邏輯的不足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zh-TW" altLang="en-US" sz="2000" kern="1200" dirty="0"/>
            <a:t>逐步提升</a:t>
          </a:r>
          <a:r>
            <a:rPr lang="en-US" altLang="zh-TW" sz="2000" kern="1200" dirty="0"/>
            <a:t>DRAM</a:t>
          </a:r>
          <a:r>
            <a:rPr lang="zh-TW" altLang="en-US" sz="2000" kern="1200" dirty="0"/>
            <a:t>製程精密度</a:t>
          </a:r>
          <a:r>
            <a:rPr lang="en-US" altLang="zh-TW" sz="2000" kern="1200" dirty="0"/>
            <a:t>, </a:t>
          </a:r>
          <a:r>
            <a:rPr lang="zh-TW" altLang="en-US" sz="2000" kern="1200" dirty="0"/>
            <a:t>提升邏輯設計餘裕</a:t>
          </a:r>
        </a:p>
      </dsp:txBody>
      <dsp:txXfrm>
        <a:off x="0" y="1058251"/>
        <a:ext cx="7153274" cy="1059840"/>
      </dsp:txXfrm>
    </dsp:sp>
    <dsp:sp modelId="{8F980422-BF43-46DE-9D33-9FEF555985CA}">
      <dsp:nvSpPr>
        <dsp:cNvPr id="0" name=""/>
        <dsp:cNvSpPr/>
      </dsp:nvSpPr>
      <dsp:spPr>
        <a:xfrm>
          <a:off x="0" y="2056977"/>
          <a:ext cx="7153274" cy="504511"/>
        </a:xfrm>
        <a:prstGeom prst="roundRect">
          <a:avLst/>
        </a:prstGeom>
        <a:gradFill flip="none" rotWithShape="0">
          <a:gsLst>
            <a:gs pos="0">
              <a:schemeClr val="accent1">
                <a:lumMod val="20000"/>
                <a:lumOff val="80000"/>
                <a:shade val="30000"/>
                <a:satMod val="115000"/>
              </a:schemeClr>
            </a:gs>
            <a:gs pos="50000">
              <a:schemeClr val="accent1">
                <a:lumMod val="20000"/>
                <a:lumOff val="80000"/>
                <a:shade val="67500"/>
                <a:satMod val="115000"/>
              </a:schemeClr>
            </a:gs>
            <a:gs pos="100000">
              <a:schemeClr val="accent1">
                <a:lumMod val="20000"/>
                <a:lumOff val="8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glow rad="50600">
            <a:schemeClr val="accent1">
              <a:hueOff val="0"/>
              <a:satOff val="0"/>
              <a:lumOff val="0"/>
              <a:alphaOff val="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/>
            <a:t>風險 </a:t>
          </a:r>
          <a:r>
            <a:rPr lang="en-US" altLang="zh-TW" sz="2400" kern="1200" dirty="0"/>
            <a:t>2: AI </a:t>
          </a:r>
          <a:r>
            <a:rPr lang="zh-TW" altLang="en-US" sz="2400" kern="1200" dirty="0"/>
            <a:t>演算法持續演變</a:t>
          </a:r>
          <a:r>
            <a:rPr lang="en-US" altLang="zh-TW" sz="2400" kern="1200" dirty="0"/>
            <a:t>, </a:t>
          </a:r>
          <a:r>
            <a:rPr lang="zh-TW" altLang="en-US" sz="2400" kern="1200" dirty="0"/>
            <a:t>難以從一而終</a:t>
          </a:r>
        </a:p>
      </dsp:txBody>
      <dsp:txXfrm>
        <a:off x="24628" y="2081605"/>
        <a:ext cx="7104018" cy="455255"/>
      </dsp:txXfrm>
    </dsp:sp>
    <dsp:sp modelId="{2A3F225B-2840-4120-BE01-A81672B2524F}">
      <dsp:nvSpPr>
        <dsp:cNvPr id="0" name=""/>
        <dsp:cNvSpPr/>
      </dsp:nvSpPr>
      <dsp:spPr>
        <a:xfrm>
          <a:off x="0" y="2619512"/>
          <a:ext cx="7153274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116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zh-TW" altLang="en-US" sz="2000" kern="1200" dirty="0"/>
            <a:t>持續投入軟體的支持度</a:t>
          </a:r>
          <a:r>
            <a:rPr lang="en-US" altLang="zh-TW" sz="2000" kern="1200" dirty="0"/>
            <a:t>, </a:t>
          </a:r>
          <a:r>
            <a:rPr lang="zh-TW" altLang="en-US" sz="2000" kern="1200" dirty="0"/>
            <a:t>以保持硬體因應的彈性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zh-TW" altLang="en-US" sz="2000" kern="1200" dirty="0"/>
            <a:t>研究各式</a:t>
          </a:r>
          <a:r>
            <a:rPr lang="en-US" altLang="zh-TW" sz="2000" kern="1200" dirty="0"/>
            <a:t>AI</a:t>
          </a:r>
          <a:r>
            <a:rPr lang="zh-TW" altLang="en-US" sz="2000" kern="1200" dirty="0"/>
            <a:t>演算法的計算方式及優缺點</a:t>
          </a:r>
          <a:r>
            <a:rPr lang="en-US" altLang="zh-TW" sz="2000" kern="1200" dirty="0"/>
            <a:t>, </a:t>
          </a:r>
          <a:r>
            <a:rPr lang="zh-TW" altLang="en-US" sz="2000" kern="1200" dirty="0"/>
            <a:t>尋求最優化的軟硬體整合方法</a:t>
          </a:r>
        </a:p>
      </dsp:txBody>
      <dsp:txXfrm>
        <a:off x="0" y="2619512"/>
        <a:ext cx="7153274" cy="10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
<Relationships xmlns="http://schemas.openxmlformats.org/package/2006/relationships"><Relationship Id="rId1" Type="http://schemas.openxmlformats.org/officeDocument/2006/relationships/image" Target="../media/image62.emf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71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3888" cy="355600"/>
          </a:xfrm>
          <a:prstGeom prst="rect"/>
        </p:spPr>
        <p:txBody>
          <a:bodyPr bIns="47209" lIns="94415" rIns="94415" rtlCol="0" tIns="47209" vert="horz"/>
          <a:lstStyle>
            <a:lvl1pPr algn="l" eaLnBrk="1" hangingPunct="1">
              <a:defRPr sz="13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endParaRPr altLang="en-US" lang="zh-TW"/>
          </a:p>
        </p:txBody>
      </p:sp>
      <p:sp>
        <p:nvSpPr>
          <p:cNvPr id="1051172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5963" y="0"/>
            <a:ext cx="4437062" cy="355600"/>
          </a:xfrm>
          <a:prstGeom prst="rect"/>
        </p:spPr>
        <p:txBody>
          <a:bodyPr bIns="47209" lIns="94415" rIns="94415" rtlCol="0" tIns="47209" vert="horz"/>
          <a:lstStyle>
            <a:lvl1pPr algn="r" eaLnBrk="1" hangingPunct="1">
              <a:defRPr sz="13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fld id="{8757E8C5-9FDA-4DF2-BFEC-C2B1647E3DB4}" type="datetimeFigureOut">
              <a:rPr altLang="en-US" lang="zh-TW"/>
              <a:t>2019/10/8</a:t>
            </a:fld>
            <a:endParaRPr altLang="en-US" lang="zh-TW"/>
          </a:p>
        </p:txBody>
      </p:sp>
      <p:sp>
        <p:nvSpPr>
          <p:cNvPr id="1051173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746875"/>
            <a:ext cx="4433888" cy="354013"/>
          </a:xfrm>
          <a:prstGeom prst="rect"/>
        </p:spPr>
        <p:txBody>
          <a:bodyPr anchor="b" bIns="47209" lIns="94415" rIns="94415" rtlCol="0" tIns="47209" vert="horz"/>
          <a:lstStyle>
            <a:lvl1pPr algn="l" eaLnBrk="1" hangingPunct="1">
              <a:defRPr sz="13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endParaRPr altLang="en-US" lang="zh-TW"/>
          </a:p>
        </p:txBody>
      </p:sp>
      <p:sp>
        <p:nvSpPr>
          <p:cNvPr id="1051174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5963" y="6746875"/>
            <a:ext cx="4437062" cy="354013"/>
          </a:xfrm>
          <a:prstGeom prst="rect"/>
        </p:spPr>
        <p:txBody>
          <a:bodyPr anchor="b" anchorCtr="0" bIns="47209" compatLnSpc="1" lIns="94415" numCol="1" rIns="94415" tIns="47209" vert="horz" wrap="square">
            <a:prstTxWarp prst="textNoShape"/>
          </a:bodyPr>
          <a:lstStyle>
            <a:lvl1pPr algn="r" eaLnBrk="1" hangingPunct="1">
              <a:defRPr sz="13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fld id="{BBE5627C-3EAA-4E67-A22F-1A5A040F7A53}" type="slidenum">
              <a:rPr altLang="en-US" lang="zh-TW"/>
              <a:t>‹#›</a:t>
            </a:fld>
            <a:endParaRPr altLang="en-US" lang="zh-TW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65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3888" cy="355600"/>
          </a:xfrm>
          <a:prstGeom prst="rect"/>
        </p:spPr>
        <p:txBody>
          <a:bodyPr bIns="49415" lIns="98834" rIns="98834" rtlCol="0" tIns="49415" vert="horz"/>
          <a:lstStyle>
            <a:lvl1pPr algn="l" eaLnBrk="0" hangingPunct="0">
              <a:defRPr sz="1400">
                <a:latin typeface="Arial" charset="0"/>
                <a:ea typeface="新細明體" charset="-120"/>
              </a:defRPr>
            </a:lvl1pPr>
          </a:lstStyle>
          <a:p>
            <a:endParaRPr altLang="en-US" lang="zh-TW"/>
          </a:p>
        </p:txBody>
      </p:sp>
      <p:sp>
        <p:nvSpPr>
          <p:cNvPr id="1051166" name="日期版面配置區 2"/>
          <p:cNvSpPr>
            <a:spLocks noGrp="1"/>
          </p:cNvSpPr>
          <p:nvPr>
            <p:ph type="dt" idx="1"/>
          </p:nvPr>
        </p:nvSpPr>
        <p:spPr>
          <a:xfrm>
            <a:off x="5795963" y="0"/>
            <a:ext cx="4437062" cy="355600"/>
          </a:xfrm>
          <a:prstGeom prst="rect"/>
        </p:spPr>
        <p:txBody>
          <a:bodyPr bIns="49415" lIns="98834" rIns="98834" rtlCol="0" tIns="49415" vert="horz"/>
          <a:lstStyle>
            <a:lvl1pPr algn="r" eaLnBrk="0" hangingPunct="0">
              <a:defRPr sz="1400">
                <a:latin typeface="Arial" charset="0"/>
                <a:ea typeface="新細明體" charset="-120"/>
              </a:defRPr>
            </a:lvl1pPr>
          </a:lstStyle>
          <a:p>
            <a:fld id="{6276F28D-D99E-408B-91F1-265DFD778B04}" type="datetimeFigureOut">
              <a:rPr altLang="en-US" lang="zh-TW"/>
              <a:t>2019/10/8</a:t>
            </a:fld>
            <a:endParaRPr altLang="en-US" lang="zh-TW"/>
          </a:p>
        </p:txBody>
      </p:sp>
      <p:sp>
        <p:nvSpPr>
          <p:cNvPr id="1051167" name="投影片圖像版面配置區 3"/>
          <p:cNvSpPr>
            <a:spLocks noChangeAspect="1" noRot="1" noGrp="1"/>
          </p:cNvSpPr>
          <p:nvPr>
            <p:ph type="sldImg" idx="2"/>
          </p:nvPr>
        </p:nvSpPr>
        <p:spPr>
          <a:xfrm>
            <a:off x="3341688" y="533400"/>
            <a:ext cx="3551237" cy="2662238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9415" lIns="98834" rIns="98834" rtlCol="0" tIns="49415" vert="horz"/>
          <a:p>
            <a:pPr lvl="0"/>
            <a:endParaRPr altLang="en-US" lang="zh-TW" noProof="0"/>
          </a:p>
        </p:txBody>
      </p:sp>
      <p:sp>
        <p:nvSpPr>
          <p:cNvPr id="1051168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938" y="3373438"/>
            <a:ext cx="8186737" cy="3195637"/>
          </a:xfrm>
          <a:prstGeom prst="rect"/>
        </p:spPr>
        <p:txBody>
          <a:bodyPr bIns="49415" lIns="98834" rIns="98834" rtlCol="0" tIns="49415" vert="horz"/>
          <a:p>
            <a:pPr lvl="0"/>
            <a:r>
              <a:rPr altLang="en-US" lang="zh-TW" noProof="0"/>
              <a:t>按一下以編輯母片文字樣式</a:t>
            </a:r>
          </a:p>
          <a:p>
            <a:pPr lvl="1"/>
            <a:r>
              <a:rPr altLang="en-US" lang="zh-TW" noProof="0"/>
              <a:t>第二層</a:t>
            </a:r>
          </a:p>
          <a:p>
            <a:pPr lvl="2"/>
            <a:r>
              <a:rPr altLang="en-US" lang="zh-TW" noProof="0"/>
              <a:t>第三層</a:t>
            </a:r>
          </a:p>
          <a:p>
            <a:pPr lvl="3"/>
            <a:r>
              <a:rPr altLang="en-US" lang="zh-TW" noProof="0"/>
              <a:t>第四層</a:t>
            </a:r>
          </a:p>
          <a:p>
            <a:pPr lvl="4"/>
            <a:r>
              <a:rPr altLang="en-US" lang="zh-TW" noProof="0"/>
              <a:t>第五層</a:t>
            </a:r>
          </a:p>
        </p:txBody>
      </p:sp>
      <p:sp>
        <p:nvSpPr>
          <p:cNvPr id="1051169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746875"/>
            <a:ext cx="4433888" cy="354013"/>
          </a:xfrm>
          <a:prstGeom prst="rect"/>
        </p:spPr>
        <p:txBody>
          <a:bodyPr anchor="b" bIns="49415" lIns="98834" rIns="98834" rtlCol="0" tIns="49415" vert="horz"/>
          <a:lstStyle>
            <a:lvl1pPr algn="l" eaLnBrk="0" hangingPunct="0">
              <a:defRPr sz="1400">
                <a:latin typeface="Arial" charset="0"/>
                <a:ea typeface="新細明體" charset="-120"/>
              </a:defRPr>
            </a:lvl1pPr>
          </a:lstStyle>
          <a:p>
            <a:endParaRPr altLang="en-US" lang="zh-TW"/>
          </a:p>
        </p:txBody>
      </p:sp>
      <p:sp>
        <p:nvSpPr>
          <p:cNvPr id="1051170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5963" y="6746875"/>
            <a:ext cx="4437062" cy="354013"/>
          </a:xfrm>
          <a:prstGeom prst="rect"/>
        </p:spPr>
        <p:txBody>
          <a:bodyPr anchor="b" anchorCtr="0" bIns="49415" compatLnSpc="1" lIns="98834" numCol="1" rIns="98834" tIns="49415" vert="horz" wrap="square">
            <a:prstTxWarp prst="textNoShape"/>
          </a:bodyPr>
          <a:lstStyle>
            <a:lvl1pPr algn="r" eaLnBrk="0" hangingPunct="0">
              <a:defRPr sz="14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fld id="{4EFAAF32-2A3D-4E69-ACCD-1174C8257A77}" type="slidenum">
              <a:rPr altLang="en-US" lang="zh-TW"/>
              <a:t>‹#›</a:t>
            </a:fld>
            <a:endParaRPr altLang="en-US" lang="zh-TW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eaLnBrk="0" fontAlgn="base" hangingPunct="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eaLnBrk="0" fontAlgn="base" hangingPunct="0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eaLnBrk="0" fontAlgn="base" hangingPunct="0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eaLnBrk="0" fontAlgn="base" hangingPunct="0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eaLnBrk="0" fontAlgn="base" hangingPunct="0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1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73" name="Google Shape;15346;p14:notes"/>
          <p:cNvSpPr txBox="1">
            <a:spLocks noGrp="1"/>
          </p:cNvSpPr>
          <p:nvPr>
            <p:ph type="body" idx="1"/>
          </p:nvPr>
        </p:nvSpPr>
        <p:spPr>
          <a:xfrm>
            <a:off x="1023462" y="3373675"/>
            <a:ext cx="8187690" cy="3196114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774" name="Google Shape;15347;p14:notes"/>
          <p:cNvSpPr>
            <a:spLocks noChangeAspect="1" noRot="1" noGrp="1"/>
          </p:cNvSpPr>
          <p:nvPr>
            <p:ph type="sldImg" idx="2"/>
          </p:nvPr>
        </p:nvSpPr>
        <p:spPr>
          <a:xfrm>
            <a:off x="3343275" y="533400"/>
            <a:ext cx="3549650" cy="2662238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1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50" name="Google Shape;15545;p16:notes"/>
          <p:cNvSpPr txBox="1">
            <a:spLocks noGrp="1"/>
          </p:cNvSpPr>
          <p:nvPr>
            <p:ph type="body" idx="1"/>
          </p:nvPr>
        </p:nvSpPr>
        <p:spPr>
          <a:xfrm>
            <a:off x="1023462" y="3373675"/>
            <a:ext cx="8187690" cy="3196114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951" name="Google Shape;15546;p16:notes"/>
          <p:cNvSpPr>
            <a:spLocks noChangeAspect="1" noRot="1" noGrp="1"/>
          </p:cNvSpPr>
          <p:nvPr>
            <p:ph type="sldImg" idx="2"/>
          </p:nvPr>
        </p:nvSpPr>
        <p:spPr>
          <a:xfrm>
            <a:off x="3343275" y="533400"/>
            <a:ext cx="3549650" cy="2662238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15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69" name="Google Shape;15566;p18:notes"/>
          <p:cNvSpPr txBox="1">
            <a:spLocks noGrp="1"/>
          </p:cNvSpPr>
          <p:nvPr>
            <p:ph type="body" idx="1"/>
          </p:nvPr>
        </p:nvSpPr>
        <p:spPr>
          <a:xfrm>
            <a:off x="1023462" y="3373675"/>
            <a:ext cx="8187690" cy="3196114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970" name="Google Shape;15567;p18:notes"/>
          <p:cNvSpPr>
            <a:spLocks noChangeAspect="1" noRot="1" noGrp="1"/>
          </p:cNvSpPr>
          <p:nvPr>
            <p:ph type="sldImg" idx="2"/>
          </p:nvPr>
        </p:nvSpPr>
        <p:spPr>
          <a:xfrm>
            <a:off x="3343275" y="533400"/>
            <a:ext cx="3549650" cy="2662238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83" name="投影片圖像版面配置區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50984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TW"/>
          </a:p>
        </p:txBody>
      </p:sp>
      <p:sp>
        <p:nvSpPr>
          <p:cNvPr id="1050985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EFAAF32-2A3D-4E69-ACCD-1174C8257A77}" type="slidenum">
              <a:rPr altLang="en-US" lang="zh-TW" smtClean="0"/>
              <a:t>92</a:t>
            </a:fld>
            <a:endParaRPr altLang="en-US" 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標題投影片">
    <p:spTree>
      <p:nvGrpSpPr>
        <p:cNvPr id="3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91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1092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latin typeface="+mj-lt"/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altLang="en-US" lang="zh-TW"/>
              <a:t>按一下以編輯母片副標題樣式</a:t>
            </a:r>
          </a:p>
        </p:txBody>
      </p:sp>
      <p:sp>
        <p:nvSpPr>
          <p:cNvPr id="105109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09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09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294910CE-34A0-4E24-88FB-AACDEADC6B75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標題及直排文字">
    <p:spTree>
      <p:nvGrpSpPr>
        <p:cNvPr id="4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40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TW"/>
              <a:t>按一下以編輯母片標題樣式</a:t>
            </a:r>
          </a:p>
        </p:txBody>
      </p:sp>
      <p:sp>
        <p:nvSpPr>
          <p:cNvPr id="1051141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14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4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4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643F0B4F-5190-4FFF-9415-D42AF2D332E7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直排標題及文字">
    <p:spTree>
      <p:nvGrpSpPr>
        <p:cNvPr id="3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04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549275"/>
            <a:ext cx="2057400" cy="5576888"/>
          </a:xfrm>
        </p:spPr>
        <p:txBody>
          <a:bodyPr vert="eaVert"/>
          <a:p>
            <a:r>
              <a:rPr altLang="en-US" lang="zh-TW"/>
              <a:t>按一下以編輯母片標題樣式</a:t>
            </a:r>
          </a:p>
        </p:txBody>
      </p:sp>
      <p:sp>
        <p:nvSpPr>
          <p:cNvPr id="1051105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549275"/>
            <a:ext cx="6019800" cy="5576888"/>
          </a:xfrm>
        </p:spPr>
        <p:txBody>
          <a:bodyPr vert="eaVert"/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10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0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0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1B0F9297-D79F-4CB1-96B2-F092544BF7D9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4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36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p>
            <a:r>
              <a:rPr altLang="en-US" lang="zh-TW"/>
              <a:t>按一下以編輯母片標題樣式</a:t>
            </a:r>
          </a:p>
        </p:txBody>
      </p:sp>
      <p:sp>
        <p:nvSpPr>
          <p:cNvPr id="1051137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p>
            <a:pPr lvl="0"/>
            <a:r>
              <a:rPr altLang="en-US" lang="zh-TW" noProof="0"/>
              <a:t>按一下圖示以新增表格</a:t>
            </a:r>
          </a:p>
        </p:txBody>
      </p:sp>
      <p:sp>
        <p:nvSpPr>
          <p:cNvPr id="105113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/>
          </a:lstStyle>
          <a:p>
            <a:endParaRPr altLang="zh-TW" lang="en-US"/>
          </a:p>
        </p:txBody>
      </p:sp>
      <p:sp>
        <p:nvSpPr>
          <p:cNvPr id="105113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對">
    <p:spTree>
      <p:nvGrpSpPr>
        <p:cNvPr id="3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96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按一下以編輯母片文字樣式</a:t>
            </a:r>
          </a:p>
        </p:txBody>
      </p:sp>
      <p:sp>
        <p:nvSpPr>
          <p:cNvPr id="1051097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TW"/>
              <a:t>按一下以編輯母片文字樣式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098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按一下以編輯母片文字樣式</a:t>
            </a:r>
          </a:p>
        </p:txBody>
      </p:sp>
      <p:sp>
        <p:nvSpPr>
          <p:cNvPr id="1051099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TW"/>
              <a:t>按一下以編輯母片文字樣式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100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1101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02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03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0D588799-6A1B-4A80-A21D-A38F18DD17D7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4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51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115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5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5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335EFCA7-1365-480F-83A1-A83B3861E13D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對">
    <p:spTree>
      <p:nvGrpSpPr>
        <p:cNvPr id="4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15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編輯母片文字樣式</a:t>
            </a:r>
          </a:p>
        </p:txBody>
      </p:sp>
      <p:sp>
        <p:nvSpPr>
          <p:cNvPr id="1051116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117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編輯母片文字樣式</a:t>
            </a:r>
          </a:p>
        </p:txBody>
      </p:sp>
      <p:sp>
        <p:nvSpPr>
          <p:cNvPr id="1051118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119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112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>
              <a:solidFill>
                <a:prstClr val="black"/>
              </a:solidFill>
            </a:endParaRPr>
          </a:p>
        </p:txBody>
      </p:sp>
      <p:sp>
        <p:nvSpPr>
          <p:cNvPr id="105112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>
              <a:solidFill>
                <a:prstClr val="black"/>
              </a:solidFill>
            </a:endParaRPr>
          </a:p>
        </p:txBody>
      </p:sp>
      <p:sp>
        <p:nvSpPr>
          <p:cNvPr id="105112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99DEFABA-C0AF-4D5D-89A8-24F0A8FFF581}" type="slidenum">
              <a:rPr altLang="zh-TW" lang="en-US">
                <a:solidFill>
                  <a:prstClr val="black"/>
                </a:solidFill>
              </a:rPr>
              <a:t>‹#›</a:t>
            </a:fld>
            <a:endParaRPr altLang="zh-TW"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4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61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116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>
              <a:solidFill>
                <a:prstClr val="black"/>
              </a:solidFill>
            </a:endParaRPr>
          </a:p>
        </p:txBody>
      </p:sp>
      <p:sp>
        <p:nvSpPr>
          <p:cNvPr id="105116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>
              <a:solidFill>
                <a:prstClr val="black"/>
              </a:solidFill>
            </a:endParaRPr>
          </a:p>
        </p:txBody>
      </p:sp>
      <p:sp>
        <p:nvSpPr>
          <p:cNvPr id="105116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>
                <a:solidFill>
                  <a:prstClr val="black"/>
                </a:solidFill>
              </a:rPr>
              <a:t>‹#›</a:t>
            </a:fld>
            <a:endParaRPr altLang="zh-TW"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對">
    <p:spTree>
      <p:nvGrpSpPr>
        <p:cNvPr id="4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28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按一下以編輯母片文字樣式</a:t>
            </a:r>
          </a:p>
        </p:txBody>
      </p:sp>
      <p:sp>
        <p:nvSpPr>
          <p:cNvPr id="1051129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TW"/>
              <a:t>按一下以編輯母片文字樣式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130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按一下以編輯母片文字樣式</a:t>
            </a:r>
          </a:p>
        </p:txBody>
      </p:sp>
      <p:sp>
        <p:nvSpPr>
          <p:cNvPr id="1051131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TW"/>
              <a:t>按一下以編輯母片文字樣式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132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113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>
              <a:solidFill>
                <a:prstClr val="black"/>
              </a:solidFill>
            </a:endParaRPr>
          </a:p>
        </p:txBody>
      </p:sp>
      <p:sp>
        <p:nvSpPr>
          <p:cNvPr id="105113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>
              <a:solidFill>
                <a:prstClr val="black"/>
              </a:solidFill>
            </a:endParaRPr>
          </a:p>
        </p:txBody>
      </p:sp>
      <p:sp>
        <p:nvSpPr>
          <p:cNvPr id="105113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0D588799-6A1B-4A80-A21D-A38F18DD17D7}" type="slidenum">
              <a:rPr altLang="zh-TW" lang="en-US">
                <a:solidFill>
                  <a:prstClr val="black"/>
                </a:solidFill>
              </a:rPr>
              <a:t>‹#›</a:t>
            </a:fld>
            <a:endParaRPr altLang="zh-TW"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只有標題">
    <p:spTree>
      <p:nvGrpSpPr>
        <p:cNvPr id="3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87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108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>
              <a:solidFill>
                <a:prstClr val="black"/>
              </a:solidFill>
            </a:endParaRPr>
          </a:p>
        </p:txBody>
      </p:sp>
      <p:sp>
        <p:nvSpPr>
          <p:cNvPr id="105108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>
              <a:solidFill>
                <a:prstClr val="black"/>
              </a:solidFill>
            </a:endParaRPr>
          </a:p>
        </p:txBody>
      </p:sp>
      <p:sp>
        <p:nvSpPr>
          <p:cNvPr id="105109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335EFCA7-1365-480F-83A1-A83B3861E13D}" type="slidenum">
              <a:rPr altLang="zh-TW" lang="en-US">
                <a:solidFill>
                  <a:prstClr val="black"/>
                </a:solidFill>
              </a:rPr>
              <a:t>‹#›</a:t>
            </a:fld>
            <a:endParaRPr altLang="zh-TW"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Powerchip clear">
    <p:spTree>
      <p:nvGrpSpPr>
        <p:cNvPr id="3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64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TW"/>
              <a:t>按一下以編輯母片標題樣式</a:t>
            </a:r>
            <a:endParaRPr dirty="0" lang="en-US"/>
          </a:p>
        </p:txBody>
      </p:sp>
      <p:sp>
        <p:nvSpPr>
          <p:cNvPr id="1051065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TW"/>
              <a:t>按一下以編輯母片子標題樣式</a:t>
            </a:r>
            <a:endParaRPr dirty="0" lang="en-US"/>
          </a:p>
        </p:txBody>
      </p:sp>
      <p:sp>
        <p:nvSpPr>
          <p:cNvPr id="105106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AEAF961-E7EC-42CA-833B-4192C9A05D42}" type="datetimeFigureOut">
              <a:rPr altLang="en-US" kumimoji="0" lang="zh-TW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2019/10/8</a:t>
            </a:fld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6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846670-ECF8-4D9B-9F0C-A901DE833EF8}" type="slidenum">
              <a:rPr altLang="en-US" lang="zh-TW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lang="zh-TW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259" name="圖片 6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5424"/>
          </a:xfrm>
          <a:prstGeom prst="rect"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標題及物件"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41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49642" name="內容版面配置區 2"/>
          <p:cNvSpPr>
            <a:spLocks noGrp="1"/>
          </p:cNvSpPr>
          <p:nvPr>
            <p:ph idx="1"/>
          </p:nvPr>
        </p:nvSpPr>
        <p:spPr>
          <a:xfrm>
            <a:off x="1236518" y="1201272"/>
            <a:ext cx="7450282" cy="4924892"/>
          </a:xfrm>
        </p:spPr>
        <p:txBody>
          <a:bodyPr/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  <a:endParaRPr altLang="en-US" dirty="0" lang="zh-TW"/>
          </a:p>
        </p:txBody>
      </p:sp>
      <p:sp>
        <p:nvSpPr>
          <p:cNvPr id="104964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4964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4964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31E473E0-C682-4252-A4B5-BFE737E16961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標題及內容"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TW"/>
              <a:t>按一下以編輯母片標題樣式</a:t>
            </a:r>
            <a:endParaRPr dirty="0" lang="en-US"/>
          </a:p>
        </p:txBody>
      </p:sp>
      <p:sp>
        <p:nvSpPr>
          <p:cNvPr id="1049989" name="Content Placeholder 2"/>
          <p:cNvSpPr>
            <a:spLocks noGrp="1"/>
          </p:cNvSpPr>
          <p:nvPr>
            <p:ph idx="1"/>
          </p:nvPr>
        </p:nvSpPr>
        <p:spPr>
          <a:xfrm>
            <a:off x="628650" y="1200150"/>
            <a:ext cx="7886700" cy="4976813"/>
          </a:xfrm>
        </p:spPr>
        <p:txBody>
          <a:bodyPr/>
          <a:p>
            <a:pPr lvl="0"/>
            <a:r>
              <a:rPr altLang="en-US" lang="zh-TW"/>
              <a:t>按一下以編輯母片文字樣式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  <a:endParaRPr dirty="0" lang="en-US"/>
          </a:p>
        </p:txBody>
      </p:sp>
      <p:sp>
        <p:nvSpPr>
          <p:cNvPr id="1049990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AEAF961-E7EC-42CA-833B-4192C9A05D42}" type="datetimeFigureOut">
              <a:rPr altLang="en-US" kumimoji="0" lang="zh-TW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2019/10/8</a:t>
            </a:fld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4999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499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846670-ECF8-4D9B-9F0C-A901DE833EF8}" type="slidenum">
              <a:rPr altLang="en-US" lang="zh-TW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lang="zh-TW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章節標題">
    <p:spTree>
      <p:nvGrpSpPr>
        <p:cNvPr id="3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41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TW"/>
              <a:t>按一下以編輯母片標題樣式</a:t>
            </a:r>
            <a:endParaRPr dirty="0" lang="en-US"/>
          </a:p>
        </p:txBody>
      </p:sp>
      <p:sp>
        <p:nvSpPr>
          <p:cNvPr id="1051042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TW"/>
              <a:t>按一下以編輯母片文字樣式</a:t>
            </a:r>
          </a:p>
        </p:txBody>
      </p:sp>
      <p:sp>
        <p:nvSpPr>
          <p:cNvPr id="1051043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AEAF961-E7EC-42CA-833B-4192C9A05D42}" type="datetimeFigureOut">
              <a:rPr altLang="en-US" kumimoji="0" lang="zh-TW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2019/10/8</a:t>
            </a:fld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4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846670-ECF8-4D9B-9F0C-A901DE833EF8}" type="slidenum">
              <a:rPr altLang="en-US" lang="zh-TW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lang="zh-TW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兩個內容">
    <p:spTree>
      <p:nvGrpSpPr>
        <p:cNvPr id="3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4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TW"/>
              <a:t>按一下以編輯母片標題樣式</a:t>
            </a:r>
            <a:endParaRPr dirty="0" lang="en-US"/>
          </a:p>
        </p:txBody>
      </p:sp>
      <p:sp>
        <p:nvSpPr>
          <p:cNvPr id="1051047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38250"/>
            <a:ext cx="3886200" cy="4938713"/>
          </a:xfrm>
        </p:spPr>
        <p:txBody>
          <a:bodyPr/>
          <a:p>
            <a:pPr lvl="0"/>
            <a:r>
              <a:rPr altLang="en-US" dirty="0" lang="zh-TW"/>
              <a:t>按一下以編輯母片文字樣式</a:t>
            </a:r>
          </a:p>
          <a:p>
            <a:pPr lvl="1"/>
            <a:r>
              <a:rPr altLang="en-US" dirty="0" lang="zh-TW"/>
              <a:t>第二層</a:t>
            </a:r>
          </a:p>
          <a:p>
            <a:pPr lvl="2"/>
            <a:r>
              <a:rPr altLang="en-US" dirty="0" lang="zh-TW"/>
              <a:t>第三層</a:t>
            </a:r>
          </a:p>
          <a:p>
            <a:pPr lvl="3"/>
            <a:r>
              <a:rPr altLang="en-US" dirty="0" lang="zh-TW"/>
              <a:t>第四層</a:t>
            </a:r>
          </a:p>
          <a:p>
            <a:pPr lvl="4"/>
            <a:r>
              <a:rPr altLang="en-US" dirty="0" lang="zh-TW"/>
              <a:t>第五層</a:t>
            </a:r>
            <a:endParaRPr dirty="0" lang="en-US"/>
          </a:p>
        </p:txBody>
      </p:sp>
      <p:sp>
        <p:nvSpPr>
          <p:cNvPr id="1051048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38250"/>
            <a:ext cx="3886200" cy="4938713"/>
          </a:xfrm>
        </p:spPr>
        <p:txBody>
          <a:bodyPr/>
          <a:p>
            <a:pPr lvl="0"/>
            <a:r>
              <a:rPr altLang="en-US" lang="zh-TW"/>
              <a:t>按一下以編輯母片文字樣式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  <a:endParaRPr dirty="0" lang="en-US"/>
          </a:p>
        </p:txBody>
      </p:sp>
      <p:sp>
        <p:nvSpPr>
          <p:cNvPr id="1051049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AEAF961-E7EC-42CA-833B-4192C9A05D42}" type="datetimeFigureOut">
              <a:rPr altLang="en-US" kumimoji="0" lang="zh-TW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2019/10/8</a:t>
            </a:fld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5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5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846670-ECF8-4D9B-9F0C-A901DE833EF8}" type="slidenum">
              <a:rPr altLang="en-US" lang="zh-TW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lang="zh-TW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較">
    <p:spTree>
      <p:nvGrpSpPr>
        <p:cNvPr id="3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33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en-US" lang="zh-TW"/>
              <a:t>按一下以編輯母片標題樣式</a:t>
            </a:r>
            <a:endParaRPr dirty="0" lang="en-US"/>
          </a:p>
        </p:txBody>
      </p:sp>
      <p:sp>
        <p:nvSpPr>
          <p:cNvPr id="1051034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按一下以編輯母片文字樣式</a:t>
            </a:r>
          </a:p>
        </p:txBody>
      </p:sp>
      <p:sp>
        <p:nvSpPr>
          <p:cNvPr id="1051035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en-US" lang="zh-TW"/>
              <a:t>按一下以編輯母片文字樣式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  <a:endParaRPr dirty="0" lang="en-US"/>
          </a:p>
        </p:txBody>
      </p:sp>
      <p:sp>
        <p:nvSpPr>
          <p:cNvPr id="105103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按一下以編輯母片文字樣式</a:t>
            </a:r>
          </a:p>
        </p:txBody>
      </p:sp>
      <p:sp>
        <p:nvSpPr>
          <p:cNvPr id="1051037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en-US" lang="zh-TW"/>
              <a:t>按一下以編輯母片文字樣式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  <a:endParaRPr dirty="0" lang="en-US"/>
          </a:p>
        </p:txBody>
      </p:sp>
      <p:sp>
        <p:nvSpPr>
          <p:cNvPr id="1051038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AEAF961-E7EC-42CA-833B-4192C9A05D42}" type="datetimeFigureOut">
              <a:rPr altLang="en-US" kumimoji="0" lang="zh-TW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2019/10/8</a:t>
            </a:fld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3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4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846670-ECF8-4D9B-9F0C-A901DE833EF8}" type="slidenum">
              <a:rPr altLang="en-US" lang="zh-TW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lang="zh-TW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只有標題">
    <p:spTree>
      <p:nvGrpSpPr>
        <p:cNvPr id="3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29" name="Title 1"/>
          <p:cNvSpPr>
            <a:spLocks noGrp="1"/>
          </p:cNvSpPr>
          <p:nvPr>
            <p:ph type="title"/>
          </p:nvPr>
        </p:nvSpPr>
        <p:spPr>
          <a:xfrm>
            <a:off x="628650" y="460377"/>
            <a:ext cx="7886700" cy="625473"/>
          </a:xfrm>
        </p:spPr>
        <p:txBody>
          <a:bodyPr>
            <a:normAutofit/>
          </a:bodyPr>
          <a:lstStyle>
            <a:lvl1pPr algn="ctr">
              <a:defRPr b="1" sz="2800"/>
            </a:lvl1pPr>
          </a:lstStyle>
          <a:p>
            <a:r>
              <a:rPr altLang="en-US" dirty="0" lang="zh-TW"/>
              <a:t>按一下以編輯母片標題樣式</a:t>
            </a:r>
            <a:endParaRPr dirty="0" lang="en-US"/>
          </a:p>
        </p:txBody>
      </p:sp>
      <p:sp>
        <p:nvSpPr>
          <p:cNvPr id="1051030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AEAF961-E7EC-42CA-833B-4192C9A05D42}" type="datetimeFigureOut">
              <a:rPr altLang="en-US" kumimoji="0" lang="zh-TW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2019/10/8</a:t>
            </a:fld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3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846670-ECF8-4D9B-9F0C-A901DE833EF8}" type="slidenum">
              <a:rPr altLang="en-US" lang="zh-TW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lang="zh-TW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97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AEAF961-E7EC-42CA-833B-4192C9A05D42}" type="datetimeFigureOut">
              <a:rPr altLang="en-US" kumimoji="0" lang="zh-TW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2019/10/8</a:t>
            </a:fld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4999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4999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846670-ECF8-4D9B-9F0C-A901DE833EF8}" type="slidenum">
              <a:rPr altLang="en-US" lang="zh-TW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lang="zh-TW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含輔助字幕的內容">
    <p:spTree>
      <p:nvGrpSpPr>
        <p:cNvPr id="3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58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TW"/>
              <a:t>按一下以編輯母片標題樣式</a:t>
            </a:r>
            <a:endParaRPr dirty="0" lang="en-US"/>
          </a:p>
        </p:txBody>
      </p:sp>
      <p:sp>
        <p:nvSpPr>
          <p:cNvPr id="1051059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TW"/>
              <a:t>按一下以編輯母片文字樣式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  <a:endParaRPr dirty="0" lang="en-US"/>
          </a:p>
        </p:txBody>
      </p:sp>
      <p:sp>
        <p:nvSpPr>
          <p:cNvPr id="1051060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TW"/>
              <a:t>按一下以編輯母片文字樣式</a:t>
            </a:r>
          </a:p>
        </p:txBody>
      </p:sp>
      <p:sp>
        <p:nvSpPr>
          <p:cNvPr id="1051061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AEAF961-E7EC-42CA-833B-4192C9A05D42}" type="datetimeFigureOut">
              <a:rPr altLang="en-US" kumimoji="0" lang="zh-TW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2019/10/8</a:t>
            </a:fld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6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6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846670-ECF8-4D9B-9F0C-A901DE833EF8}" type="slidenum">
              <a:rPr altLang="en-US" lang="zh-TW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lang="zh-TW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含輔助字幕的圖片">
    <p:spTree>
      <p:nvGrpSpPr>
        <p:cNvPr id="3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5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TW"/>
              <a:t>按一下以編輯母片標題樣式</a:t>
            </a:r>
            <a:endParaRPr dirty="0" lang="en-US"/>
          </a:p>
        </p:txBody>
      </p:sp>
      <p:sp>
        <p:nvSpPr>
          <p:cNvPr id="105105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en-US" lang="zh-TW"/>
              <a:t>按一下圖示以新增圖片</a:t>
            </a:r>
            <a:endParaRPr dirty="0" lang="en-US"/>
          </a:p>
        </p:txBody>
      </p:sp>
      <p:sp>
        <p:nvSpPr>
          <p:cNvPr id="105105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TW"/>
              <a:t>按一下以編輯母片文字樣式</a:t>
            </a:r>
          </a:p>
        </p:txBody>
      </p:sp>
      <p:sp>
        <p:nvSpPr>
          <p:cNvPr id="105105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AEAF961-E7EC-42CA-833B-4192C9A05D42}" type="datetimeFigureOut">
              <a:rPr altLang="en-US" kumimoji="0" lang="zh-TW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2019/10/8</a:t>
            </a:fld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5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846670-ECF8-4D9B-9F0C-A901DE833EF8}" type="slidenum">
              <a:rPr altLang="en-US" lang="zh-TW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lang="zh-TW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標題及直排文字">
    <p:spTree>
      <p:nvGrpSpPr>
        <p:cNvPr id="3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6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TW"/>
              <a:t>按一下以編輯母片標題樣式</a:t>
            </a:r>
            <a:endParaRPr dirty="0" lang="en-US"/>
          </a:p>
        </p:txBody>
      </p:sp>
      <p:sp>
        <p:nvSpPr>
          <p:cNvPr id="105107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TW"/>
              <a:t>按一下以編輯母片文字樣式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  <a:endParaRPr dirty="0" lang="en-US"/>
          </a:p>
        </p:txBody>
      </p:sp>
      <p:sp>
        <p:nvSpPr>
          <p:cNvPr id="1051071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AEAF961-E7EC-42CA-833B-4192C9A05D42}" type="datetimeFigureOut">
              <a:rPr altLang="en-US" kumimoji="0" lang="zh-TW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2019/10/8</a:t>
            </a:fld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7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846670-ECF8-4D9B-9F0C-A901DE833EF8}" type="slidenum">
              <a:rPr altLang="en-US" lang="zh-TW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lang="zh-TW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直排標題及文字">
    <p:spTree>
      <p:nvGrpSpPr>
        <p:cNvPr id="3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74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en-US" lang="zh-TW"/>
              <a:t>按一下以編輯母片標題樣式</a:t>
            </a:r>
            <a:endParaRPr dirty="0" lang="en-US"/>
          </a:p>
        </p:txBody>
      </p:sp>
      <p:sp>
        <p:nvSpPr>
          <p:cNvPr id="105107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en-US" lang="zh-TW"/>
              <a:t>按一下以編輯母片文字樣式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  <a:endParaRPr dirty="0" lang="en-US"/>
          </a:p>
        </p:txBody>
      </p:sp>
      <p:sp>
        <p:nvSpPr>
          <p:cNvPr id="105107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AEAF961-E7EC-42CA-833B-4192C9A05D42}" type="datetimeFigureOut">
              <a:rPr altLang="en-US" kumimoji="0" lang="zh-TW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2019/10/8</a:t>
            </a:fld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7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en-US" kumimoji="0" 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7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846670-ECF8-4D9B-9F0C-A901DE833EF8}" type="slidenum">
              <a:rPr altLang="en-US" lang="zh-TW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lang="zh-TW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章節標題">
    <p:spTree>
      <p:nvGrpSpPr>
        <p:cNvPr id="4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23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en-US" lang="zh-TW"/>
              <a:t>按一下以編輯母片標題樣式</a:t>
            </a:r>
            <a:endParaRPr altLang="en-US" dirty="0" lang="zh-TW"/>
          </a:p>
        </p:txBody>
      </p:sp>
      <p:sp>
        <p:nvSpPr>
          <p:cNvPr id="1051124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/>
            </a:lvl1pPr>
            <a:lvl2pPr indent="0" marL="457200">
              <a:buNone/>
              <a:defRPr sz="1800"/>
            </a:lvl2pPr>
            <a:lvl3pPr indent="0" marL="914400">
              <a:buNone/>
              <a:defRPr sz="1600"/>
            </a:lvl3pPr>
            <a:lvl4pPr indent="0" marL="1371600">
              <a:buNone/>
              <a:defRPr sz="1400"/>
            </a:lvl4pPr>
            <a:lvl5pPr indent="0" marL="1828800">
              <a:buNone/>
              <a:defRPr sz="1400"/>
            </a:lvl5pPr>
            <a:lvl6pPr indent="0" marL="2286000">
              <a:buNone/>
              <a:defRPr sz="1400"/>
            </a:lvl6pPr>
            <a:lvl7pPr indent="0" marL="2743200">
              <a:buNone/>
              <a:defRPr sz="1400"/>
            </a:lvl7pPr>
            <a:lvl8pPr indent="0" marL="3200400">
              <a:buNone/>
              <a:defRPr sz="1400"/>
            </a:lvl8pPr>
            <a:lvl9pPr indent="0" marL="3657600">
              <a:buNone/>
              <a:defRPr sz="1400"/>
            </a:lvl9pPr>
          </a:lstStyle>
          <a:p>
            <a:pPr lvl="0"/>
            <a:r>
              <a:rPr altLang="en-US" lang="zh-TW"/>
              <a:t>編輯母片文字樣式</a:t>
            </a:r>
          </a:p>
        </p:txBody>
      </p:sp>
      <p:sp>
        <p:nvSpPr>
          <p:cNvPr id="105112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2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2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53089419-215A-4C79-8DA4-2C306C29B6B9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對">
    <p:spTree>
      <p:nvGrpSpPr>
        <p:cNvPr id="3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79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編輯母片文字樣式</a:t>
            </a:r>
          </a:p>
        </p:txBody>
      </p:sp>
      <p:sp>
        <p:nvSpPr>
          <p:cNvPr id="1051080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081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編輯母片文字樣式</a:t>
            </a:r>
          </a:p>
        </p:txBody>
      </p:sp>
      <p:sp>
        <p:nvSpPr>
          <p:cNvPr id="1051082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083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108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zh-TW" kumimoji="0" lang="en-US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8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altLang="zh-TW" kumimoji="0" lang="en-US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5108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99DEFABA-C0AF-4D5D-89A8-24F0A8FFF581}" type="slidenum">
              <a:rPr altLang="zh-TW"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zh-TW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兩項物件">
    <p:spTree>
      <p:nvGrpSpPr>
        <p:cNvPr id="4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45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1146" name="內容版面配置區 2"/>
          <p:cNvSpPr>
            <a:spLocks noGrp="1"/>
          </p:cNvSpPr>
          <p:nvPr>
            <p:ph sz="half" idx="1"/>
          </p:nvPr>
        </p:nvSpPr>
        <p:spPr>
          <a:xfrm>
            <a:off x="1226127" y="1246094"/>
            <a:ext cx="3717500" cy="4880069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  <a:endParaRPr altLang="en-US" dirty="0" lang="zh-TW"/>
          </a:p>
        </p:txBody>
      </p:sp>
      <p:sp>
        <p:nvSpPr>
          <p:cNvPr id="1051147" name="內容版面配置區 3"/>
          <p:cNvSpPr>
            <a:spLocks noGrp="1"/>
          </p:cNvSpPr>
          <p:nvPr>
            <p:ph sz="half" idx="2"/>
          </p:nvPr>
        </p:nvSpPr>
        <p:spPr>
          <a:xfrm>
            <a:off x="4969301" y="1246094"/>
            <a:ext cx="3717500" cy="4880069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14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4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5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1CD01C88-7549-4ABF-B3D2-E0A4A5E5A811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3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24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編輯母片文字樣式</a:t>
            </a:r>
          </a:p>
        </p:txBody>
      </p:sp>
      <p:sp>
        <p:nvSpPr>
          <p:cNvPr id="1050425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0426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TW"/>
              <a:t>編輯母片文字樣式</a:t>
            </a:r>
          </a:p>
        </p:txBody>
      </p:sp>
      <p:sp>
        <p:nvSpPr>
          <p:cNvPr id="1050427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0428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0429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0430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0431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99DEFABA-C0AF-4D5D-89A8-24F0A8FFF581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4864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4864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4864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4858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4858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438F9BD9-0C01-48D1-BC7C-226507EE6F94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含標題的內容">
    <p:spTree>
      <p:nvGrpSpPr>
        <p:cNvPr id="4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55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1156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TW"/>
              <a:t>編輯母片文字樣式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51157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TW"/>
              <a:t>編輯母片文字樣式</a:t>
            </a:r>
          </a:p>
        </p:txBody>
      </p:sp>
      <p:sp>
        <p:nvSpPr>
          <p:cNvPr id="105115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5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6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B78427C3-5DA5-4DBF-ABB3-3A509179DA39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含標題的圖片">
    <p:spTree>
      <p:nvGrpSpPr>
        <p:cNvPr id="4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09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TW"/>
              <a:t>按一下以編輯母片標題樣式</a:t>
            </a:r>
          </a:p>
        </p:txBody>
      </p:sp>
      <p:sp>
        <p:nvSpPr>
          <p:cNvPr id="1051110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lvl="0"/>
            <a:r>
              <a:rPr altLang="en-US" lang="zh-TW" noProof="0"/>
              <a:t>按一下圖示以新增圖片</a:t>
            </a:r>
          </a:p>
        </p:txBody>
      </p:sp>
      <p:sp>
        <p:nvSpPr>
          <p:cNvPr id="1051111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TW"/>
              <a:t>編輯母片文字樣式</a:t>
            </a:r>
          </a:p>
        </p:txBody>
      </p:sp>
      <p:sp>
        <p:nvSpPr>
          <p:cNvPr id="105111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1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TW" lang="en-US"/>
          </a:p>
        </p:txBody>
      </p:sp>
      <p:sp>
        <p:nvSpPr>
          <p:cNvPr id="105111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9DD3064D-42E9-433D-91E6-E2FE10C5EF54}" type="slidenum">
              <a:rPr altLang="zh-TW" lang="en-US"/>
              <a:t>‹#›</a:t>
            </a:fld>
            <a:endParaRPr altLang="zh-TW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image" Target="../media/image1.png"/><Relationship Id="rId20" Type="http://schemas.openxmlformats.org/officeDocument/2006/relationships/image" Target="../media/image2.png"/><Relationship Id="rId21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14" Type="http://schemas.openxmlformats.org/officeDocument/2006/relationships/image" Target="../media/image5.png"/><Relationship Id="rId1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0"/>
          <p:cNvPicPr>
            <a:picLocks noChangeAspect="1" noChangeArrowheads="1"/>
          </p:cNvPicPr>
          <p:nvPr userDrawn="1"/>
        </p:nvPicPr>
        <p:blipFill>
          <a:blip xmlns:r="http://schemas.openxmlformats.org/officeDocument/2006/relationships" r:embed="rId19"/>
          <a:srcRect/>
          <a:stretch>
            <a:fillRect/>
          </a:stretch>
        </p:blipFill>
        <p:spPr bwMode="auto">
          <a:xfrm>
            <a:off x="-7938" y="0"/>
            <a:ext cx="9151938" cy="6862763"/>
          </a:xfrm>
          <a:prstGeom prst="rect"/>
          <a:noFill/>
          <a:ln>
            <a:noFill/>
          </a:ln>
          <a:effectLst/>
        </p:spPr>
      </p:pic>
      <p:sp>
        <p:nvSpPr>
          <p:cNvPr id="1048576" name="矩形 1"/>
          <p:cNvSpPr/>
          <p:nvPr userDrawn="1"/>
        </p:nvSpPr>
        <p:spPr>
          <a:xfrm>
            <a:off x="0" y="549275"/>
            <a:ext cx="9144000" cy="6113653"/>
          </a:xfrm>
          <a:prstGeom prst="rect"/>
          <a:solidFill>
            <a:schemeClr val="bg1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/>
          </a:p>
        </p:txBody>
      </p:sp>
      <p:sp>
        <p:nvSpPr>
          <p:cNvPr id="104857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5550" y="549275"/>
            <a:ext cx="7461250" cy="576263"/>
          </a:xfrm>
          <a:prstGeom prst="rect"/>
          <a:noFill/>
          <a:ln>
            <a:noFill/>
          </a:ln>
        </p:spPr>
        <p:txBody>
          <a:bodyPr anchor="ctr" anchorCtr="0" bIns="45720" compatLnSpc="1" lIns="91440" numCol="1" rIns="91440" tIns="45720" vert="horz" wrap="square">
            <a:prstTxWarp prst="textNoShape"/>
          </a:bodyPr>
          <a:p>
            <a:pPr lvl="0"/>
            <a:r>
              <a:rPr altLang="en-US" dirty="0" lang="zh-TW"/>
              <a:t>按一下以編輯母片標題樣式</a:t>
            </a:r>
          </a:p>
        </p:txBody>
      </p:sp>
      <p:sp>
        <p:nvSpPr>
          <p:cNvPr id="104857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5550" y="1228725"/>
            <a:ext cx="7461250" cy="489743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pPr lvl="0"/>
            <a:r>
              <a:rPr altLang="en-US" lang="zh-TW"/>
              <a:t>按一下以編輯母片</a:t>
            </a:r>
          </a:p>
          <a:p>
            <a:pPr lvl="1"/>
            <a:r>
              <a:rPr altLang="en-US" lang="zh-TW"/>
              <a:t>第二層</a:t>
            </a:r>
          </a:p>
          <a:p>
            <a:pPr lvl="2"/>
            <a:r>
              <a:rPr altLang="en-US" lang="zh-TW"/>
              <a:t>第三層</a:t>
            </a:r>
          </a:p>
          <a:p>
            <a:pPr lvl="3"/>
            <a:r>
              <a:rPr altLang="en-US" lang="zh-TW"/>
              <a:t>第四層</a:t>
            </a:r>
          </a:p>
          <a:p>
            <a:pPr lvl="4"/>
            <a:r>
              <a:rPr altLang="en-US" lang="zh-TW"/>
              <a:t>第五層</a:t>
            </a:r>
          </a:p>
        </p:txBody>
      </p:sp>
      <p:sp>
        <p:nvSpPr>
          <p:cNvPr id="104857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86525"/>
            <a:ext cx="2133600" cy="234950"/>
          </a:xfrm>
          <a:prstGeom prst="rect"/>
          <a:noFill/>
          <a:ln>
            <a:noFill/>
          </a:ln>
          <a:effectLst/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l" eaLnBrk="1" hangingPunct="1">
              <a:defRPr sz="1100">
                <a:latin typeface="+mj-lt"/>
                <a:ea typeface="+mn-ea"/>
              </a:defRPr>
            </a:lvl1pPr>
          </a:lstStyle>
          <a:p>
            <a:endParaRPr altLang="zh-TW" lang="en-US"/>
          </a:p>
        </p:txBody>
      </p:sp>
      <p:sp>
        <p:nvSpPr>
          <p:cNvPr id="104858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86525"/>
            <a:ext cx="2895600" cy="234950"/>
          </a:xfrm>
          <a:prstGeom prst="rect"/>
          <a:noFill/>
          <a:ln>
            <a:noFill/>
          </a:ln>
          <a:effectLst/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hangingPunct="1">
              <a:defRPr sz="1100">
                <a:latin typeface="+mj-lt"/>
                <a:ea typeface="+mn-ea"/>
              </a:defRPr>
            </a:lvl1pPr>
          </a:lstStyle>
          <a:p>
            <a:endParaRPr altLang="zh-TW" lang="en-US"/>
          </a:p>
        </p:txBody>
      </p:sp>
      <p:sp>
        <p:nvSpPr>
          <p:cNvPr id="104858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0"/>
            <a:ext cx="2133600" cy="339725"/>
          </a:xfrm>
          <a:prstGeom prst="rect"/>
          <a:noFill/>
          <a:ln>
            <a:noFill/>
          </a:ln>
          <a:effectLst/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r" eaLnBrk="1" hangingPunct="1">
              <a:defRPr sz="1100">
                <a:latin typeface="+mj-lt"/>
                <a:ea typeface="新細明體" panose="02020500000000000000" pitchFamily="18" charset="-120"/>
              </a:defRPr>
            </a:lvl1pPr>
          </a:lstStyle>
          <a:p>
            <a:fld id="{D1CE10F0-F3B5-4BBA-8CF4-16C766B37753}" type="slidenum">
              <a:rPr altLang="zh-TW" lang="en-US"/>
              <a:t>‹#›</a:t>
            </a:fld>
            <a:endParaRPr altLang="zh-TW" lang="en-US"/>
          </a:p>
        </p:txBody>
      </p:sp>
      <p:pic>
        <p:nvPicPr>
          <p:cNvPr id="2097153" name="Picture 13"/>
          <p:cNvPicPr>
            <a:picLocks noChangeAspect="1" noChangeArrowheads="1"/>
          </p:cNvPicPr>
          <p:nvPr userDrawn="1"/>
        </p:nvPicPr>
        <p:blipFill>
          <a:blip xmlns:r="http://schemas.openxmlformats.org/officeDocument/2006/relationships" r:embed="rId20"/>
          <a:srcRect/>
          <a:stretch>
            <a:fillRect/>
          </a:stretch>
        </p:blipFill>
        <p:spPr bwMode="auto">
          <a:xfrm>
            <a:off x="588963" y="68263"/>
            <a:ext cx="1450975" cy="417512"/>
          </a:xfrm>
          <a:prstGeom prst="rect"/>
          <a:noFill/>
          <a:ln>
            <a:noFill/>
          </a:ln>
          <a:effectLst/>
        </p:spPr>
      </p:pic>
    </p:spTree>
  </p:cSld>
  <p:clrMap accent1="accent1" accent2="accent2" accent3="accent3" accent4="accent4" accent5="accent5" accent6="accent6" bg1="lt1" bg2="lt2" tx1="dk1" tx2="dk2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</p:sldLayoutIdLst>
  <p:hf dt="0" ftr="0" hdr="0" sldNum="1"/>
  <p:txStyles>
    <p:titleStyle>
      <a:lvl1pPr algn="ctr" eaLnBrk="1" fontAlgn="base" hangingPunct="1" rtl="0">
        <a:spcBef>
          <a:spcPct val="0"/>
        </a:spcBef>
        <a:spcAft>
          <a:spcPct val="0"/>
        </a:spcAft>
        <a:defRPr b="1" sz="2800" kumimoji="1">
          <a:solidFill>
            <a:schemeClr val="tx2"/>
          </a:solidFill>
          <a:latin typeface="+mj-lt"/>
          <a:ea typeface="+mj-ea"/>
          <a:cs typeface="+mj-cs"/>
        </a:defRPr>
      </a:lvl1pPr>
      <a:lvl2pPr algn="ctr" eaLnBrk="1" fontAlgn="base" hangingPunct="1" rtl="0">
        <a:spcBef>
          <a:spcPct val="0"/>
        </a:spcBef>
        <a:spcAft>
          <a:spcPct val="0"/>
        </a:spcAft>
        <a:defRPr b="1" sz="2800" kumimoji="1">
          <a:solidFill>
            <a:schemeClr val="tx2"/>
          </a:solidFill>
          <a:latin typeface="Calibri" pitchFamily="34" charset="0"/>
          <a:ea typeface="新細明體" charset="-120"/>
        </a:defRPr>
      </a:lvl2pPr>
      <a:lvl3pPr algn="ctr" eaLnBrk="1" fontAlgn="base" hangingPunct="1" rtl="0">
        <a:spcBef>
          <a:spcPct val="0"/>
        </a:spcBef>
        <a:spcAft>
          <a:spcPct val="0"/>
        </a:spcAft>
        <a:defRPr b="1" sz="2800" kumimoji="1">
          <a:solidFill>
            <a:schemeClr val="tx2"/>
          </a:solidFill>
          <a:latin typeface="Calibri" pitchFamily="34" charset="0"/>
          <a:ea typeface="新細明體" charset="-120"/>
        </a:defRPr>
      </a:lvl3pPr>
      <a:lvl4pPr algn="ctr" eaLnBrk="1" fontAlgn="base" hangingPunct="1" rtl="0">
        <a:spcBef>
          <a:spcPct val="0"/>
        </a:spcBef>
        <a:spcAft>
          <a:spcPct val="0"/>
        </a:spcAft>
        <a:defRPr b="1" sz="2800" kumimoji="1">
          <a:solidFill>
            <a:schemeClr val="tx2"/>
          </a:solidFill>
          <a:latin typeface="Calibri" pitchFamily="34" charset="0"/>
          <a:ea typeface="新細明體" charset="-120"/>
        </a:defRPr>
      </a:lvl4pPr>
      <a:lvl5pPr algn="ctr" eaLnBrk="1" fontAlgn="base" hangingPunct="1" rtl="0">
        <a:spcBef>
          <a:spcPct val="0"/>
        </a:spcBef>
        <a:spcAft>
          <a:spcPct val="0"/>
        </a:spcAft>
        <a:defRPr b="1" sz="2800" kumimoji="1">
          <a:solidFill>
            <a:schemeClr val="tx2"/>
          </a:solidFill>
          <a:latin typeface="Calibri" pitchFamily="34" charset="0"/>
          <a:ea typeface="新細明體" charset="-120"/>
        </a:defRPr>
      </a:lvl5pPr>
      <a:lvl6pPr algn="ctr" eaLnBrk="1" fontAlgn="base" hangingPunct="1" marL="457200" rtl="0">
        <a:spcBef>
          <a:spcPct val="0"/>
        </a:spcBef>
        <a:spcAft>
          <a:spcPct val="0"/>
        </a:spcAft>
        <a:defRPr b="1" sz="2800" kumimoji="1">
          <a:solidFill>
            <a:schemeClr val="tx2"/>
          </a:solidFill>
          <a:latin typeface="Calibri" pitchFamily="34" charset="0"/>
          <a:ea typeface="新細明體" charset="-120"/>
        </a:defRPr>
      </a:lvl6pPr>
      <a:lvl7pPr algn="ctr" eaLnBrk="1" fontAlgn="base" hangingPunct="1" marL="914400" rtl="0">
        <a:spcBef>
          <a:spcPct val="0"/>
        </a:spcBef>
        <a:spcAft>
          <a:spcPct val="0"/>
        </a:spcAft>
        <a:defRPr b="1" sz="2800" kumimoji="1">
          <a:solidFill>
            <a:schemeClr val="tx2"/>
          </a:solidFill>
          <a:latin typeface="Calibri" pitchFamily="34" charset="0"/>
          <a:ea typeface="新細明體" charset="-120"/>
        </a:defRPr>
      </a:lvl7pPr>
      <a:lvl8pPr algn="ctr" eaLnBrk="1" fontAlgn="base" hangingPunct="1" marL="1371600" rtl="0">
        <a:spcBef>
          <a:spcPct val="0"/>
        </a:spcBef>
        <a:spcAft>
          <a:spcPct val="0"/>
        </a:spcAft>
        <a:defRPr b="1" sz="2800" kumimoji="1">
          <a:solidFill>
            <a:schemeClr val="tx2"/>
          </a:solidFill>
          <a:latin typeface="Calibri" pitchFamily="34" charset="0"/>
          <a:ea typeface="新細明體" charset="-120"/>
        </a:defRPr>
      </a:lvl8pPr>
      <a:lvl9pPr algn="ctr" eaLnBrk="1" fontAlgn="base" hangingPunct="1" marL="1828800" rtl="0">
        <a:spcBef>
          <a:spcPct val="0"/>
        </a:spcBef>
        <a:spcAft>
          <a:spcPct val="0"/>
        </a:spcAft>
        <a:defRPr b="1" sz="2800" kumimoji="1">
          <a:solidFill>
            <a:schemeClr val="tx2"/>
          </a:solidFill>
          <a:latin typeface="Calibri" pitchFamily="34" charset="0"/>
          <a:ea typeface="新細明體" charset="-120"/>
        </a:defRPr>
      </a:lvl9pPr>
    </p:titleStyle>
    <p:bodyStyle>
      <a:lvl1pPr algn="l" eaLnBrk="1" fontAlgn="base" hangingPunct="1" indent="-342900" marL="342900" rtl="0">
        <a:spcBef>
          <a:spcPct val="20000"/>
        </a:spcBef>
        <a:spcAft>
          <a:spcPct val="0"/>
        </a:spcAft>
        <a:buChar char="•"/>
        <a:defRPr sz="2000" kumimoji="1">
          <a:solidFill>
            <a:schemeClr val="tx1"/>
          </a:solidFill>
          <a:latin typeface="+mj-lt"/>
          <a:ea typeface="+mn-ea"/>
          <a:cs typeface="+mn-cs"/>
        </a:defRPr>
      </a:lvl1pPr>
      <a:lvl2pPr algn="l" eaLnBrk="1" fontAlgn="base" hangingPunct="1" indent="-285750" marL="742950" rtl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j-lt"/>
          <a:ea typeface="+mn-ea"/>
        </a:defRPr>
      </a:lvl2pPr>
      <a:lvl3pPr algn="l" eaLnBrk="1" fontAlgn="base" hangingPunct="1" indent="-228600" marL="1143000" rtl="0">
        <a:spcBef>
          <a:spcPct val="20000"/>
        </a:spcBef>
        <a:spcAft>
          <a:spcPct val="0"/>
        </a:spcAft>
        <a:buChar char="•"/>
        <a:defRPr sz="1600" kumimoji="1">
          <a:solidFill>
            <a:schemeClr val="tx1"/>
          </a:solidFill>
          <a:latin typeface="+mj-lt"/>
          <a:ea typeface="+mn-ea"/>
        </a:defRPr>
      </a:lvl3pPr>
      <a:lvl4pPr algn="l" eaLnBrk="1" fontAlgn="base" hangingPunct="1" indent="-228600" marL="1600200" rtl="0">
        <a:spcBef>
          <a:spcPct val="20000"/>
        </a:spcBef>
        <a:spcAft>
          <a:spcPct val="0"/>
        </a:spcAft>
        <a:buChar char="–"/>
        <a:defRPr sz="1400" kumimoji="1">
          <a:solidFill>
            <a:schemeClr val="tx1"/>
          </a:solidFill>
          <a:latin typeface="+mj-lt"/>
          <a:ea typeface="+mn-ea"/>
        </a:defRPr>
      </a:lvl4pPr>
      <a:lvl5pPr algn="l" eaLnBrk="1" fontAlgn="base" hangingPunct="1" indent="-228600" marL="2057400" rtl="0">
        <a:spcBef>
          <a:spcPct val="20000"/>
        </a:spcBef>
        <a:spcAft>
          <a:spcPct val="0"/>
        </a:spcAft>
        <a:buChar char="»"/>
        <a:defRPr sz="1400" kumimoji="1">
          <a:solidFill>
            <a:schemeClr val="tx1"/>
          </a:solidFill>
          <a:latin typeface="+mj-lt"/>
          <a:ea typeface="+mn-ea"/>
        </a:defRPr>
      </a:lvl5pPr>
      <a:lvl6pPr algn="l" eaLnBrk="1" fontAlgn="base" hangingPunct="1" indent="-228600" marL="2514600" rtl="0">
        <a:spcBef>
          <a:spcPct val="20000"/>
        </a:spcBef>
        <a:spcAft>
          <a:spcPct val="0"/>
        </a:spcAft>
        <a:buChar char="»"/>
        <a:defRPr sz="1400" kumimoji="1">
          <a:solidFill>
            <a:schemeClr val="tx1"/>
          </a:solidFill>
          <a:latin typeface="+mn-lt"/>
          <a:ea typeface="+mn-ea"/>
        </a:defRPr>
      </a:lvl6pPr>
      <a:lvl7pPr algn="l" eaLnBrk="1" fontAlgn="base" hangingPunct="1" indent="-228600" marL="2971800" rtl="0">
        <a:spcBef>
          <a:spcPct val="20000"/>
        </a:spcBef>
        <a:spcAft>
          <a:spcPct val="0"/>
        </a:spcAft>
        <a:buChar char="»"/>
        <a:defRPr sz="1400" kumimoji="1">
          <a:solidFill>
            <a:schemeClr val="tx1"/>
          </a:solidFill>
          <a:latin typeface="+mn-lt"/>
          <a:ea typeface="+mn-ea"/>
        </a:defRPr>
      </a:lvl7pPr>
      <a:lvl8pPr algn="l" eaLnBrk="1" fontAlgn="base" hangingPunct="1" indent="-228600" marL="3429000" rtl="0">
        <a:spcBef>
          <a:spcPct val="20000"/>
        </a:spcBef>
        <a:spcAft>
          <a:spcPct val="0"/>
        </a:spcAft>
        <a:buChar char="»"/>
        <a:defRPr sz="1400" kumimoji="1">
          <a:solidFill>
            <a:schemeClr val="tx1"/>
          </a:solidFill>
          <a:latin typeface="+mn-lt"/>
          <a:ea typeface="+mn-ea"/>
        </a:defRPr>
      </a:lvl8pPr>
      <a:lvl9pPr algn="l" eaLnBrk="1" fontAlgn="base" hangingPunct="1" indent="-228600" marL="3886200" rtl="0">
        <a:spcBef>
          <a:spcPct val="20000"/>
        </a:spcBef>
        <a:spcAft>
          <a:spcPct val="0"/>
        </a:spcAft>
        <a:buChar char="»"/>
        <a:defRPr sz="1400"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85" name="Title Placeholder 1"/>
          <p:cNvSpPr>
            <a:spLocks noGrp="1"/>
          </p:cNvSpPr>
          <p:nvPr>
            <p:ph type="title"/>
          </p:nvPr>
        </p:nvSpPr>
        <p:spPr>
          <a:xfrm>
            <a:off x="628650" y="527623"/>
            <a:ext cx="7886700" cy="526685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dirty="0" lang="zh-TW"/>
              <a:t>按一下以編輯母片標題樣式</a:t>
            </a:r>
            <a:endParaRPr dirty="0" lang="en-US"/>
          </a:p>
        </p:txBody>
      </p:sp>
      <p:sp>
        <p:nvSpPr>
          <p:cNvPr id="1049986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54308"/>
            <a:ext cx="7886700" cy="5122655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dirty="0" lang="zh-TW"/>
              <a:t>按一下以編輯母片文字樣式</a:t>
            </a:r>
          </a:p>
          <a:p>
            <a:pPr lvl="1"/>
            <a:r>
              <a:rPr altLang="en-US" dirty="0" lang="zh-TW"/>
              <a:t>第二層</a:t>
            </a:r>
          </a:p>
          <a:p>
            <a:pPr lvl="2"/>
            <a:r>
              <a:rPr altLang="en-US" dirty="0" lang="zh-TW"/>
              <a:t>第三層</a:t>
            </a:r>
          </a:p>
          <a:p>
            <a:pPr lvl="3"/>
            <a:r>
              <a:rPr altLang="en-US" dirty="0" lang="zh-TW"/>
              <a:t>第四層</a:t>
            </a:r>
          </a:p>
          <a:p>
            <a:pPr lvl="4"/>
            <a:r>
              <a:rPr altLang="en-US" dirty="0" lang="zh-TW"/>
              <a:t>第五層</a:t>
            </a:r>
            <a:endParaRPr dirty="0" lang="en-US"/>
          </a:p>
        </p:txBody>
      </p:sp>
      <p:sp>
        <p:nvSpPr>
          <p:cNvPr id="104998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3A846670-ECF8-4D9B-9F0C-A901DE833EF8}" type="slidenum">
              <a:rPr altLang="en-US" kumimoji="0" lang="zh-TW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altLang="en-US" kumimoji="0" lang="zh-TW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/>
            </a:endParaRPr>
          </a:p>
        </p:txBody>
      </p:sp>
      <p:pic>
        <p:nvPicPr>
          <p:cNvPr id="2097202" name="圖片 6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>
            <a:off x="0" y="6699470"/>
            <a:ext cx="9144000" cy="158530"/>
          </a:xfrm>
          <a:prstGeom prst="rect"/>
        </p:spPr>
      </p:pic>
      <p:pic>
        <p:nvPicPr>
          <p:cNvPr id="2097203" name="圖片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4"/>
          <a:stretch>
            <a:fillRect/>
          </a:stretch>
        </p:blipFill>
        <p:spPr>
          <a:xfrm>
            <a:off x="0" y="0"/>
            <a:ext cx="9144000" cy="526684"/>
          </a:xfrm>
          <a:prstGeom prst="rect"/>
        </p:spPr>
      </p:pic>
    </p:spTree>
  </p:cSld>
  <p:clrMap accent1="accent1" accent2="accent2" accent3="accent3" accent4="accent4" accent5="accent5" accent6="accent6" bg1="lt1" bg2="lt2" tx1="dk1" tx2="dk2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ctr" defTabSz="914400" eaLnBrk="1" hangingPunct="1" latinLnBrk="0" rtl="0">
        <a:lnSpc>
          <a:spcPct val="90000"/>
        </a:lnSpc>
        <a:spcBef>
          <a:spcPct val="0"/>
        </a:spcBef>
        <a:buNone/>
        <a:defRPr b="1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b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6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2.pn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7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Layout" Target="../slideLayouts/slideLayout7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3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6" Type="http://schemas.openxmlformats.org/officeDocument/2006/relationships/slideLayout" Target="../slideLayouts/slideLayout7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3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6" Type="http://schemas.openxmlformats.org/officeDocument/2006/relationships/slideLayout" Target="../slideLayouts/slideLayout7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3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6" Type="http://schemas.openxmlformats.org/officeDocument/2006/relationships/slideLayout" Target="../slideLayouts/slideLayout20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7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slideLayout" Target="../slideLayouts/slideLayout7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jpeg"/><Relationship Id="rId4" Type="http://schemas.openxmlformats.org/officeDocument/2006/relationships/slideLayout" Target="../slideLayouts/slideLayout7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emf"/><Relationship Id="rId8" Type="http://schemas.openxmlformats.org/officeDocument/2006/relationships/slideLayout" Target="../slideLayouts/slideLayout7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emf"/><Relationship Id="rId3" Type="http://schemas.openxmlformats.org/officeDocument/2006/relationships/slideLayout" Target="../slideLayouts/slideLayout7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2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emf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7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0.bin"/><Relationship Id="rId2" Type="http://schemas.openxmlformats.org/officeDocument/2006/relationships/image" Target="../media/image62.emf"/><Relationship Id="rId3" Type="http://schemas.openxmlformats.org/officeDocument/2006/relationships/slideLayout" Target="../slideLayouts/slideLayout7.xml"/><Relationship Id="rId4" Type="http://schemas.openxmlformats.org/officeDocument/2006/relationships/vmlDrawing" Target="../drawings/vmlDrawing1.v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7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7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3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6" Type="http://schemas.openxmlformats.org/officeDocument/2006/relationships/slideLayout" Target="../slideLayouts/slideLayout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7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3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jpeg"/><Relationship Id="rId9" Type="http://schemas.openxmlformats.org/officeDocument/2006/relationships/slideLayout" Target="../slideLayouts/slideLayout5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3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6" Type="http://schemas.openxmlformats.org/officeDocument/2006/relationships/image" Target="../media/image80.png"/><Relationship Id="rId7" Type="http://schemas.openxmlformats.org/officeDocument/2006/relationships/slideLayout" Target="../slideLayouts/slideLayout6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6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3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6" Type="http://schemas.openxmlformats.org/officeDocument/2006/relationships/image" Target="../media/image84.jpeg"/><Relationship Id="rId7" Type="http://schemas.openxmlformats.org/officeDocument/2006/relationships/image" Target="../media/image85.png"/><Relationship Id="rId8" Type="http://schemas.openxmlformats.org/officeDocument/2006/relationships/slideLayout" Target="../slideLayouts/slideLayout6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jpeg"/><Relationship Id="rId3" Type="http://schemas.openxmlformats.org/officeDocument/2006/relationships/image" Target="../media/image88.png"/><Relationship Id="rId4" Type="http://schemas.openxmlformats.org/officeDocument/2006/relationships/image" Target="../media/image89.jpe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slideLayout" Target="../slideLayouts/slideLayout7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3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6" Type="http://schemas.openxmlformats.org/officeDocument/2006/relationships/slideLayout" Target="../slideLayouts/slideLayout6.xml"/></Relationships>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7.xml"/></Relationships>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7.xml"/></Relationships>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6.xml"/></Relationships>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slideLayout" Target="../slideLayouts/slideLayout6.xml"/></Relationships>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4.xml"/></Relationships>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jpeg"/><Relationship Id="rId3" Type="http://schemas.openxmlformats.org/officeDocument/2006/relationships/slideLayout" Target="../slideLayouts/slideLayout6.xml"/></Relationships>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slideLayout" Target="../slideLayouts/slideLayout6.xml"/></Relationships>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8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98" y="533034"/>
            <a:ext cx="9143802" cy="6097146"/>
          </a:xfrm>
          <a:prstGeom prst="rect"/>
          <a:noFill/>
          <a:ln>
            <a:noFill/>
          </a:ln>
          <a:effectLst/>
        </p:spPr>
      </p:pic>
      <p:sp>
        <p:nvSpPr>
          <p:cNvPr id="1048816" name="Rectangle 5"/>
          <p:cNvSpPr>
            <a:spLocks noChangeArrowheads="1"/>
          </p:cNvSpPr>
          <p:nvPr/>
        </p:nvSpPr>
        <p:spPr bwMode="auto">
          <a:xfrm>
            <a:off x="5057775" y="4205288"/>
            <a:ext cx="3848100" cy="660400"/>
          </a:xfrm>
          <a:prstGeom prst="rect"/>
          <a:noFill/>
          <a:ln>
            <a:noFill/>
          </a:ln>
        </p:spPr>
        <p:txBody>
          <a:bodyPr/>
          <a:p>
            <a:pPr indent="-342900" marL="342900">
              <a:spcBef>
                <a:spcPct val="20000"/>
              </a:spcBef>
              <a:buFont typeface="Wingdings" pitchFamily="2" charset="2"/>
              <a:buNone/>
            </a:pPr>
            <a:endParaRPr altLang="zh-TW" b="1" sz="2400" lang="en-US">
              <a:solidFill>
                <a:srgbClr val="5F5F5F"/>
              </a:solidFill>
              <a:latin typeface="Calibri" pitchFamily="34" charset="0"/>
            </a:endParaRPr>
          </a:p>
        </p:txBody>
      </p:sp>
      <p:sp>
        <p:nvSpPr>
          <p:cNvPr id="1048817" name="Rectangle 6"/>
          <p:cNvSpPr>
            <a:spLocks noChangeArrowheads="1"/>
          </p:cNvSpPr>
          <p:nvPr/>
        </p:nvSpPr>
        <p:spPr bwMode="auto">
          <a:xfrm>
            <a:off x="198" y="1297796"/>
            <a:ext cx="9143802" cy="1143000"/>
          </a:xfrm>
          <a:prstGeom prst="rect"/>
          <a:noFill/>
          <a:ln>
            <a:noFill/>
          </a:ln>
        </p:spPr>
        <p:txBody>
          <a:bodyPr anchor="ctr"/>
          <a:p>
            <a:pPr algn="ctr" defTabSz="457200" fontAlgn="auto" lvl="0">
              <a:spcBef>
                <a:spcPct val="20000"/>
              </a:spcBef>
              <a:spcAft>
                <a:spcPts val="0"/>
              </a:spcAft>
            </a:pPr>
            <a:r>
              <a:rPr altLang="zh-TW" b="1" dirty="0" sz="3200" kumimoji="0" lang="en-US" smtClean="0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altLang="zh-TW" b="1" dirty="0" sz="3200" kumimoji="0" lang="en-US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on Chip</a:t>
            </a:r>
            <a:r>
              <a:rPr altLang="en-US" b="1" dirty="0" sz="3200" kumimoji="0" lang="zh-TW" smtClean="0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研發補助計畫</a:t>
            </a:r>
            <a:endParaRPr altLang="zh-TW" b="1" dirty="0" sz="3200" kumimoji="0" lang="en-US">
              <a:solidFill>
                <a:prstClr val="white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defTabSz="457200" fontAlgn="auto" lvl="0">
              <a:spcBef>
                <a:spcPct val="20000"/>
              </a:spcBef>
              <a:spcAft>
                <a:spcPts val="0"/>
              </a:spcAft>
            </a:pPr>
            <a:r>
              <a:rPr altLang="en-US" b="1" dirty="0" sz="3200" kumimoji="0" lang="zh-TW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計畫名稱：</a:t>
            </a:r>
            <a:r>
              <a:rPr altLang="zh-TW" b="1" dirty="0" sz="3200" kumimoji="0" lang="en-US" u="sng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zh-TW" b="1" dirty="0" sz="3200" kumimoji="0" lang="en-US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-Compute-In-DRA</a:t>
            </a:r>
            <a:r>
              <a:rPr altLang="zh-TW" b="1" dirty="0" sz="3200" kumimoji="0" lang="en-US" u="sng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M</a:t>
            </a:r>
            <a:r>
              <a:rPr altLang="zh-TW" b="1" dirty="0" sz="3200" kumimoji="0" lang="en-US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(AIM) </a:t>
            </a:r>
            <a:r>
              <a:rPr altLang="en-US" b="1" dirty="0" sz="3200" kumimoji="0" lang="zh-TW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晶圓製造創新服務平台研發計畫</a:t>
            </a:r>
          </a:p>
        </p:txBody>
      </p:sp>
      <p:sp>
        <p:nvSpPr>
          <p:cNvPr id="1048818" name="Rectangle 6"/>
          <p:cNvSpPr>
            <a:spLocks noChangeArrowheads="1"/>
          </p:cNvSpPr>
          <p:nvPr/>
        </p:nvSpPr>
        <p:spPr bwMode="auto">
          <a:xfrm>
            <a:off x="0" y="3963988"/>
            <a:ext cx="9143802" cy="1143000"/>
          </a:xfrm>
          <a:prstGeom prst="rect"/>
          <a:noFill/>
          <a:ln>
            <a:noFill/>
          </a:ln>
        </p:spPr>
        <p:txBody>
          <a:bodyPr anchor="ctr"/>
          <a:p>
            <a:pPr algn="ctr" defTabSz="457200" fontAlgn="auto" lvl="0">
              <a:spcBef>
                <a:spcPct val="20000"/>
              </a:spcBef>
              <a:spcAft>
                <a:spcPts val="0"/>
              </a:spcAft>
            </a:pPr>
            <a:endParaRPr altLang="zh-TW" b="1" dirty="0" sz="2800" kumimoji="0" lang="en-US" smtClean="0">
              <a:solidFill>
                <a:prstClr val="white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defTabSz="457200" fontAlgn="auto" lvl="0">
              <a:spcBef>
                <a:spcPct val="20000"/>
              </a:spcBef>
              <a:spcAft>
                <a:spcPts val="0"/>
              </a:spcAft>
            </a:pPr>
            <a:r>
              <a:rPr altLang="en-US" b="1" dirty="0" sz="2800" kumimoji="0" lang="zh-TW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力晶積成電子製造股份有限公司</a:t>
            </a:r>
          </a:p>
          <a:p>
            <a:pPr algn="ctr" defTabSz="457200" fontAlgn="auto" lvl="0">
              <a:spcBef>
                <a:spcPct val="20000"/>
              </a:spcBef>
              <a:spcAft>
                <a:spcPts val="0"/>
              </a:spcAft>
            </a:pPr>
            <a:r>
              <a:rPr altLang="zh-TW" b="1" dirty="0" sz="2800" kumimoji="0" lang="en-US" smtClean="0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Oct. </a:t>
            </a:r>
            <a:r>
              <a:rPr altLang="zh-TW" b="1" dirty="0" sz="2800" kumimoji="0" lang="en-US">
                <a:solidFill>
                  <a:prstClr val="white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2019</a:t>
            </a:r>
            <a:endParaRPr altLang="en-US" b="1" dirty="0" sz="2800" kumimoji="0" lang="zh-TW">
              <a:solidFill>
                <a:prstClr val="white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19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38F9BD9-0C01-48D1-BC7C-226507EE6F94}" type="slidenum">
              <a:rPr altLang="zh-TW" lang="en-US" smtClean="0"/>
              <a:t>1</a:t>
            </a:fld>
            <a:endParaRPr altLang="zh-TW" lang="en-US"/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38F9BD9-0C01-48D1-BC7C-226507EE6F94}" type="slidenum">
              <a:rPr altLang="zh-TW" lang="en-US" smtClean="0"/>
              <a:t>10</a:t>
            </a:fld>
            <a:endParaRPr altLang="zh-TW" lang="en-US"/>
          </a:p>
        </p:txBody>
      </p:sp>
      <p:sp>
        <p:nvSpPr>
          <p:cNvPr id="1048913" name="圓角矩形 2"/>
          <p:cNvSpPr/>
          <p:nvPr/>
        </p:nvSpPr>
        <p:spPr>
          <a:xfrm>
            <a:off x="6553200" y="628073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lang="en-US" err="1" smtClean="0">
                <a:solidFill>
                  <a:srgbClr val="FF0000"/>
                </a:solidFill>
              </a:rPr>
              <a:t>AutoSys</a:t>
            </a:r>
            <a:endParaRPr altLang="zh-TW" b="1" dirty="0" lang="en-US" smtClean="0">
              <a:solidFill>
                <a:srgbClr val="FF0000"/>
              </a:solidFill>
            </a:endParaRPr>
          </a:p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補</a:t>
            </a:r>
            <a:r>
              <a:rPr altLang="en-US" b="1" dirty="0" lang="zh-TW">
                <a:solidFill>
                  <a:srgbClr val="FF0000"/>
                </a:solidFill>
              </a:rPr>
              <a:t>研發實績、獲獎紀錄</a:t>
            </a:r>
            <a:r>
              <a:rPr altLang="zh-TW" b="1" dirty="0" lang="en-US">
                <a:solidFill>
                  <a:srgbClr val="FF0000"/>
                </a:solidFill>
              </a:rPr>
              <a:t>(</a:t>
            </a:r>
            <a:r>
              <a:rPr altLang="en-US" b="1" dirty="0" lang="zh-TW">
                <a:solidFill>
                  <a:srgbClr val="FF0000"/>
                </a:solidFill>
              </a:rPr>
              <a:t>照片</a:t>
            </a:r>
            <a:r>
              <a:rPr altLang="zh-TW" b="1" dirty="0" lang="en-US" smtClean="0">
                <a:solidFill>
                  <a:srgbClr val="FF0000"/>
                </a:solidFill>
              </a:rPr>
              <a:t>)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915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916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/>
        </p:spPr>
        <p:txBody>
          <a:bodyPr>
            <a:normAutofit/>
          </a:bodyPr>
          <a:lstStyle>
            <a:lvl1pPr algn="l" eaLnBrk="0" fontAlgn="base" hangingPunct="0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0" fontAlgn="base" hangingPunct="0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0" fontAlgn="base" hangingPunct="0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0" fontAlgn="base" hangingPunct="0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0" fontAlgn="base" hangingPunct="0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實績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  <a:endParaRPr altLang="en-US" b="1" dirty="0" sz="2400" kern="0" lang="zh-TW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需求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與應用分析及國內外競爭分析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創造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聯合申請單位之分工與角色說明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4891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919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計畫主持人研發資歷說明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920" name="內容版面配置區 2"/>
          <p:cNvSpPr txBox="1"/>
          <p:nvPr/>
        </p:nvSpPr>
        <p:spPr>
          <a:xfrm>
            <a:off x="1014845" y="1201272"/>
            <a:ext cx="7450282" cy="4924892"/>
          </a:xfrm>
          <a:prstGeom prst="rect"/>
        </p:spPr>
        <p:txBody>
          <a:bodyPr/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計畫主持人：陳冠州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產品技術副總經理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記憶產品事業群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學經歷：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國立台灣大學電機工程系所畢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華邦電子 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 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產品行銷企劃 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力積電子總經理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力晶科技產品技術副總經理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力晶積成電子記憶產品事業群 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專案副總經理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altLang="en-US" dirty="0" kern="0" lang="zh-TW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成就：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工研院迷你電腦計畫共同主持人，系統架構與作業系統研發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工研院中文資訊檢索系統開發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華邦電子 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3D 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繪圖晶片規劃開發 </a:t>
            </a:r>
          </a:p>
          <a:p>
            <a:pPr>
              <a:lnSpc>
                <a:spcPct val="150000"/>
              </a:lnSpc>
            </a:pPr>
            <a:endParaRPr altLang="en-US" dirty="0" kern="0" lang="zh-TW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73" name="圖片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419734" y="1195593"/>
            <a:ext cx="1810063" cy="2193551"/>
          </a:xfrm>
          <a:prstGeom prst="rect"/>
        </p:spPr>
      </p:pic>
      <p:sp>
        <p:nvSpPr>
          <p:cNvPr id="1048921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90522" y="6518275"/>
            <a:ext cx="2133600" cy="339725"/>
          </a:xfrm>
        </p:spPr>
        <p:txBody>
          <a:bodyPr/>
          <a:p>
            <a:fld id="{31E473E0-C682-4252-A4B5-BFE737E16961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922" name="圓角矩形 6"/>
          <p:cNvSpPr/>
          <p:nvPr/>
        </p:nvSpPr>
        <p:spPr>
          <a:xfrm>
            <a:off x="6553200" y="628073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lang="en-US" smtClean="0">
                <a:solidFill>
                  <a:srgbClr val="FF0000"/>
                </a:solidFill>
              </a:rPr>
              <a:t>PSMC </a:t>
            </a:r>
          </a:p>
          <a:p>
            <a:pPr algn="ctr"/>
            <a:r>
              <a:rPr altLang="en-US" b="1" dirty="0" lang="zh-TW">
                <a:solidFill>
                  <a:srgbClr val="FF0000"/>
                </a:solidFill>
              </a:rPr>
              <a:t>補充研發資歷、成就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924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協同計畫主持人研發資歷說明</a:t>
            </a:r>
            <a:endParaRPr altLang="en-US" dirty="0" kern="0" lang="zh-TW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925" name="內容版面配置區 2"/>
          <p:cNvSpPr txBox="1"/>
          <p:nvPr/>
        </p:nvSpPr>
        <p:spPr>
          <a:xfrm>
            <a:off x="430644" y="979271"/>
            <a:ext cx="8282711" cy="4232708"/>
          </a:xfrm>
          <a:prstGeom prst="rect"/>
        </p:spPr>
        <p:txBody>
          <a:bodyPr/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協同計畫主持人：許長豐</a:t>
            </a:r>
          </a:p>
          <a:p>
            <a:pPr indent="0" marL="0">
              <a:buFontTx/>
              <a:buNone/>
            </a:pP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 </a:t>
            </a:r>
            <a:r>
              <a:rPr altLang="zh-TW" dirty="0" kern="0" lang="en-US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Co., Ltd.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暨先進車系統股份有限公司 總經理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學經歷：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國立交通大學電子研究所碩士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欣相光電業務處協理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東琳精密營業中心副總經理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麥瑟半導體副總經理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立衛科技執行副總經理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鈺創科技董事長特助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altLang="en-US" dirty="0" kern="0" lang="zh-TW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相關計畫成果：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推動台灣半導體與系統廠商間垂直合作，擔任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TSIA IC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設計委員會汽車工作小組召集人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與台灣電電公會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(TEEMA)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共同推動成立台灣汽車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 Team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聯盟，台積電、聯發科、鈺創、瑞昱、凌陽、華創、台達電、建大、光寶、華碩、趨勢科技等公司均為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 Team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成員，獲政府高層全力支持，與台灣車廠、大陸車廠及美國福特汽車等公司積極合作中</a:t>
            </a:r>
            <a:endParaRPr altLang="en-US" dirty="0" kern="0" lang="zh-TW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92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23101" y="6518275"/>
            <a:ext cx="2133600" cy="339725"/>
          </a:xfrm>
        </p:spPr>
        <p:txBody>
          <a:bodyPr/>
          <a:p>
            <a:fld id="{31E473E0-C682-4252-A4B5-BFE737E16961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74" name="圖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35276" t="7099" r="31700" b="32054"/>
          <a:stretch>
            <a:fillRect/>
          </a:stretch>
        </p:blipFill>
        <p:spPr>
          <a:xfrm>
            <a:off x="7023101" y="1233238"/>
            <a:ext cx="1457038" cy="1796462"/>
          </a:xfrm>
          <a:prstGeom prst="rect"/>
        </p:spPr>
      </p:pic>
      <p:sp>
        <p:nvSpPr>
          <p:cNvPr id="1048927" name="圓角矩形 6"/>
          <p:cNvSpPr/>
          <p:nvPr/>
        </p:nvSpPr>
        <p:spPr>
          <a:xfrm>
            <a:off x="6553200" y="628073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lang="en-US" err="1" smtClean="0">
                <a:solidFill>
                  <a:srgbClr val="FF0000"/>
                </a:solidFill>
              </a:rPr>
              <a:t>AutoSys</a:t>
            </a:r>
            <a:endParaRPr altLang="zh-TW" b="1" dirty="0" lang="en-US" smtClean="0">
              <a:solidFill>
                <a:srgbClr val="FF0000"/>
              </a:solidFill>
            </a:endParaRPr>
          </a:p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補充研發資歷、成就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929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930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/>
        </p:spPr>
        <p:txBody>
          <a:bodyPr>
            <a:normAutofit/>
          </a:bodyPr>
          <a:lstStyle>
            <a:lvl1pPr algn="l" eaLnBrk="0" fontAlgn="base" hangingPunct="0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0" fontAlgn="base" hangingPunct="0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0" fontAlgn="base" hangingPunct="0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0" fontAlgn="base" hangingPunct="0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0" fontAlgn="base" hangingPunct="0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實績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  <a:endParaRPr altLang="en-US" b="1" dirty="0" sz="2400" kern="0" lang="zh-TW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需求</a:t>
            </a:r>
            <a:r>
              <a:rPr altLang="en-US" b="1" dirty="0" sz="2400" kern="0" lang="zh-TW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與應用分析及國內外競爭分析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創造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計畫之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分工與角色說明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48931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488112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933" name="標題 1"/>
          <p:cNvSpPr txBox="1"/>
          <p:nvPr/>
        </p:nvSpPr>
        <p:spPr bwMode="auto">
          <a:xfrm>
            <a:off x="1236663" y="554038"/>
            <a:ext cx="7450137" cy="566737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endParaRPr altLang="en-US" dirty="0" sz="2000" lang="zh-TW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934" name="標題 61"/>
          <p:cNvSpPr txBox="1"/>
          <p:nvPr/>
        </p:nvSpPr>
        <p:spPr>
          <a:xfrm>
            <a:off x="1163366" y="674067"/>
            <a:ext cx="7450282" cy="566488"/>
          </a:xfrm>
          <a:prstGeom prst="rect"/>
        </p:spPr>
        <p:txBody>
          <a:bodyPr anchor="ctr"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120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需求與應用分析 </a:t>
            </a:r>
            <a:r>
              <a:rPr altLang="zh-TW" dirty="0" kern="120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br>
              <a:rPr altLang="zh-TW" dirty="0" kern="120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en-US" dirty="0" kern="120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全球人工智慧晶片市場</a:t>
            </a:r>
            <a:r>
              <a:rPr altLang="zh-TW" dirty="0" kern="120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2018-2025</a:t>
            </a:r>
            <a:endParaRPr altLang="en-US" dirty="0" sz="360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935" name="內容版面配置區 56"/>
          <p:cNvSpPr txBox="1"/>
          <p:nvPr/>
        </p:nvSpPr>
        <p:spPr>
          <a:xfrm>
            <a:off x="1160227" y="1409900"/>
            <a:ext cx="7596586" cy="4924892"/>
          </a:xfrm>
          <a:prstGeom prst="rect"/>
        </p:spPr>
        <p:txBody>
          <a:bodyPr/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altLang="en-US" dirty="0" sz="18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於</a:t>
            </a:r>
            <a:r>
              <a:rPr altLang="zh-TW" dirty="0" sz="18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2025</a:t>
            </a:r>
            <a:r>
              <a:rPr altLang="en-US" dirty="0" sz="18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年，具有人工智慧的邊緣端晶片市場規模將達到五百億美元</a:t>
            </a:r>
            <a:endParaRPr altLang="zh-TW" dirty="0" sz="180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sz="18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人工智慧晶片市場的複合年均增長率將是其它半導體總和的五倍</a:t>
            </a:r>
            <a:r>
              <a:rPr altLang="zh-TW" dirty="0" sz="1600" i="1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(McKinsey)</a:t>
            </a:r>
            <a:endParaRPr altLang="en-US" dirty="0" sz="1600" i="1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936" name="內容版面配置區 5"/>
          <p:cNvSpPr txBox="1"/>
          <p:nvPr/>
        </p:nvSpPr>
        <p:spPr>
          <a:xfrm>
            <a:off x="1236663" y="1201738"/>
            <a:ext cx="7450137" cy="4924425"/>
          </a:xfrm>
          <a:prstGeom prst="rect"/>
        </p:spPr>
        <p:txBody>
          <a:bodyPr/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altLang="en-US" dirty="0" i="1" lang="zh-TW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6" name="群組 9"/>
          <p:cNvGrpSpPr/>
          <p:nvPr/>
        </p:nvGrpSpPr>
        <p:grpSpPr bwMode="auto">
          <a:xfrm>
            <a:off x="1266761" y="2470985"/>
            <a:ext cx="7512165" cy="4248068"/>
            <a:chOff x="1038802" y="1962095"/>
            <a:chExt cx="7974768" cy="4888201"/>
          </a:xfrm>
        </p:grpSpPr>
        <p:sp>
          <p:nvSpPr>
            <p:cNvPr id="1048937" name="文字方塊 7"/>
            <p:cNvSpPr txBox="1"/>
            <p:nvPr/>
          </p:nvSpPr>
          <p:spPr>
            <a:xfrm>
              <a:off x="7490096" y="6616477"/>
              <a:ext cx="1523474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dirty="0" sz="1400" i="1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(Source: </a:t>
              </a:r>
              <a:r>
                <a:rPr dirty="0" sz="1400" i="1" lang="en-US" err="1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Tractica</a:t>
              </a:r>
              <a:r>
                <a:rPr dirty="0" sz="1400" i="1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048938" name="直線接點 8"/>
            <p:cNvSpPr/>
            <p:nvPr/>
          </p:nvSpPr>
          <p:spPr>
            <a:xfrm>
              <a:off x="2318303" y="6299781"/>
              <a:ext cx="5667066" cy="0"/>
            </a:xfrm>
            <a:prstGeom prst="line"/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anchor="ctr" bIns="6120" compatLnSpc="0" lIns="6120" rIns="6120" tIns="6120" wrap="none"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sz="3200" lang="en-US"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8939" name="直線接點 9"/>
            <p:cNvSpPr/>
            <p:nvPr/>
          </p:nvSpPr>
          <p:spPr>
            <a:xfrm>
              <a:off x="2318303" y="5780142"/>
              <a:ext cx="5667066" cy="0"/>
            </a:xfrm>
            <a:prstGeom prst="line"/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anchor="ctr" bIns="6120" compatLnSpc="0" lIns="6120" rIns="6120" tIns="6120" wrap="none"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sz="3200" lang="en-US"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8940" name="直線接點 10"/>
            <p:cNvSpPr/>
            <p:nvPr/>
          </p:nvSpPr>
          <p:spPr>
            <a:xfrm>
              <a:off x="2318303" y="5246738"/>
              <a:ext cx="5667066" cy="0"/>
            </a:xfrm>
            <a:prstGeom prst="line"/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anchor="ctr" bIns="6120" compatLnSpc="0" lIns="6120" rIns="6120" tIns="6120" wrap="none"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sz="3200" lang="en-US"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8941" name="直線接點 11"/>
            <p:cNvSpPr/>
            <p:nvPr/>
          </p:nvSpPr>
          <p:spPr>
            <a:xfrm>
              <a:off x="2318303" y="4725377"/>
              <a:ext cx="5667066" cy="0"/>
            </a:xfrm>
            <a:prstGeom prst="line"/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anchor="ctr" bIns="6120" compatLnSpc="0" lIns="6120" rIns="6120" tIns="6120" wrap="none"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sz="3200" lang="en-US"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8942" name="直線接點 12"/>
            <p:cNvSpPr/>
            <p:nvPr/>
          </p:nvSpPr>
          <p:spPr>
            <a:xfrm>
              <a:off x="2318303" y="4202297"/>
              <a:ext cx="5667066" cy="0"/>
            </a:xfrm>
            <a:prstGeom prst="line"/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anchor="ctr" bIns="6120" compatLnSpc="0" lIns="6120" rIns="6120" tIns="6120" wrap="none"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sz="3200" lang="en-US"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8943" name="直線接點 13"/>
            <p:cNvSpPr/>
            <p:nvPr/>
          </p:nvSpPr>
          <p:spPr>
            <a:xfrm>
              <a:off x="2318303" y="3680938"/>
              <a:ext cx="5667066" cy="0"/>
            </a:xfrm>
            <a:prstGeom prst="line"/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anchor="ctr" bIns="6120" compatLnSpc="0" lIns="6120" rIns="6120" tIns="6120" wrap="none"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sz="3200" lang="en-US"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8944" name="直線接點 14"/>
            <p:cNvSpPr/>
            <p:nvPr/>
          </p:nvSpPr>
          <p:spPr>
            <a:xfrm>
              <a:off x="2318303" y="3149254"/>
              <a:ext cx="5667066" cy="0"/>
            </a:xfrm>
            <a:prstGeom prst="line"/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anchor="ctr" bIns="6120" compatLnSpc="0" lIns="6120" rIns="6120" tIns="6120" wrap="none"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sz="3200" lang="en-US"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8945" name="直線接點 15"/>
            <p:cNvSpPr/>
            <p:nvPr/>
          </p:nvSpPr>
          <p:spPr>
            <a:xfrm>
              <a:off x="2318303" y="2627895"/>
              <a:ext cx="5667066" cy="0"/>
            </a:xfrm>
            <a:prstGeom prst="line"/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anchor="ctr" bIns="6120" compatLnSpc="0" lIns="6120" rIns="6120" tIns="6120" wrap="none"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sz="3200" lang="en-US"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8946" name="直線接點 16"/>
            <p:cNvSpPr/>
            <p:nvPr/>
          </p:nvSpPr>
          <p:spPr>
            <a:xfrm>
              <a:off x="2318303" y="2106534"/>
              <a:ext cx="5667066" cy="0"/>
            </a:xfrm>
            <a:prstGeom prst="line"/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anchor="ctr" bIns="6120" compatLnSpc="0" lIns="6120" rIns="6120" tIns="6120" wrap="none"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sz="3200" lang="en-US"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8947" name="手繪多邊形 17"/>
            <p:cNvSpPr/>
            <p:nvPr/>
          </p:nvSpPr>
          <p:spPr>
            <a:xfrm>
              <a:off x="2318303" y="2106534"/>
              <a:ext cx="5667066" cy="4193247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00" h="7238">
                  <a:moveTo>
                    <a:pt x="0" y="0"/>
                  </a:moveTo>
                  <a:lnTo>
                    <a:pt x="12600" y="0"/>
                  </a:lnTo>
                  <a:lnTo>
                    <a:pt x="12600" y="7238"/>
                  </a:lnTo>
                  <a:lnTo>
                    <a:pt x="0" y="7238"/>
                  </a:lnTo>
                  <a:close/>
                </a:path>
              </a:pathLst>
            </a:custGeom>
            <a:noFill/>
            <a:ln w="12600">
              <a:solidFill>
                <a:srgbClr val="D9D9D9"/>
              </a:solidFill>
              <a:prstDash val="solid"/>
              <a:round/>
            </a:ln>
          </p:spPr>
          <p:txBody>
            <a:bodyPr anchor="ctr" bIns="6120" compatLnSpc="0" lIns="6120" rIns="6120" tIns="6120" wrap="none"/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endParaRPr sz="3200" lang="en-US"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8948" name="文字方塊 18"/>
            <p:cNvSpPr txBox="1"/>
            <p:nvPr/>
          </p:nvSpPr>
          <p:spPr>
            <a:xfrm>
              <a:off x="1956373" y="6163798"/>
              <a:ext cx="209470" cy="223785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 $-</a:t>
              </a:r>
            </a:p>
          </p:txBody>
        </p:sp>
        <p:sp>
          <p:nvSpPr>
            <p:cNvPr id="1048949" name="文字方塊 19"/>
            <p:cNvSpPr txBox="1"/>
            <p:nvPr/>
          </p:nvSpPr>
          <p:spPr>
            <a:xfrm>
              <a:off x="1523009" y="5633981"/>
              <a:ext cx="728033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 $10,000</a:t>
              </a:r>
            </a:p>
          </p:txBody>
        </p:sp>
        <p:sp>
          <p:nvSpPr>
            <p:cNvPr id="1048950" name="文字方塊 20"/>
            <p:cNvSpPr txBox="1"/>
            <p:nvPr/>
          </p:nvSpPr>
          <p:spPr>
            <a:xfrm>
              <a:off x="1523009" y="5110901"/>
              <a:ext cx="728033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 $20,000</a:t>
              </a:r>
            </a:p>
          </p:txBody>
        </p:sp>
        <p:sp>
          <p:nvSpPr>
            <p:cNvPr id="1048951" name="文字方塊 21"/>
            <p:cNvSpPr txBox="1"/>
            <p:nvPr/>
          </p:nvSpPr>
          <p:spPr>
            <a:xfrm>
              <a:off x="1523009" y="4586099"/>
              <a:ext cx="728033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 $30,000</a:t>
              </a:r>
            </a:p>
          </p:txBody>
        </p:sp>
        <p:sp>
          <p:nvSpPr>
            <p:cNvPr id="1048952" name="文字方塊 22"/>
            <p:cNvSpPr txBox="1"/>
            <p:nvPr/>
          </p:nvSpPr>
          <p:spPr>
            <a:xfrm>
              <a:off x="1523009" y="4059577"/>
              <a:ext cx="728033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 $40,000</a:t>
              </a:r>
            </a:p>
          </p:txBody>
        </p:sp>
        <p:sp>
          <p:nvSpPr>
            <p:cNvPr id="1048953" name="文字方塊 23"/>
            <p:cNvSpPr txBox="1"/>
            <p:nvPr/>
          </p:nvSpPr>
          <p:spPr>
            <a:xfrm>
              <a:off x="1523009" y="3536497"/>
              <a:ext cx="728033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 $50,000</a:t>
              </a:r>
            </a:p>
          </p:txBody>
        </p:sp>
        <p:sp>
          <p:nvSpPr>
            <p:cNvPr id="1048954" name="文字方塊 24"/>
            <p:cNvSpPr txBox="1"/>
            <p:nvPr/>
          </p:nvSpPr>
          <p:spPr>
            <a:xfrm>
              <a:off x="1523009" y="3011697"/>
              <a:ext cx="728033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 $60,000</a:t>
              </a:r>
            </a:p>
          </p:txBody>
        </p:sp>
        <p:sp>
          <p:nvSpPr>
            <p:cNvPr id="1048955" name="文字方塊 25"/>
            <p:cNvSpPr txBox="1"/>
            <p:nvPr/>
          </p:nvSpPr>
          <p:spPr>
            <a:xfrm>
              <a:off x="1523009" y="2486895"/>
              <a:ext cx="728033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 $70,000</a:t>
              </a:r>
            </a:p>
          </p:txBody>
        </p:sp>
        <p:sp>
          <p:nvSpPr>
            <p:cNvPr id="1048956" name="文字方塊 26"/>
            <p:cNvSpPr txBox="1"/>
            <p:nvPr/>
          </p:nvSpPr>
          <p:spPr>
            <a:xfrm>
              <a:off x="1523009" y="1962095"/>
              <a:ext cx="728033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 $80,000</a:t>
              </a:r>
            </a:p>
          </p:txBody>
        </p:sp>
        <p:sp>
          <p:nvSpPr>
            <p:cNvPr id="1048957" name="文字方塊 27"/>
            <p:cNvSpPr txBox="1"/>
            <p:nvPr/>
          </p:nvSpPr>
          <p:spPr>
            <a:xfrm>
              <a:off x="2499268" y="6403115"/>
              <a:ext cx="431426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1048958" name="文字方塊 28"/>
            <p:cNvSpPr txBox="1"/>
            <p:nvPr/>
          </p:nvSpPr>
          <p:spPr>
            <a:xfrm>
              <a:off x="3208843" y="6403115"/>
              <a:ext cx="431426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1048959" name="文字方塊 29"/>
            <p:cNvSpPr txBox="1"/>
            <p:nvPr/>
          </p:nvSpPr>
          <p:spPr>
            <a:xfrm>
              <a:off x="3916829" y="6403115"/>
              <a:ext cx="431426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2020</a:t>
              </a:r>
            </a:p>
          </p:txBody>
        </p:sp>
        <p:sp>
          <p:nvSpPr>
            <p:cNvPr id="1048960" name="文字方塊 30"/>
            <p:cNvSpPr txBox="1"/>
            <p:nvPr/>
          </p:nvSpPr>
          <p:spPr>
            <a:xfrm>
              <a:off x="4623228" y="6403115"/>
              <a:ext cx="431426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2021</a:t>
              </a:r>
            </a:p>
          </p:txBody>
        </p:sp>
        <p:sp>
          <p:nvSpPr>
            <p:cNvPr id="1048961" name="文字方塊 31"/>
            <p:cNvSpPr txBox="1"/>
            <p:nvPr/>
          </p:nvSpPr>
          <p:spPr>
            <a:xfrm>
              <a:off x="5332802" y="6403115"/>
              <a:ext cx="431426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2022</a:t>
              </a:r>
            </a:p>
          </p:txBody>
        </p:sp>
        <p:sp>
          <p:nvSpPr>
            <p:cNvPr id="1048962" name="文字方塊 32"/>
            <p:cNvSpPr txBox="1"/>
            <p:nvPr/>
          </p:nvSpPr>
          <p:spPr>
            <a:xfrm>
              <a:off x="6040788" y="6403115"/>
              <a:ext cx="431426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2023</a:t>
              </a:r>
            </a:p>
          </p:txBody>
        </p:sp>
        <p:sp>
          <p:nvSpPr>
            <p:cNvPr id="1048963" name="文字方塊 33"/>
            <p:cNvSpPr txBox="1"/>
            <p:nvPr/>
          </p:nvSpPr>
          <p:spPr>
            <a:xfrm>
              <a:off x="6748775" y="6403115"/>
              <a:ext cx="431426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2024</a:t>
              </a:r>
            </a:p>
          </p:txBody>
        </p:sp>
        <p:sp>
          <p:nvSpPr>
            <p:cNvPr id="1048964" name="文字方塊 34"/>
            <p:cNvSpPr txBox="1"/>
            <p:nvPr/>
          </p:nvSpPr>
          <p:spPr>
            <a:xfrm>
              <a:off x="7456761" y="6403115"/>
              <a:ext cx="431426" cy="233819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2025</a:t>
              </a:r>
            </a:p>
          </p:txBody>
        </p:sp>
        <p:sp>
          <p:nvSpPr>
            <p:cNvPr id="1048965" name="文字方塊 35"/>
            <p:cNvSpPr txBox="1"/>
            <p:nvPr/>
          </p:nvSpPr>
          <p:spPr>
            <a:xfrm rot="16200000">
              <a:off x="633996" y="3779027"/>
              <a:ext cx="1016068" cy="206456"/>
            </a:xfrm>
            <a:prstGeom prst="rect"/>
            <a:noFill/>
            <a:ln>
              <a:noFill/>
            </a:ln>
          </p:spPr>
          <p:txBody>
            <a:bodyPr anchor="ctr" bIns="0" compatLnSpc="0" lIns="0" rIns="0" tIns="0" wrap="none">
              <a:spAutoFit/>
            </a:bodyPr>
            <a:p>
              <a:pPr hangingPunct="0">
                <a:spcBef>
                  <a:spcPts val="0"/>
                </a:spcBef>
                <a:spcAft>
                  <a:spcPts val="0"/>
                </a:spcAft>
              </a:pPr>
              <a:r>
                <a:rPr b="1" dirty="0" sz="1400" lang="en-US">
                  <a:solidFill>
                    <a:srgbClr val="000000"/>
                  </a:solidFill>
                  <a:ea typeface="微軟正黑體" pitchFamily="2"/>
                  <a:cs typeface="Arial" panose="020B0604020202020204" pitchFamily="34" charset="0"/>
                </a:rPr>
                <a:t>($ Millions)</a:t>
              </a:r>
            </a:p>
          </p:txBody>
        </p:sp>
        <p:grpSp>
          <p:nvGrpSpPr>
            <p:cNvPr id="157" name="群組 39"/>
            <p:cNvGrpSpPr/>
            <p:nvPr/>
          </p:nvGrpSpPr>
          <p:grpSpPr bwMode="auto">
            <a:xfrm>
              <a:off x="2533189" y="2424228"/>
              <a:ext cx="5238301" cy="3871088"/>
              <a:chOff x="2142000" y="1947240"/>
              <a:chExt cx="4318560" cy="2153879"/>
            </a:xfrm>
          </p:grpSpPr>
          <p:sp>
            <p:nvSpPr>
              <p:cNvPr id="1048966" name="手繪多邊形 51"/>
              <p:cNvSpPr/>
              <p:nvPr/>
            </p:nvSpPr>
            <p:spPr>
              <a:xfrm>
                <a:off x="2141518" y="3478435"/>
                <a:ext cx="4318695" cy="622295"/>
              </a:xfrm>
              <a:custGeom>
                <a:av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997" h="1730">
                    <a:moveTo>
                      <a:pt x="0" y="1537"/>
                    </a:moveTo>
                    <a:lnTo>
                      <a:pt x="656" y="1537"/>
                    </a:lnTo>
                    <a:lnTo>
                      <a:pt x="656" y="1730"/>
                    </a:lnTo>
                    <a:lnTo>
                      <a:pt x="0" y="1730"/>
                    </a:lnTo>
                    <a:close/>
                    <a:moveTo>
                      <a:pt x="1625" y="1376"/>
                    </a:moveTo>
                    <a:lnTo>
                      <a:pt x="2277" y="1376"/>
                    </a:lnTo>
                    <a:lnTo>
                      <a:pt x="2277" y="1730"/>
                    </a:lnTo>
                    <a:lnTo>
                      <a:pt x="1625" y="1730"/>
                    </a:lnTo>
                    <a:close/>
                    <a:moveTo>
                      <a:pt x="3248" y="1041"/>
                    </a:moveTo>
                    <a:lnTo>
                      <a:pt x="3900" y="1041"/>
                    </a:lnTo>
                    <a:lnTo>
                      <a:pt x="3900" y="1730"/>
                    </a:lnTo>
                    <a:lnTo>
                      <a:pt x="3248" y="1730"/>
                    </a:lnTo>
                    <a:close/>
                    <a:moveTo>
                      <a:pt x="4870" y="724"/>
                    </a:moveTo>
                    <a:lnTo>
                      <a:pt x="5524" y="724"/>
                    </a:lnTo>
                    <a:lnTo>
                      <a:pt x="5524" y="1730"/>
                    </a:lnTo>
                    <a:lnTo>
                      <a:pt x="4870" y="1730"/>
                    </a:lnTo>
                    <a:close/>
                    <a:moveTo>
                      <a:pt x="6493" y="354"/>
                    </a:moveTo>
                    <a:lnTo>
                      <a:pt x="7128" y="354"/>
                    </a:lnTo>
                    <a:lnTo>
                      <a:pt x="7128" y="1730"/>
                    </a:lnTo>
                    <a:lnTo>
                      <a:pt x="6493" y="1730"/>
                    </a:lnTo>
                    <a:close/>
                    <a:moveTo>
                      <a:pt x="8098" y="53"/>
                    </a:moveTo>
                    <a:lnTo>
                      <a:pt x="8752" y="53"/>
                    </a:lnTo>
                    <a:lnTo>
                      <a:pt x="8752" y="1730"/>
                    </a:lnTo>
                    <a:lnTo>
                      <a:pt x="8098" y="1730"/>
                    </a:lnTo>
                    <a:close/>
                    <a:moveTo>
                      <a:pt x="9721" y="0"/>
                    </a:moveTo>
                    <a:lnTo>
                      <a:pt x="10373" y="0"/>
                    </a:lnTo>
                    <a:lnTo>
                      <a:pt x="10373" y="1730"/>
                    </a:lnTo>
                    <a:lnTo>
                      <a:pt x="9721" y="1730"/>
                    </a:lnTo>
                    <a:close/>
                    <a:moveTo>
                      <a:pt x="11345" y="142"/>
                    </a:moveTo>
                    <a:lnTo>
                      <a:pt x="11997" y="142"/>
                    </a:lnTo>
                    <a:lnTo>
                      <a:pt x="11997" y="1730"/>
                    </a:lnTo>
                    <a:lnTo>
                      <a:pt x="11345" y="173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  <a:prstDash val="solid"/>
              </a:ln>
            </p:spPr>
            <p:txBody>
              <a:bodyPr anchor="ctr" bIns="45000" compatLnSpc="0" lIns="90000" rIns="90000" tIns="45000" wrap="none"/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endParaRPr sz="3200" lang="en-US"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1048967" name="手繪多邊形 52"/>
              <p:cNvSpPr/>
              <p:nvPr/>
            </p:nvSpPr>
            <p:spPr>
              <a:xfrm>
                <a:off x="2141518" y="2608180"/>
                <a:ext cx="4318695" cy="1423619"/>
              </a:xfrm>
              <a:custGeom>
                <a:av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997" h="3957">
                    <a:moveTo>
                      <a:pt x="0" y="3938"/>
                    </a:moveTo>
                    <a:lnTo>
                      <a:pt x="656" y="3938"/>
                    </a:lnTo>
                    <a:lnTo>
                      <a:pt x="656" y="3957"/>
                    </a:lnTo>
                    <a:lnTo>
                      <a:pt x="0" y="3957"/>
                    </a:lnTo>
                    <a:close/>
                    <a:moveTo>
                      <a:pt x="1625" y="3762"/>
                    </a:moveTo>
                    <a:lnTo>
                      <a:pt x="2277" y="3762"/>
                    </a:lnTo>
                    <a:lnTo>
                      <a:pt x="2277" y="3796"/>
                    </a:lnTo>
                    <a:lnTo>
                      <a:pt x="1625" y="3796"/>
                    </a:lnTo>
                    <a:close/>
                    <a:moveTo>
                      <a:pt x="3248" y="3356"/>
                    </a:moveTo>
                    <a:lnTo>
                      <a:pt x="3900" y="3356"/>
                    </a:lnTo>
                    <a:lnTo>
                      <a:pt x="3900" y="3461"/>
                    </a:lnTo>
                    <a:lnTo>
                      <a:pt x="3248" y="3461"/>
                    </a:lnTo>
                    <a:close/>
                    <a:moveTo>
                      <a:pt x="4870" y="2843"/>
                    </a:moveTo>
                    <a:lnTo>
                      <a:pt x="5524" y="2843"/>
                    </a:lnTo>
                    <a:lnTo>
                      <a:pt x="5524" y="3144"/>
                    </a:lnTo>
                    <a:lnTo>
                      <a:pt x="4870" y="3144"/>
                    </a:lnTo>
                    <a:close/>
                    <a:moveTo>
                      <a:pt x="6493" y="1943"/>
                    </a:moveTo>
                    <a:lnTo>
                      <a:pt x="7128" y="1943"/>
                    </a:lnTo>
                    <a:lnTo>
                      <a:pt x="7128" y="2774"/>
                    </a:lnTo>
                    <a:lnTo>
                      <a:pt x="6493" y="2774"/>
                    </a:lnTo>
                    <a:close/>
                    <a:moveTo>
                      <a:pt x="8098" y="1077"/>
                    </a:moveTo>
                    <a:lnTo>
                      <a:pt x="8752" y="1077"/>
                    </a:lnTo>
                    <a:lnTo>
                      <a:pt x="8752" y="2472"/>
                    </a:lnTo>
                    <a:lnTo>
                      <a:pt x="8098" y="2472"/>
                    </a:lnTo>
                    <a:close/>
                    <a:moveTo>
                      <a:pt x="9721" y="459"/>
                    </a:moveTo>
                    <a:lnTo>
                      <a:pt x="10373" y="459"/>
                    </a:lnTo>
                    <a:lnTo>
                      <a:pt x="10373" y="2419"/>
                    </a:lnTo>
                    <a:lnTo>
                      <a:pt x="9721" y="2419"/>
                    </a:lnTo>
                    <a:close/>
                    <a:moveTo>
                      <a:pt x="11345" y="0"/>
                    </a:moveTo>
                    <a:lnTo>
                      <a:pt x="11997" y="0"/>
                    </a:lnTo>
                    <a:lnTo>
                      <a:pt x="11997" y="2561"/>
                    </a:lnTo>
                    <a:lnTo>
                      <a:pt x="11345" y="2561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  <a:prstDash val="solid"/>
              </a:ln>
            </p:spPr>
            <p:txBody>
              <a:bodyPr anchor="ctr" bIns="45000" compatLnSpc="0" lIns="90000" rIns="90000" tIns="45000" wrap="none"/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endParaRPr sz="3200" lang="en-US"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1048968" name="手繪多邊形 53"/>
              <p:cNvSpPr/>
              <p:nvPr/>
            </p:nvSpPr>
            <p:spPr>
              <a:xfrm>
                <a:off x="2141518" y="2379367"/>
                <a:ext cx="4318695" cy="1645732"/>
              </a:xfrm>
              <a:custGeom>
                <a:av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997" h="4573">
                    <a:moveTo>
                      <a:pt x="0" y="4520"/>
                    </a:moveTo>
                    <a:lnTo>
                      <a:pt x="656" y="4520"/>
                    </a:lnTo>
                    <a:lnTo>
                      <a:pt x="656" y="4573"/>
                    </a:lnTo>
                    <a:lnTo>
                      <a:pt x="0" y="4573"/>
                    </a:lnTo>
                    <a:close/>
                    <a:moveTo>
                      <a:pt x="1625" y="4272"/>
                    </a:moveTo>
                    <a:lnTo>
                      <a:pt x="2277" y="4272"/>
                    </a:lnTo>
                    <a:lnTo>
                      <a:pt x="2277" y="4397"/>
                    </a:lnTo>
                    <a:lnTo>
                      <a:pt x="1625" y="4397"/>
                    </a:lnTo>
                    <a:close/>
                    <a:moveTo>
                      <a:pt x="3248" y="3815"/>
                    </a:moveTo>
                    <a:lnTo>
                      <a:pt x="3900" y="3815"/>
                    </a:lnTo>
                    <a:lnTo>
                      <a:pt x="3900" y="3991"/>
                    </a:lnTo>
                    <a:lnTo>
                      <a:pt x="3248" y="3991"/>
                    </a:lnTo>
                    <a:close/>
                    <a:moveTo>
                      <a:pt x="4870" y="3231"/>
                    </a:moveTo>
                    <a:lnTo>
                      <a:pt x="5524" y="3231"/>
                    </a:lnTo>
                    <a:lnTo>
                      <a:pt x="5524" y="3478"/>
                    </a:lnTo>
                    <a:lnTo>
                      <a:pt x="4870" y="3478"/>
                    </a:lnTo>
                    <a:close/>
                    <a:moveTo>
                      <a:pt x="6493" y="2261"/>
                    </a:moveTo>
                    <a:lnTo>
                      <a:pt x="7128" y="2261"/>
                    </a:lnTo>
                    <a:lnTo>
                      <a:pt x="7128" y="2579"/>
                    </a:lnTo>
                    <a:lnTo>
                      <a:pt x="6493" y="2579"/>
                    </a:lnTo>
                    <a:close/>
                    <a:moveTo>
                      <a:pt x="8098" y="1290"/>
                    </a:moveTo>
                    <a:lnTo>
                      <a:pt x="8752" y="1290"/>
                    </a:lnTo>
                    <a:lnTo>
                      <a:pt x="8752" y="1713"/>
                    </a:lnTo>
                    <a:lnTo>
                      <a:pt x="8098" y="1713"/>
                    </a:lnTo>
                    <a:close/>
                    <a:moveTo>
                      <a:pt x="9721" y="566"/>
                    </a:moveTo>
                    <a:lnTo>
                      <a:pt x="10373" y="566"/>
                    </a:lnTo>
                    <a:lnTo>
                      <a:pt x="10373" y="1095"/>
                    </a:lnTo>
                    <a:lnTo>
                      <a:pt x="9721" y="1095"/>
                    </a:lnTo>
                    <a:close/>
                    <a:moveTo>
                      <a:pt x="11345" y="0"/>
                    </a:moveTo>
                    <a:lnTo>
                      <a:pt x="11997" y="0"/>
                    </a:lnTo>
                    <a:lnTo>
                      <a:pt x="11997" y="619"/>
                    </a:lnTo>
                    <a:lnTo>
                      <a:pt x="11345" y="619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prstDash val="solid"/>
              </a:ln>
            </p:spPr>
            <p:txBody>
              <a:bodyPr anchor="ctr" bIns="45000" compatLnSpc="0" lIns="90000" rIns="90000" tIns="45000" wrap="none"/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endParaRPr sz="3200" lang="en-US"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1048969" name="手繪多邊形 54"/>
              <p:cNvSpPr/>
              <p:nvPr/>
            </p:nvSpPr>
            <p:spPr>
              <a:xfrm>
                <a:off x="2141518" y="1947590"/>
                <a:ext cx="4318695" cy="2058361"/>
              </a:xfrm>
              <a:custGeom>
                <a:av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997" h="5720">
                    <a:moveTo>
                      <a:pt x="0" y="5650"/>
                    </a:moveTo>
                    <a:lnTo>
                      <a:pt x="656" y="5650"/>
                    </a:lnTo>
                    <a:lnTo>
                      <a:pt x="656" y="5720"/>
                    </a:lnTo>
                    <a:lnTo>
                      <a:pt x="0" y="5720"/>
                    </a:lnTo>
                    <a:close/>
                    <a:moveTo>
                      <a:pt x="1625" y="5261"/>
                    </a:moveTo>
                    <a:lnTo>
                      <a:pt x="2277" y="5261"/>
                    </a:lnTo>
                    <a:lnTo>
                      <a:pt x="2277" y="5472"/>
                    </a:lnTo>
                    <a:lnTo>
                      <a:pt x="1625" y="5472"/>
                    </a:lnTo>
                    <a:close/>
                    <a:moveTo>
                      <a:pt x="3248" y="4573"/>
                    </a:moveTo>
                    <a:lnTo>
                      <a:pt x="3900" y="4573"/>
                    </a:lnTo>
                    <a:lnTo>
                      <a:pt x="3900" y="5015"/>
                    </a:lnTo>
                    <a:lnTo>
                      <a:pt x="3248" y="5015"/>
                    </a:lnTo>
                    <a:close/>
                    <a:moveTo>
                      <a:pt x="4870" y="3796"/>
                    </a:moveTo>
                    <a:lnTo>
                      <a:pt x="5524" y="3796"/>
                    </a:lnTo>
                    <a:lnTo>
                      <a:pt x="5524" y="4431"/>
                    </a:lnTo>
                    <a:lnTo>
                      <a:pt x="4870" y="4431"/>
                    </a:lnTo>
                    <a:close/>
                    <a:moveTo>
                      <a:pt x="6493" y="2700"/>
                    </a:moveTo>
                    <a:lnTo>
                      <a:pt x="7128" y="2700"/>
                    </a:lnTo>
                    <a:lnTo>
                      <a:pt x="7128" y="3461"/>
                    </a:lnTo>
                    <a:lnTo>
                      <a:pt x="6493" y="3461"/>
                    </a:lnTo>
                    <a:close/>
                    <a:moveTo>
                      <a:pt x="8098" y="1659"/>
                    </a:moveTo>
                    <a:lnTo>
                      <a:pt x="8752" y="1659"/>
                    </a:lnTo>
                    <a:lnTo>
                      <a:pt x="8752" y="2489"/>
                    </a:lnTo>
                    <a:lnTo>
                      <a:pt x="8098" y="2489"/>
                    </a:lnTo>
                    <a:close/>
                    <a:moveTo>
                      <a:pt x="9721" y="707"/>
                    </a:moveTo>
                    <a:lnTo>
                      <a:pt x="10373" y="707"/>
                    </a:lnTo>
                    <a:lnTo>
                      <a:pt x="10373" y="1765"/>
                    </a:lnTo>
                    <a:lnTo>
                      <a:pt x="9721" y="1765"/>
                    </a:lnTo>
                    <a:close/>
                    <a:moveTo>
                      <a:pt x="11345" y="0"/>
                    </a:moveTo>
                    <a:lnTo>
                      <a:pt x="11997" y="0"/>
                    </a:lnTo>
                    <a:lnTo>
                      <a:pt x="11997" y="1200"/>
                    </a:lnTo>
                    <a:lnTo>
                      <a:pt x="11345" y="120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  <a:prstDash val="solid"/>
              </a:ln>
            </p:spPr>
            <p:txBody>
              <a:bodyPr anchor="ctr" bIns="45000" compatLnSpc="0" lIns="90000" rIns="90000" tIns="45000" wrap="none"/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endParaRPr sz="3200" lang="en-US"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1048970" name="手繪多邊形 55"/>
              <p:cNvSpPr/>
              <p:nvPr/>
            </p:nvSpPr>
            <p:spPr>
              <a:xfrm>
                <a:off x="2141518" y="2601478"/>
                <a:ext cx="4318695" cy="1423620"/>
              </a:xfrm>
              <a:custGeom>
                <a:av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997" h="3955">
                    <a:moveTo>
                      <a:pt x="0" y="3938"/>
                    </a:moveTo>
                    <a:lnTo>
                      <a:pt x="656" y="3938"/>
                    </a:lnTo>
                    <a:lnTo>
                      <a:pt x="656" y="3955"/>
                    </a:lnTo>
                    <a:lnTo>
                      <a:pt x="0" y="3955"/>
                    </a:lnTo>
                    <a:close/>
                    <a:moveTo>
                      <a:pt x="1625" y="3760"/>
                    </a:moveTo>
                    <a:lnTo>
                      <a:pt x="2277" y="3760"/>
                    </a:lnTo>
                    <a:lnTo>
                      <a:pt x="2277" y="3779"/>
                    </a:lnTo>
                    <a:lnTo>
                      <a:pt x="1625" y="3779"/>
                    </a:lnTo>
                    <a:close/>
                    <a:moveTo>
                      <a:pt x="3248" y="3356"/>
                    </a:moveTo>
                    <a:lnTo>
                      <a:pt x="3900" y="3356"/>
                    </a:lnTo>
                    <a:lnTo>
                      <a:pt x="3900" y="3373"/>
                    </a:lnTo>
                    <a:lnTo>
                      <a:pt x="3248" y="3373"/>
                    </a:lnTo>
                    <a:close/>
                    <a:moveTo>
                      <a:pt x="4870" y="2843"/>
                    </a:moveTo>
                    <a:lnTo>
                      <a:pt x="5524" y="2843"/>
                    </a:lnTo>
                    <a:lnTo>
                      <a:pt x="5524" y="2860"/>
                    </a:lnTo>
                    <a:lnTo>
                      <a:pt x="4870" y="2860"/>
                    </a:lnTo>
                    <a:close/>
                    <a:moveTo>
                      <a:pt x="6493" y="1941"/>
                    </a:moveTo>
                    <a:lnTo>
                      <a:pt x="7128" y="1941"/>
                    </a:lnTo>
                    <a:lnTo>
                      <a:pt x="7128" y="1960"/>
                    </a:lnTo>
                    <a:lnTo>
                      <a:pt x="6493" y="1960"/>
                    </a:lnTo>
                    <a:close/>
                    <a:moveTo>
                      <a:pt x="8098" y="1077"/>
                    </a:moveTo>
                    <a:lnTo>
                      <a:pt x="8752" y="1077"/>
                    </a:lnTo>
                    <a:lnTo>
                      <a:pt x="8752" y="1094"/>
                    </a:lnTo>
                    <a:lnTo>
                      <a:pt x="8098" y="1094"/>
                    </a:lnTo>
                    <a:close/>
                    <a:moveTo>
                      <a:pt x="9721" y="459"/>
                    </a:moveTo>
                    <a:lnTo>
                      <a:pt x="10373" y="459"/>
                    </a:lnTo>
                    <a:lnTo>
                      <a:pt x="10373" y="476"/>
                    </a:lnTo>
                    <a:lnTo>
                      <a:pt x="9721" y="476"/>
                    </a:lnTo>
                    <a:close/>
                    <a:moveTo>
                      <a:pt x="11345" y="0"/>
                    </a:moveTo>
                    <a:lnTo>
                      <a:pt x="11997" y="0"/>
                    </a:lnTo>
                    <a:lnTo>
                      <a:pt x="11997" y="17"/>
                    </a:lnTo>
                    <a:lnTo>
                      <a:pt x="11345" y="1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  <a:prstDash val="solid"/>
              </a:ln>
            </p:spPr>
            <p:txBody>
              <a:bodyPr anchor="ctr" bIns="45000" compatLnSpc="0" lIns="90000" rIns="90000" tIns="45000" wrap="none"/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endParaRPr sz="3200" lang="en-US">
                  <a:ea typeface="微軟正黑體" pitchFamily="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8" name="群組 45"/>
            <p:cNvGrpSpPr/>
            <p:nvPr/>
          </p:nvGrpSpPr>
          <p:grpSpPr bwMode="auto">
            <a:xfrm>
              <a:off x="2675472" y="2295807"/>
              <a:ext cx="1992204" cy="1708615"/>
              <a:chOff x="2123208" y="1654091"/>
              <a:chExt cx="1594356" cy="1061277"/>
            </a:xfrm>
          </p:grpSpPr>
          <p:sp>
            <p:nvSpPr>
              <p:cNvPr id="1048971" name="手繪多邊形 40"/>
              <p:cNvSpPr/>
              <p:nvPr/>
            </p:nvSpPr>
            <p:spPr>
              <a:xfrm>
                <a:off x="2123208" y="1654091"/>
                <a:ext cx="1594356" cy="1061277"/>
              </a:xfrm>
              <a:custGeom>
                <a:av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429" h="2949">
                    <a:moveTo>
                      <a:pt x="0" y="2949"/>
                    </a:moveTo>
                    <a:lnTo>
                      <a:pt x="4429" y="2949"/>
                    </a:lnTo>
                    <a:lnTo>
                      <a:pt x="44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  <a:prstDash val="solid"/>
              </a:ln>
            </p:spPr>
            <p:txBody>
              <a:bodyPr anchor="ctr" bIns="45000" compatLnSpc="0" lIns="90000" rIns="90000" tIns="45000" wrap="none"/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endParaRPr sz="3200" lang="en-US"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1048972" name="手繪多邊形 41"/>
              <p:cNvSpPr/>
              <p:nvPr/>
            </p:nvSpPr>
            <p:spPr>
              <a:xfrm>
                <a:off x="2383640" y="1724629"/>
                <a:ext cx="63520" cy="63057"/>
              </a:xfrm>
              <a:custGeom>
                <a:av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77" h="178">
                    <a:moveTo>
                      <a:pt x="0" y="178"/>
                    </a:moveTo>
                    <a:lnTo>
                      <a:pt x="177" y="178"/>
                    </a:lnTo>
                    <a:lnTo>
                      <a:pt x="1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  <a:prstDash val="solid"/>
              </a:ln>
            </p:spPr>
            <p:txBody>
              <a:bodyPr anchor="ctr" bIns="45000" compatLnSpc="0" lIns="90000" rIns="90000" tIns="45000" wrap="none"/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endParaRPr sz="3200" lang="en-US"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1048973" name="手繪多邊形 42"/>
              <p:cNvSpPr/>
              <p:nvPr/>
            </p:nvSpPr>
            <p:spPr>
              <a:xfrm>
                <a:off x="2383640" y="1940518"/>
                <a:ext cx="63520" cy="63057"/>
              </a:xfrm>
              <a:custGeom>
                <a:av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77" h="176">
                    <a:moveTo>
                      <a:pt x="0" y="176"/>
                    </a:moveTo>
                    <a:lnTo>
                      <a:pt x="177" y="176"/>
                    </a:lnTo>
                    <a:lnTo>
                      <a:pt x="1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prstDash val="solid"/>
              </a:ln>
            </p:spPr>
            <p:txBody>
              <a:bodyPr anchor="ctr" bIns="45000" compatLnSpc="0" lIns="90000" rIns="90000" tIns="45000" wrap="none"/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endParaRPr sz="3200" lang="en-US"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1048974" name="文字方塊 43"/>
              <p:cNvSpPr txBox="1"/>
              <p:nvPr/>
            </p:nvSpPr>
            <p:spPr>
              <a:xfrm>
                <a:off x="2477650" y="1674366"/>
                <a:ext cx="303359" cy="139000"/>
              </a:xfrm>
              <a:prstGeom prst="rect"/>
              <a:noFill/>
              <a:ln>
                <a:noFill/>
              </a:ln>
            </p:spPr>
            <p:txBody>
              <a:bodyPr anchor="ctr" bIns="0" compatLnSpc="0" lIns="0" rIns="0" tIns="0" wrap="none">
                <a:spAutoFit/>
              </a:bodyPr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b="1" sz="1400" lang="en-US">
                    <a:solidFill>
                      <a:srgbClr val="000000"/>
                    </a:solidFill>
                    <a:ea typeface="微軟正黑體" pitchFamily="2"/>
                    <a:cs typeface="Arial" panose="020B0604020202020204" pitchFamily="34" charset="0"/>
                  </a:rPr>
                  <a:t>CPU</a:t>
                </a:r>
              </a:p>
            </p:txBody>
          </p:sp>
          <p:sp>
            <p:nvSpPr>
              <p:cNvPr id="1048975" name="手繪多邊形 44"/>
              <p:cNvSpPr/>
              <p:nvPr/>
            </p:nvSpPr>
            <p:spPr>
              <a:xfrm>
                <a:off x="2383640" y="2149994"/>
                <a:ext cx="63520" cy="63057"/>
              </a:xfrm>
              <a:custGeom>
                <a:av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77" h="176">
                    <a:moveTo>
                      <a:pt x="0" y="176"/>
                    </a:moveTo>
                    <a:lnTo>
                      <a:pt x="177" y="176"/>
                    </a:lnTo>
                    <a:lnTo>
                      <a:pt x="1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  <a:prstDash val="solid"/>
              </a:ln>
            </p:spPr>
            <p:txBody>
              <a:bodyPr anchor="ctr" bIns="45000" compatLnSpc="0" lIns="90000" rIns="90000" tIns="45000" wrap="none"/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endParaRPr sz="3200" lang="en-US"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1048976" name="文字方塊 45"/>
              <p:cNvSpPr txBox="1"/>
              <p:nvPr/>
            </p:nvSpPr>
            <p:spPr>
              <a:xfrm>
                <a:off x="2477650" y="1887049"/>
                <a:ext cx="311364" cy="139000"/>
              </a:xfrm>
              <a:prstGeom prst="rect"/>
              <a:noFill/>
              <a:ln>
                <a:noFill/>
              </a:ln>
            </p:spPr>
            <p:txBody>
              <a:bodyPr anchor="ctr" bIns="0" compatLnSpc="0" lIns="0" rIns="0" tIns="0" wrap="none">
                <a:spAutoFit/>
              </a:bodyPr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b="1" sz="1400" lang="en-US">
                    <a:solidFill>
                      <a:srgbClr val="000000"/>
                    </a:solidFill>
                    <a:ea typeface="微軟正黑體" pitchFamily="2"/>
                    <a:cs typeface="Arial" panose="020B0604020202020204" pitchFamily="34" charset="0"/>
                  </a:rPr>
                  <a:t>GPU</a:t>
                </a:r>
              </a:p>
            </p:txBody>
          </p:sp>
          <p:sp>
            <p:nvSpPr>
              <p:cNvPr id="1048977" name="手繪多邊形 46"/>
              <p:cNvSpPr/>
              <p:nvPr/>
            </p:nvSpPr>
            <p:spPr>
              <a:xfrm>
                <a:off x="2383640" y="2366953"/>
                <a:ext cx="63520" cy="63056"/>
              </a:xfrm>
              <a:custGeom>
                <a:av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77" h="177">
                    <a:moveTo>
                      <a:pt x="0" y="177"/>
                    </a:moveTo>
                    <a:lnTo>
                      <a:pt x="177" y="177"/>
                    </a:lnTo>
                    <a:lnTo>
                      <a:pt x="1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  <a:prstDash val="solid"/>
              </a:ln>
            </p:spPr>
            <p:txBody>
              <a:bodyPr anchor="ctr" bIns="45000" compatLnSpc="0" lIns="90000" rIns="90000" tIns="45000" wrap="none"/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endParaRPr sz="3200" lang="en-US"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1048978" name="文字方塊 47"/>
              <p:cNvSpPr txBox="1"/>
              <p:nvPr/>
            </p:nvSpPr>
            <p:spPr>
              <a:xfrm>
                <a:off x="2477650" y="2099732"/>
                <a:ext cx="399107" cy="139000"/>
              </a:xfrm>
              <a:prstGeom prst="rect"/>
              <a:noFill/>
              <a:ln>
                <a:noFill/>
              </a:ln>
            </p:spPr>
            <p:txBody>
              <a:bodyPr anchor="ctr" bIns="0" compatLnSpc="0" lIns="0" rIns="0" tIns="0" wrap="none">
                <a:spAutoFit/>
              </a:bodyPr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b="1" sz="1400" lang="en-US">
                    <a:solidFill>
                      <a:srgbClr val="000000"/>
                    </a:solidFill>
                    <a:ea typeface="微軟正黑體" pitchFamily="2"/>
                    <a:cs typeface="Arial" panose="020B0604020202020204" pitchFamily="34" charset="0"/>
                  </a:rPr>
                  <a:t>FPGA</a:t>
                </a:r>
              </a:p>
            </p:txBody>
          </p:sp>
          <p:sp>
            <p:nvSpPr>
              <p:cNvPr id="1048979" name="手繪多邊形 48"/>
              <p:cNvSpPr/>
              <p:nvPr/>
            </p:nvSpPr>
            <p:spPr>
              <a:xfrm>
                <a:off x="2383640" y="2576429"/>
                <a:ext cx="63520" cy="63056"/>
              </a:xfrm>
              <a:custGeom>
                <a:av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77" h="177">
                    <a:moveTo>
                      <a:pt x="0" y="177"/>
                    </a:moveTo>
                    <a:lnTo>
                      <a:pt x="177" y="177"/>
                    </a:lnTo>
                    <a:lnTo>
                      <a:pt x="1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  <a:prstDash val="solid"/>
              </a:ln>
            </p:spPr>
            <p:txBody>
              <a:bodyPr anchor="ctr" bIns="45000" compatLnSpc="0" lIns="90000" rIns="90000" tIns="45000" wrap="none"/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endParaRPr sz="3200" lang="en-US"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1048980" name="文字方塊 49"/>
              <p:cNvSpPr txBox="1"/>
              <p:nvPr/>
            </p:nvSpPr>
            <p:spPr>
              <a:xfrm>
                <a:off x="2477650" y="2311346"/>
                <a:ext cx="343280" cy="139000"/>
              </a:xfrm>
              <a:prstGeom prst="rect"/>
              <a:noFill/>
              <a:ln>
                <a:noFill/>
              </a:ln>
            </p:spPr>
            <p:txBody>
              <a:bodyPr anchor="ctr" bIns="0" compatLnSpc="0" lIns="0" rIns="0" tIns="0" wrap="none">
                <a:spAutoFit/>
              </a:bodyPr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b="1" sz="1400" lang="en-US">
                    <a:solidFill>
                      <a:srgbClr val="000000"/>
                    </a:solidFill>
                    <a:ea typeface="微軟正黑體" pitchFamily="2"/>
                    <a:cs typeface="Arial" panose="020B0604020202020204" pitchFamily="34" charset="0"/>
                  </a:rPr>
                  <a:t>ASIC</a:t>
                </a:r>
              </a:p>
            </p:txBody>
          </p:sp>
          <p:sp>
            <p:nvSpPr>
              <p:cNvPr id="1048981" name="文字方塊 50"/>
              <p:cNvSpPr txBox="1"/>
              <p:nvPr/>
            </p:nvSpPr>
            <p:spPr>
              <a:xfrm>
                <a:off x="2477650" y="2520912"/>
                <a:ext cx="1068178" cy="145234"/>
              </a:xfrm>
              <a:prstGeom prst="rect"/>
              <a:noFill/>
              <a:ln>
                <a:noFill/>
              </a:ln>
            </p:spPr>
            <p:txBody>
              <a:bodyPr anchor="ctr" bIns="0" compatLnSpc="0" lIns="0" rIns="0" tIns="0" wrap="none">
                <a:spAutoFit/>
              </a:bodyPr>
              <a:p>
                <a:pPr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b="1" sz="1400" lang="en-US">
                    <a:solidFill>
                      <a:srgbClr val="000000"/>
                    </a:solidFill>
                    <a:ea typeface="微軟正黑體" pitchFamily="2"/>
                    <a:cs typeface="Arial" panose="020B0604020202020204" pitchFamily="34" charset="0"/>
                  </a:rPr>
                  <a:t>SoC Accelerator</a:t>
                </a:r>
              </a:p>
            </p:txBody>
          </p:sp>
        </p:grpSp>
        <p:sp>
          <p:nvSpPr>
            <p:cNvPr id="1048982" name="向右箭號 2"/>
            <p:cNvSpPr/>
            <p:nvPr/>
          </p:nvSpPr>
          <p:spPr>
            <a:xfrm rot="21107871">
              <a:off x="3265989" y="4018187"/>
              <a:ext cx="5646430" cy="1619140"/>
            </a:xfrm>
            <a:custGeom>
              <a:avLst/>
              <a:gdLst>
                <a:gd name="connsiteX0" fmla="*/ 0 w 4558709"/>
                <a:gd name="connsiteY0" fmla="*/ 463425 h 1853698"/>
                <a:gd name="connsiteX1" fmla="*/ 3631860 w 4558709"/>
                <a:gd name="connsiteY1" fmla="*/ 463425 h 1853698"/>
                <a:gd name="connsiteX2" fmla="*/ 3631860 w 4558709"/>
                <a:gd name="connsiteY2" fmla="*/ 0 h 1853698"/>
                <a:gd name="connsiteX3" fmla="*/ 4558709 w 4558709"/>
                <a:gd name="connsiteY3" fmla="*/ 926849 h 1853698"/>
                <a:gd name="connsiteX4" fmla="*/ 3631860 w 4558709"/>
                <a:gd name="connsiteY4" fmla="*/ 1853698 h 1853698"/>
                <a:gd name="connsiteX5" fmla="*/ 3631860 w 4558709"/>
                <a:gd name="connsiteY5" fmla="*/ 1390274 h 1853698"/>
                <a:gd name="connsiteX6" fmla="*/ 0 w 4558709"/>
                <a:gd name="connsiteY6" fmla="*/ 1390274 h 1853698"/>
                <a:gd name="connsiteX7" fmla="*/ 0 w 4558709"/>
                <a:gd name="connsiteY7" fmla="*/ 463425 h 1853698"/>
                <a:gd name="connsiteX0" fmla="*/ 0 w 4558709"/>
                <a:gd name="connsiteY0" fmla="*/ 1390274 h 1853698"/>
                <a:gd name="connsiteX1" fmla="*/ 3631860 w 4558709"/>
                <a:gd name="connsiteY1" fmla="*/ 463425 h 1853698"/>
                <a:gd name="connsiteX2" fmla="*/ 3631860 w 4558709"/>
                <a:gd name="connsiteY2" fmla="*/ 0 h 1853698"/>
                <a:gd name="connsiteX3" fmla="*/ 4558709 w 4558709"/>
                <a:gd name="connsiteY3" fmla="*/ 926849 h 1853698"/>
                <a:gd name="connsiteX4" fmla="*/ 3631860 w 4558709"/>
                <a:gd name="connsiteY4" fmla="*/ 1853698 h 1853698"/>
                <a:gd name="connsiteX5" fmla="*/ 3631860 w 4558709"/>
                <a:gd name="connsiteY5" fmla="*/ 1390274 h 1853698"/>
                <a:gd name="connsiteX6" fmla="*/ 0 w 4558709"/>
                <a:gd name="connsiteY6" fmla="*/ 1390274 h 1853698"/>
                <a:gd name="connsiteX0" fmla="*/ 0 w 5107349"/>
                <a:gd name="connsiteY0" fmla="*/ 1997697 h 1997697"/>
                <a:gd name="connsiteX1" fmla="*/ 4180500 w 5107349"/>
                <a:gd name="connsiteY1" fmla="*/ 463425 h 1997697"/>
                <a:gd name="connsiteX2" fmla="*/ 4180500 w 5107349"/>
                <a:gd name="connsiteY2" fmla="*/ 0 h 1997697"/>
                <a:gd name="connsiteX3" fmla="*/ 5107349 w 5107349"/>
                <a:gd name="connsiteY3" fmla="*/ 926849 h 1997697"/>
                <a:gd name="connsiteX4" fmla="*/ 4180500 w 5107349"/>
                <a:gd name="connsiteY4" fmla="*/ 1853698 h 1997697"/>
                <a:gd name="connsiteX5" fmla="*/ 4180500 w 5107349"/>
                <a:gd name="connsiteY5" fmla="*/ 1390274 h 1997697"/>
                <a:gd name="connsiteX6" fmla="*/ 0 w 5107349"/>
                <a:gd name="connsiteY6" fmla="*/ 1997697 h 1997697"/>
                <a:gd name="connsiteX0" fmla="*/ 0 w 5107349"/>
                <a:gd name="connsiteY0" fmla="*/ 1997697 h 1997697"/>
                <a:gd name="connsiteX1" fmla="*/ 4180500 w 5107349"/>
                <a:gd name="connsiteY1" fmla="*/ 463425 h 1997697"/>
                <a:gd name="connsiteX2" fmla="*/ 4180500 w 5107349"/>
                <a:gd name="connsiteY2" fmla="*/ 0 h 1997697"/>
                <a:gd name="connsiteX3" fmla="*/ 5107349 w 5107349"/>
                <a:gd name="connsiteY3" fmla="*/ 926849 h 1997697"/>
                <a:gd name="connsiteX4" fmla="*/ 4180500 w 5107349"/>
                <a:gd name="connsiteY4" fmla="*/ 1853698 h 1997697"/>
                <a:gd name="connsiteX5" fmla="*/ 4180500 w 5107349"/>
                <a:gd name="connsiteY5" fmla="*/ 1390274 h 1997697"/>
                <a:gd name="connsiteX6" fmla="*/ 2630460 w 5107349"/>
                <a:gd name="connsiteY6" fmla="*/ 1491616 h 1997697"/>
                <a:gd name="connsiteX7" fmla="*/ 0 w 5107349"/>
                <a:gd name="connsiteY7" fmla="*/ 1997697 h 1997697"/>
                <a:gd name="connsiteX0" fmla="*/ 0 w 5107349"/>
                <a:gd name="connsiteY0" fmla="*/ 1997697 h 1997697"/>
                <a:gd name="connsiteX1" fmla="*/ 2376144 w 5107349"/>
                <a:gd name="connsiteY1" fmla="*/ 1034002 h 1997697"/>
                <a:gd name="connsiteX2" fmla="*/ 4180500 w 5107349"/>
                <a:gd name="connsiteY2" fmla="*/ 463425 h 1997697"/>
                <a:gd name="connsiteX3" fmla="*/ 4180500 w 5107349"/>
                <a:gd name="connsiteY3" fmla="*/ 0 h 1997697"/>
                <a:gd name="connsiteX4" fmla="*/ 5107349 w 5107349"/>
                <a:gd name="connsiteY4" fmla="*/ 926849 h 1997697"/>
                <a:gd name="connsiteX5" fmla="*/ 4180500 w 5107349"/>
                <a:gd name="connsiteY5" fmla="*/ 1853698 h 1997697"/>
                <a:gd name="connsiteX6" fmla="*/ 4180500 w 5107349"/>
                <a:gd name="connsiteY6" fmla="*/ 1390274 h 1997697"/>
                <a:gd name="connsiteX7" fmla="*/ 2630460 w 5107349"/>
                <a:gd name="connsiteY7" fmla="*/ 1491616 h 1997697"/>
                <a:gd name="connsiteX8" fmla="*/ 0 w 5107349"/>
                <a:gd name="connsiteY8" fmla="*/ 1997697 h 1997697"/>
                <a:gd name="connsiteX0" fmla="*/ 729 w 5108078"/>
                <a:gd name="connsiteY0" fmla="*/ 1997697 h 1997697"/>
                <a:gd name="connsiteX1" fmla="*/ 2376873 w 5108078"/>
                <a:gd name="connsiteY1" fmla="*/ 1034002 h 1997697"/>
                <a:gd name="connsiteX2" fmla="*/ 4181229 w 5108078"/>
                <a:gd name="connsiteY2" fmla="*/ 463425 h 1997697"/>
                <a:gd name="connsiteX3" fmla="*/ 4181229 w 5108078"/>
                <a:gd name="connsiteY3" fmla="*/ 0 h 1997697"/>
                <a:gd name="connsiteX4" fmla="*/ 5108078 w 5108078"/>
                <a:gd name="connsiteY4" fmla="*/ 926849 h 1997697"/>
                <a:gd name="connsiteX5" fmla="*/ 4181229 w 5108078"/>
                <a:gd name="connsiteY5" fmla="*/ 1853698 h 1997697"/>
                <a:gd name="connsiteX6" fmla="*/ 4181229 w 5108078"/>
                <a:gd name="connsiteY6" fmla="*/ 1390274 h 1997697"/>
                <a:gd name="connsiteX7" fmla="*/ 2631189 w 5108078"/>
                <a:gd name="connsiteY7" fmla="*/ 1491616 h 1997697"/>
                <a:gd name="connsiteX8" fmla="*/ 729 w 5108078"/>
                <a:gd name="connsiteY8" fmla="*/ 1997697 h 1997697"/>
                <a:gd name="connsiteX0" fmla="*/ 647 w 5107996"/>
                <a:gd name="connsiteY0" fmla="*/ 1997697 h 1997697"/>
                <a:gd name="connsiteX1" fmla="*/ 2376791 w 5107996"/>
                <a:gd name="connsiteY1" fmla="*/ 1034002 h 1997697"/>
                <a:gd name="connsiteX2" fmla="*/ 4181147 w 5107996"/>
                <a:gd name="connsiteY2" fmla="*/ 463425 h 1997697"/>
                <a:gd name="connsiteX3" fmla="*/ 4181147 w 5107996"/>
                <a:gd name="connsiteY3" fmla="*/ 0 h 1997697"/>
                <a:gd name="connsiteX4" fmla="*/ 5107996 w 5107996"/>
                <a:gd name="connsiteY4" fmla="*/ 926849 h 1997697"/>
                <a:gd name="connsiteX5" fmla="*/ 4181147 w 5107996"/>
                <a:gd name="connsiteY5" fmla="*/ 1853698 h 1997697"/>
                <a:gd name="connsiteX6" fmla="*/ 4181147 w 5107996"/>
                <a:gd name="connsiteY6" fmla="*/ 1390274 h 1997697"/>
                <a:gd name="connsiteX7" fmla="*/ 2631107 w 5107996"/>
                <a:gd name="connsiteY7" fmla="*/ 1491616 h 1997697"/>
                <a:gd name="connsiteX8" fmla="*/ 647 w 5107996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631113 w 5108002"/>
                <a:gd name="connsiteY7" fmla="*/ 1491616 h 1997697"/>
                <a:gd name="connsiteX8" fmla="*/ 653 w 5108002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497940 w 5108002"/>
                <a:gd name="connsiteY7" fmla="*/ 1458141 h 1997697"/>
                <a:gd name="connsiteX8" fmla="*/ 653 w 5108002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497940 w 5108002"/>
                <a:gd name="connsiteY7" fmla="*/ 1458141 h 1997697"/>
                <a:gd name="connsiteX8" fmla="*/ 653 w 5108002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497940 w 5108002"/>
                <a:gd name="connsiteY7" fmla="*/ 1458141 h 1997697"/>
                <a:gd name="connsiteX8" fmla="*/ 653 w 5108002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497940 w 5108002"/>
                <a:gd name="connsiteY7" fmla="*/ 1458141 h 1997697"/>
                <a:gd name="connsiteX8" fmla="*/ 653 w 5108002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497940 w 5108002"/>
                <a:gd name="connsiteY7" fmla="*/ 1458141 h 1997697"/>
                <a:gd name="connsiteX8" fmla="*/ 653 w 5108002"/>
                <a:gd name="connsiteY8" fmla="*/ 1997697 h 1997697"/>
                <a:gd name="connsiteX0" fmla="*/ 778 w 5108127"/>
                <a:gd name="connsiteY0" fmla="*/ 1997697 h 1997697"/>
                <a:gd name="connsiteX1" fmla="*/ 2355221 w 5108127"/>
                <a:gd name="connsiteY1" fmla="*/ 976332 h 1997697"/>
                <a:gd name="connsiteX2" fmla="*/ 4183733 w 5108127"/>
                <a:gd name="connsiteY2" fmla="*/ 250731 h 1997697"/>
                <a:gd name="connsiteX3" fmla="*/ 4181278 w 5108127"/>
                <a:gd name="connsiteY3" fmla="*/ 0 h 1997697"/>
                <a:gd name="connsiteX4" fmla="*/ 5108127 w 5108127"/>
                <a:gd name="connsiteY4" fmla="*/ 926849 h 1997697"/>
                <a:gd name="connsiteX5" fmla="*/ 4181278 w 5108127"/>
                <a:gd name="connsiteY5" fmla="*/ 1853698 h 1997697"/>
                <a:gd name="connsiteX6" fmla="*/ 4181278 w 5108127"/>
                <a:gd name="connsiteY6" fmla="*/ 1390274 h 1997697"/>
                <a:gd name="connsiteX7" fmla="*/ 2498065 w 5108127"/>
                <a:gd name="connsiteY7" fmla="*/ 1458141 h 1997697"/>
                <a:gd name="connsiteX8" fmla="*/ 778 w 5108127"/>
                <a:gd name="connsiteY8" fmla="*/ 1997697 h 1997697"/>
                <a:gd name="connsiteX0" fmla="*/ 778 w 5108127"/>
                <a:gd name="connsiteY0" fmla="*/ 1997697 h 1997697"/>
                <a:gd name="connsiteX1" fmla="*/ 2355221 w 5108127"/>
                <a:gd name="connsiteY1" fmla="*/ 976332 h 1997697"/>
                <a:gd name="connsiteX2" fmla="*/ 4183733 w 5108127"/>
                <a:gd name="connsiteY2" fmla="*/ 250731 h 1997697"/>
                <a:gd name="connsiteX3" fmla="*/ 4181278 w 5108127"/>
                <a:gd name="connsiteY3" fmla="*/ 0 h 1997697"/>
                <a:gd name="connsiteX4" fmla="*/ 5108127 w 5108127"/>
                <a:gd name="connsiteY4" fmla="*/ 926849 h 1997697"/>
                <a:gd name="connsiteX5" fmla="*/ 4181278 w 5108127"/>
                <a:gd name="connsiteY5" fmla="*/ 1853698 h 1997697"/>
                <a:gd name="connsiteX6" fmla="*/ 4188498 w 5108127"/>
                <a:gd name="connsiteY6" fmla="*/ 1640182 h 1997697"/>
                <a:gd name="connsiteX7" fmla="*/ 2498065 w 5108127"/>
                <a:gd name="connsiteY7" fmla="*/ 1458141 h 1997697"/>
                <a:gd name="connsiteX8" fmla="*/ 778 w 5108127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2497884 w 5107946"/>
                <a:gd name="connsiteY7" fmla="*/ 1458141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2497884 w 5107946"/>
                <a:gd name="connsiteY7" fmla="*/ 1458141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26105 w 5107946"/>
                <a:gd name="connsiteY7" fmla="*/ 1509558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1773 w 5107946"/>
                <a:gd name="connsiteY7" fmla="*/ 1533428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1773 w 5107946"/>
                <a:gd name="connsiteY7" fmla="*/ 1533428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1773 w 5107946"/>
                <a:gd name="connsiteY7" fmla="*/ 1533428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1773 w 5107946"/>
                <a:gd name="connsiteY7" fmla="*/ 1533428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56933 w 5107946"/>
                <a:gd name="connsiteY6" fmla="*/ 1642038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56933 w 5107946"/>
                <a:gd name="connsiteY6" fmla="*/ 1642038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56933 w 5107946"/>
                <a:gd name="connsiteY6" fmla="*/ 1642038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77851 w 5107946"/>
                <a:gd name="connsiteY6" fmla="*/ 1644935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77851 w 5107946"/>
                <a:gd name="connsiteY6" fmla="*/ 1644935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77851 w 5107946"/>
                <a:gd name="connsiteY6" fmla="*/ 1644935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77851 w 5107946"/>
                <a:gd name="connsiteY6" fmla="*/ 1644935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77851 w 5107946"/>
                <a:gd name="connsiteY6" fmla="*/ 1644935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7946" h="1997697">
                  <a:moveTo>
                    <a:pt x="597" y="1997697"/>
                  </a:moveTo>
                  <a:cubicBezTo>
                    <a:pt x="-41789" y="1921428"/>
                    <a:pt x="2185749" y="926900"/>
                    <a:pt x="2882908" y="635739"/>
                  </a:cubicBezTo>
                  <a:cubicBezTo>
                    <a:pt x="3580067" y="344578"/>
                    <a:pt x="4180043" y="329539"/>
                    <a:pt x="4183552" y="250731"/>
                  </a:cubicBezTo>
                  <a:cubicBezTo>
                    <a:pt x="4182734" y="167154"/>
                    <a:pt x="4181915" y="83577"/>
                    <a:pt x="4181097" y="0"/>
                  </a:cubicBezTo>
                  <a:lnTo>
                    <a:pt x="5107946" y="926849"/>
                  </a:lnTo>
                  <a:lnTo>
                    <a:pt x="4181097" y="1853698"/>
                  </a:lnTo>
                  <a:lnTo>
                    <a:pt x="4177851" y="1644935"/>
                  </a:lnTo>
                  <a:cubicBezTo>
                    <a:pt x="4183096" y="1602847"/>
                    <a:pt x="3732557" y="1420734"/>
                    <a:pt x="3043252" y="1548690"/>
                  </a:cubicBezTo>
                  <a:lnTo>
                    <a:pt x="597" y="1997697"/>
                  </a:ln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 w="28575">
              <a:noFill/>
            </a:ln>
          </p:spPr>
          <p:txBody>
            <a:bodyPr anchor="ctr" bIns="0" lIns="0" rIns="0" tIns="0"/>
            <a:p>
              <a:pPr algn="ctr"/>
              <a:endParaRPr altLang="en-US" b="1" dirty="0" lang="zh-TW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48983" name="文字方塊 39"/>
            <p:cNvSpPr txBox="1"/>
            <p:nvPr/>
          </p:nvSpPr>
          <p:spPr>
            <a:xfrm rot="20592126">
              <a:off x="4683239" y="4744615"/>
              <a:ext cx="3762633" cy="514027"/>
            </a:xfrm>
            <a:prstGeom prst="rect"/>
            <a:noFill/>
          </p:spPr>
          <p:txBody>
            <a:bodyPr wrap="none">
              <a:prstTxWarp prst="textCanUp">
                <a:avLst>
                  <a:gd fmla="val 84666" name="adj"/>
                </a:avLst>
              </a:prstTxWarp>
              <a:spAutoFit/>
            </a:bodyPr>
            <a:p>
              <a:r>
                <a:rPr altLang="zh-TW" b="1" dirty="0" sz="2800" lang="en-US">
                  <a:solidFill>
                    <a:schemeClr val="bg1"/>
                  </a:solidFill>
                  <a:cs typeface="Arial" panose="020B0604020202020204" pitchFamily="34" charset="0"/>
                </a:rPr>
                <a:t>Domain </a:t>
              </a:r>
              <a:r>
                <a:rPr altLang="zh-TW" b="1" dirty="0" sz="4000" lang="en-US">
                  <a:solidFill>
                    <a:schemeClr val="bg1"/>
                  </a:solidFill>
                  <a:cs typeface="Arial" panose="020B0604020202020204" pitchFamily="34" charset="0"/>
                </a:rPr>
                <a:t>Specific </a:t>
              </a:r>
              <a:r>
                <a:rPr altLang="zh-TW" b="1" dirty="0" sz="4400" lang="en-US">
                  <a:solidFill>
                    <a:schemeClr val="bg1"/>
                  </a:solidFill>
                  <a:cs typeface="Arial" panose="020B0604020202020204" pitchFamily="34" charset="0"/>
                </a:rPr>
                <a:t>Accelerator </a:t>
              </a:r>
              <a:r>
                <a:rPr altLang="zh-TW" b="1" dirty="0" sz="6000" lang="en-US">
                  <a:solidFill>
                    <a:schemeClr val="bg1"/>
                  </a:solidFill>
                  <a:cs typeface="Arial" panose="020B0604020202020204" pitchFamily="34" charset="0"/>
                </a:rPr>
                <a:t>(DSA)</a:t>
              </a:r>
              <a:endParaRPr altLang="en-US" b="1" dirty="0" sz="6000" lang="zh-TW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endParaRPr altLang="en-US" b="1" dirty="0" sz="2800" lang="zh-TW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04898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21662" y="6520214"/>
            <a:ext cx="2133600" cy="339725"/>
          </a:xfrm>
        </p:spPr>
        <p:txBody>
          <a:bodyPr/>
          <a:p>
            <a:fld id="{31E473E0-C682-4252-A4B5-BFE737E16961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5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986" name="標題 144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120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需求與應用分析 </a:t>
            </a:r>
            <a:r>
              <a:rPr altLang="zh-TW" dirty="0" kern="120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r>
              <a:rPr altLang="zh-TW" dirty="0" kern="0"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altLang="zh-TW" dirty="0" kern="0"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altLang="en-US" dirty="0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人工智慧應用複雜度呈現爆炸性成長</a:t>
            </a:r>
            <a:endParaRPr altLang="en-US" dirty="0" kern="0" lang="zh-TW"/>
          </a:p>
        </p:txBody>
      </p:sp>
      <p:sp>
        <p:nvSpPr>
          <p:cNvPr id="1048987" name="內容版面配置區 145"/>
          <p:cNvSpPr txBox="1"/>
          <p:nvPr/>
        </p:nvSpPr>
        <p:spPr>
          <a:xfrm>
            <a:off x="156744" y="1522830"/>
            <a:ext cx="8598945" cy="4924892"/>
          </a:xfrm>
          <a:prstGeom prst="rect"/>
        </p:spPr>
        <p:txBody>
          <a:bodyPr/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altLang="en-US" dirty="0" kern="1200" lang="zh-TW" smtClean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由早期的 </a:t>
            </a:r>
            <a:r>
              <a:rPr altLang="zh-TW" dirty="0" kern="1200" lang="en-US" err="1" smtClean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AlexNet</a:t>
            </a:r>
            <a:r>
              <a:rPr altLang="zh-TW" dirty="0" kern="1200" lang="en-US" smtClean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 </a:t>
            </a:r>
            <a:r>
              <a:rPr altLang="en-US" dirty="0" kern="1200" lang="zh-TW" smtClean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到最近的 </a:t>
            </a:r>
            <a:r>
              <a:rPr altLang="zh-TW" dirty="0" kern="1200" lang="en-US" err="1" smtClean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AlphaGo</a:t>
            </a:r>
            <a:r>
              <a:rPr altLang="zh-TW" dirty="0" kern="1200" lang="en-US" smtClean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 Zero</a:t>
            </a:r>
            <a:r>
              <a:rPr altLang="en-US" dirty="0" kern="1200" lang="zh-TW" smtClean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，</a:t>
            </a:r>
            <a:r>
              <a:rPr altLang="zh-TW" dirty="0" kern="1200" lang="en-US" smtClean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DNN</a:t>
            </a:r>
            <a:r>
              <a:rPr altLang="en-US" dirty="0" kern="1200" lang="zh-TW" smtClean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所需計算量成長</a:t>
            </a:r>
            <a:r>
              <a:rPr altLang="zh-TW" dirty="0" kern="1200" lang="en-US" smtClean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30</a:t>
            </a:r>
            <a:r>
              <a:rPr altLang="en-US" dirty="0" kern="1200" lang="zh-TW" smtClean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萬倍</a:t>
            </a:r>
            <a:endParaRPr altLang="zh-TW" dirty="0" kern="1200" lang="en-US" smtClean="0">
              <a:solidFill>
                <a:srgbClr val="2B3D5D"/>
              </a:solidFill>
              <a:latin typeface="Arial" panose="020B0604020202020204" pitchFamily="34" charset="0"/>
              <a:ea typeface="微軟正黑體" pitchFamily="2"/>
              <a:cs typeface="Arial" panose="020B0604020202020204" pitchFamily="34" charset="0"/>
            </a:endParaRPr>
          </a:p>
          <a:p>
            <a:endParaRPr altLang="en-US" dirty="0" kern="0" lang="zh-TW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988" name="向右箭號 2"/>
          <p:cNvSpPr/>
          <p:nvPr/>
        </p:nvSpPr>
        <p:spPr bwMode="auto">
          <a:xfrm rot="19240620" flipV="1">
            <a:off x="2384947" y="3077752"/>
            <a:ext cx="5944318" cy="1802789"/>
          </a:xfrm>
          <a:custGeom>
            <a:avLst/>
            <a:gdLst>
              <a:gd name="connsiteX0" fmla="*/ 0 w 4558709"/>
              <a:gd name="connsiteY0" fmla="*/ 463425 h 1853698"/>
              <a:gd name="connsiteX1" fmla="*/ 3631860 w 4558709"/>
              <a:gd name="connsiteY1" fmla="*/ 463425 h 1853698"/>
              <a:gd name="connsiteX2" fmla="*/ 3631860 w 4558709"/>
              <a:gd name="connsiteY2" fmla="*/ 0 h 1853698"/>
              <a:gd name="connsiteX3" fmla="*/ 4558709 w 4558709"/>
              <a:gd name="connsiteY3" fmla="*/ 926849 h 1853698"/>
              <a:gd name="connsiteX4" fmla="*/ 3631860 w 4558709"/>
              <a:gd name="connsiteY4" fmla="*/ 1853698 h 1853698"/>
              <a:gd name="connsiteX5" fmla="*/ 3631860 w 4558709"/>
              <a:gd name="connsiteY5" fmla="*/ 1390274 h 1853698"/>
              <a:gd name="connsiteX6" fmla="*/ 0 w 4558709"/>
              <a:gd name="connsiteY6" fmla="*/ 1390274 h 1853698"/>
              <a:gd name="connsiteX7" fmla="*/ 0 w 4558709"/>
              <a:gd name="connsiteY7" fmla="*/ 463425 h 1853698"/>
              <a:gd name="connsiteX0" fmla="*/ 0 w 4558709"/>
              <a:gd name="connsiteY0" fmla="*/ 1390274 h 1853698"/>
              <a:gd name="connsiteX1" fmla="*/ 3631860 w 4558709"/>
              <a:gd name="connsiteY1" fmla="*/ 463425 h 1853698"/>
              <a:gd name="connsiteX2" fmla="*/ 3631860 w 4558709"/>
              <a:gd name="connsiteY2" fmla="*/ 0 h 1853698"/>
              <a:gd name="connsiteX3" fmla="*/ 4558709 w 4558709"/>
              <a:gd name="connsiteY3" fmla="*/ 926849 h 1853698"/>
              <a:gd name="connsiteX4" fmla="*/ 3631860 w 4558709"/>
              <a:gd name="connsiteY4" fmla="*/ 1853698 h 1853698"/>
              <a:gd name="connsiteX5" fmla="*/ 3631860 w 4558709"/>
              <a:gd name="connsiteY5" fmla="*/ 1390274 h 1853698"/>
              <a:gd name="connsiteX6" fmla="*/ 0 w 4558709"/>
              <a:gd name="connsiteY6" fmla="*/ 1390274 h 1853698"/>
              <a:gd name="connsiteX0" fmla="*/ 0 w 5107349"/>
              <a:gd name="connsiteY0" fmla="*/ 1997697 h 1997697"/>
              <a:gd name="connsiteX1" fmla="*/ 4180500 w 5107349"/>
              <a:gd name="connsiteY1" fmla="*/ 463425 h 1997697"/>
              <a:gd name="connsiteX2" fmla="*/ 4180500 w 5107349"/>
              <a:gd name="connsiteY2" fmla="*/ 0 h 1997697"/>
              <a:gd name="connsiteX3" fmla="*/ 5107349 w 5107349"/>
              <a:gd name="connsiteY3" fmla="*/ 926849 h 1997697"/>
              <a:gd name="connsiteX4" fmla="*/ 4180500 w 5107349"/>
              <a:gd name="connsiteY4" fmla="*/ 1853698 h 1997697"/>
              <a:gd name="connsiteX5" fmla="*/ 4180500 w 5107349"/>
              <a:gd name="connsiteY5" fmla="*/ 1390274 h 1997697"/>
              <a:gd name="connsiteX6" fmla="*/ 0 w 5107349"/>
              <a:gd name="connsiteY6" fmla="*/ 1997697 h 1997697"/>
              <a:gd name="connsiteX0" fmla="*/ 0 w 5107349"/>
              <a:gd name="connsiteY0" fmla="*/ 1997697 h 1997697"/>
              <a:gd name="connsiteX1" fmla="*/ 4180500 w 5107349"/>
              <a:gd name="connsiteY1" fmla="*/ 463425 h 1997697"/>
              <a:gd name="connsiteX2" fmla="*/ 4180500 w 5107349"/>
              <a:gd name="connsiteY2" fmla="*/ 0 h 1997697"/>
              <a:gd name="connsiteX3" fmla="*/ 5107349 w 5107349"/>
              <a:gd name="connsiteY3" fmla="*/ 926849 h 1997697"/>
              <a:gd name="connsiteX4" fmla="*/ 4180500 w 5107349"/>
              <a:gd name="connsiteY4" fmla="*/ 1853698 h 1997697"/>
              <a:gd name="connsiteX5" fmla="*/ 4180500 w 5107349"/>
              <a:gd name="connsiteY5" fmla="*/ 1390274 h 1997697"/>
              <a:gd name="connsiteX6" fmla="*/ 2630460 w 5107349"/>
              <a:gd name="connsiteY6" fmla="*/ 1491616 h 1997697"/>
              <a:gd name="connsiteX7" fmla="*/ 0 w 5107349"/>
              <a:gd name="connsiteY7" fmla="*/ 1997697 h 1997697"/>
              <a:gd name="connsiteX0" fmla="*/ 0 w 5107349"/>
              <a:gd name="connsiteY0" fmla="*/ 1997697 h 1997697"/>
              <a:gd name="connsiteX1" fmla="*/ 2376144 w 5107349"/>
              <a:gd name="connsiteY1" fmla="*/ 1034002 h 1997697"/>
              <a:gd name="connsiteX2" fmla="*/ 4180500 w 5107349"/>
              <a:gd name="connsiteY2" fmla="*/ 463425 h 1997697"/>
              <a:gd name="connsiteX3" fmla="*/ 4180500 w 5107349"/>
              <a:gd name="connsiteY3" fmla="*/ 0 h 1997697"/>
              <a:gd name="connsiteX4" fmla="*/ 5107349 w 5107349"/>
              <a:gd name="connsiteY4" fmla="*/ 926849 h 1997697"/>
              <a:gd name="connsiteX5" fmla="*/ 4180500 w 5107349"/>
              <a:gd name="connsiteY5" fmla="*/ 1853698 h 1997697"/>
              <a:gd name="connsiteX6" fmla="*/ 4180500 w 5107349"/>
              <a:gd name="connsiteY6" fmla="*/ 1390274 h 1997697"/>
              <a:gd name="connsiteX7" fmla="*/ 2630460 w 5107349"/>
              <a:gd name="connsiteY7" fmla="*/ 1491616 h 1997697"/>
              <a:gd name="connsiteX8" fmla="*/ 0 w 5107349"/>
              <a:gd name="connsiteY8" fmla="*/ 1997697 h 1997697"/>
              <a:gd name="connsiteX0" fmla="*/ 729 w 5108078"/>
              <a:gd name="connsiteY0" fmla="*/ 1997697 h 1997697"/>
              <a:gd name="connsiteX1" fmla="*/ 2376873 w 5108078"/>
              <a:gd name="connsiteY1" fmla="*/ 1034002 h 1997697"/>
              <a:gd name="connsiteX2" fmla="*/ 4181229 w 5108078"/>
              <a:gd name="connsiteY2" fmla="*/ 463425 h 1997697"/>
              <a:gd name="connsiteX3" fmla="*/ 4181229 w 5108078"/>
              <a:gd name="connsiteY3" fmla="*/ 0 h 1997697"/>
              <a:gd name="connsiteX4" fmla="*/ 5108078 w 5108078"/>
              <a:gd name="connsiteY4" fmla="*/ 926849 h 1997697"/>
              <a:gd name="connsiteX5" fmla="*/ 4181229 w 5108078"/>
              <a:gd name="connsiteY5" fmla="*/ 1853698 h 1997697"/>
              <a:gd name="connsiteX6" fmla="*/ 4181229 w 5108078"/>
              <a:gd name="connsiteY6" fmla="*/ 1390274 h 1997697"/>
              <a:gd name="connsiteX7" fmla="*/ 2631189 w 5108078"/>
              <a:gd name="connsiteY7" fmla="*/ 1491616 h 1997697"/>
              <a:gd name="connsiteX8" fmla="*/ 729 w 5108078"/>
              <a:gd name="connsiteY8" fmla="*/ 1997697 h 1997697"/>
              <a:gd name="connsiteX0" fmla="*/ 647 w 5107996"/>
              <a:gd name="connsiteY0" fmla="*/ 1997697 h 1997697"/>
              <a:gd name="connsiteX1" fmla="*/ 2376791 w 5107996"/>
              <a:gd name="connsiteY1" fmla="*/ 1034002 h 1997697"/>
              <a:gd name="connsiteX2" fmla="*/ 4181147 w 5107996"/>
              <a:gd name="connsiteY2" fmla="*/ 463425 h 1997697"/>
              <a:gd name="connsiteX3" fmla="*/ 4181147 w 5107996"/>
              <a:gd name="connsiteY3" fmla="*/ 0 h 1997697"/>
              <a:gd name="connsiteX4" fmla="*/ 5107996 w 5107996"/>
              <a:gd name="connsiteY4" fmla="*/ 926849 h 1997697"/>
              <a:gd name="connsiteX5" fmla="*/ 4181147 w 5107996"/>
              <a:gd name="connsiteY5" fmla="*/ 1853698 h 1997697"/>
              <a:gd name="connsiteX6" fmla="*/ 4181147 w 5107996"/>
              <a:gd name="connsiteY6" fmla="*/ 1390274 h 1997697"/>
              <a:gd name="connsiteX7" fmla="*/ 2631107 w 5107996"/>
              <a:gd name="connsiteY7" fmla="*/ 1491616 h 1997697"/>
              <a:gd name="connsiteX8" fmla="*/ 647 w 5107996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631113 w 5108002"/>
              <a:gd name="connsiteY7" fmla="*/ 1491616 h 1997697"/>
              <a:gd name="connsiteX8" fmla="*/ 653 w 5108002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497940 w 5108002"/>
              <a:gd name="connsiteY7" fmla="*/ 1458141 h 1997697"/>
              <a:gd name="connsiteX8" fmla="*/ 653 w 5108002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497940 w 5108002"/>
              <a:gd name="connsiteY7" fmla="*/ 1458141 h 1997697"/>
              <a:gd name="connsiteX8" fmla="*/ 653 w 5108002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497940 w 5108002"/>
              <a:gd name="connsiteY7" fmla="*/ 1458141 h 1997697"/>
              <a:gd name="connsiteX8" fmla="*/ 653 w 5108002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497940 w 5108002"/>
              <a:gd name="connsiteY7" fmla="*/ 1458141 h 1997697"/>
              <a:gd name="connsiteX8" fmla="*/ 653 w 5108002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497940 w 5108002"/>
              <a:gd name="connsiteY7" fmla="*/ 1458141 h 1997697"/>
              <a:gd name="connsiteX8" fmla="*/ 653 w 5108002"/>
              <a:gd name="connsiteY8" fmla="*/ 1997697 h 1997697"/>
              <a:gd name="connsiteX0" fmla="*/ 778 w 5108127"/>
              <a:gd name="connsiteY0" fmla="*/ 1997697 h 1997697"/>
              <a:gd name="connsiteX1" fmla="*/ 2355221 w 5108127"/>
              <a:gd name="connsiteY1" fmla="*/ 976332 h 1997697"/>
              <a:gd name="connsiteX2" fmla="*/ 4183733 w 5108127"/>
              <a:gd name="connsiteY2" fmla="*/ 250731 h 1997697"/>
              <a:gd name="connsiteX3" fmla="*/ 4181278 w 5108127"/>
              <a:gd name="connsiteY3" fmla="*/ 0 h 1997697"/>
              <a:gd name="connsiteX4" fmla="*/ 5108127 w 5108127"/>
              <a:gd name="connsiteY4" fmla="*/ 926849 h 1997697"/>
              <a:gd name="connsiteX5" fmla="*/ 4181278 w 5108127"/>
              <a:gd name="connsiteY5" fmla="*/ 1853698 h 1997697"/>
              <a:gd name="connsiteX6" fmla="*/ 4181278 w 5108127"/>
              <a:gd name="connsiteY6" fmla="*/ 1390274 h 1997697"/>
              <a:gd name="connsiteX7" fmla="*/ 2498065 w 5108127"/>
              <a:gd name="connsiteY7" fmla="*/ 1458141 h 1997697"/>
              <a:gd name="connsiteX8" fmla="*/ 778 w 5108127"/>
              <a:gd name="connsiteY8" fmla="*/ 1997697 h 1997697"/>
              <a:gd name="connsiteX0" fmla="*/ 778 w 5108127"/>
              <a:gd name="connsiteY0" fmla="*/ 1997697 h 1997697"/>
              <a:gd name="connsiteX1" fmla="*/ 2355221 w 5108127"/>
              <a:gd name="connsiteY1" fmla="*/ 976332 h 1997697"/>
              <a:gd name="connsiteX2" fmla="*/ 4183733 w 5108127"/>
              <a:gd name="connsiteY2" fmla="*/ 250731 h 1997697"/>
              <a:gd name="connsiteX3" fmla="*/ 4181278 w 5108127"/>
              <a:gd name="connsiteY3" fmla="*/ 0 h 1997697"/>
              <a:gd name="connsiteX4" fmla="*/ 5108127 w 5108127"/>
              <a:gd name="connsiteY4" fmla="*/ 926849 h 1997697"/>
              <a:gd name="connsiteX5" fmla="*/ 4181278 w 5108127"/>
              <a:gd name="connsiteY5" fmla="*/ 1853698 h 1997697"/>
              <a:gd name="connsiteX6" fmla="*/ 4188498 w 5108127"/>
              <a:gd name="connsiteY6" fmla="*/ 1640182 h 1997697"/>
              <a:gd name="connsiteX7" fmla="*/ 2498065 w 5108127"/>
              <a:gd name="connsiteY7" fmla="*/ 1458141 h 1997697"/>
              <a:gd name="connsiteX8" fmla="*/ 778 w 5108127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2497884 w 5107946"/>
              <a:gd name="connsiteY7" fmla="*/ 1458141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2497884 w 5107946"/>
              <a:gd name="connsiteY7" fmla="*/ 1458141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26105 w 5107946"/>
              <a:gd name="connsiteY7" fmla="*/ 1509558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1773 w 5107946"/>
              <a:gd name="connsiteY7" fmla="*/ 1533428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1773 w 5107946"/>
              <a:gd name="connsiteY7" fmla="*/ 1533428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1773 w 5107946"/>
              <a:gd name="connsiteY7" fmla="*/ 1533428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1773 w 5107946"/>
              <a:gd name="connsiteY7" fmla="*/ 1533428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56933 w 5107946"/>
              <a:gd name="connsiteY6" fmla="*/ 1642038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56933 w 5107946"/>
              <a:gd name="connsiteY6" fmla="*/ 1642038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56933 w 5107946"/>
              <a:gd name="connsiteY6" fmla="*/ 1642038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77851 w 5107946"/>
              <a:gd name="connsiteY6" fmla="*/ 1644935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77851 w 5107946"/>
              <a:gd name="connsiteY6" fmla="*/ 1644935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77851 w 5107946"/>
              <a:gd name="connsiteY6" fmla="*/ 1644935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77851 w 5107946"/>
              <a:gd name="connsiteY6" fmla="*/ 1644935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77851 w 5107946"/>
              <a:gd name="connsiteY6" fmla="*/ 1644935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807 w 5108156"/>
              <a:gd name="connsiteY0" fmla="*/ 1997697 h 1997697"/>
              <a:gd name="connsiteX1" fmla="*/ 2292858 w 5108156"/>
              <a:gd name="connsiteY1" fmla="*/ 261777 h 1997697"/>
              <a:gd name="connsiteX2" fmla="*/ 4183762 w 5108156"/>
              <a:gd name="connsiteY2" fmla="*/ 250731 h 1997697"/>
              <a:gd name="connsiteX3" fmla="*/ 4181307 w 5108156"/>
              <a:gd name="connsiteY3" fmla="*/ 0 h 1997697"/>
              <a:gd name="connsiteX4" fmla="*/ 5108156 w 5108156"/>
              <a:gd name="connsiteY4" fmla="*/ 926849 h 1997697"/>
              <a:gd name="connsiteX5" fmla="*/ 4181307 w 5108156"/>
              <a:gd name="connsiteY5" fmla="*/ 1853698 h 1997697"/>
              <a:gd name="connsiteX6" fmla="*/ 4178061 w 5108156"/>
              <a:gd name="connsiteY6" fmla="*/ 1644935 h 1997697"/>
              <a:gd name="connsiteX7" fmla="*/ 3043462 w 5108156"/>
              <a:gd name="connsiteY7" fmla="*/ 1548690 h 1997697"/>
              <a:gd name="connsiteX8" fmla="*/ 807 w 5108156"/>
              <a:gd name="connsiteY8" fmla="*/ 1997697 h 1997697"/>
              <a:gd name="connsiteX0" fmla="*/ 807 w 5108156"/>
              <a:gd name="connsiteY0" fmla="*/ 1997697 h 1997697"/>
              <a:gd name="connsiteX1" fmla="*/ 2292858 w 5108156"/>
              <a:gd name="connsiteY1" fmla="*/ 261777 h 1997697"/>
              <a:gd name="connsiteX2" fmla="*/ 4183762 w 5108156"/>
              <a:gd name="connsiteY2" fmla="*/ 250731 h 1997697"/>
              <a:gd name="connsiteX3" fmla="*/ 4181307 w 5108156"/>
              <a:gd name="connsiteY3" fmla="*/ 0 h 1997697"/>
              <a:gd name="connsiteX4" fmla="*/ 5108156 w 5108156"/>
              <a:gd name="connsiteY4" fmla="*/ 926849 h 1997697"/>
              <a:gd name="connsiteX5" fmla="*/ 4181307 w 5108156"/>
              <a:gd name="connsiteY5" fmla="*/ 1853698 h 1997697"/>
              <a:gd name="connsiteX6" fmla="*/ 4178061 w 5108156"/>
              <a:gd name="connsiteY6" fmla="*/ 1644935 h 1997697"/>
              <a:gd name="connsiteX7" fmla="*/ 2313765 w 5108156"/>
              <a:gd name="connsiteY7" fmla="*/ 1161912 h 1997697"/>
              <a:gd name="connsiteX8" fmla="*/ 807 w 5108156"/>
              <a:gd name="connsiteY8" fmla="*/ 1997697 h 1997697"/>
              <a:gd name="connsiteX0" fmla="*/ 807 w 5108156"/>
              <a:gd name="connsiteY0" fmla="*/ 1997697 h 1997697"/>
              <a:gd name="connsiteX1" fmla="*/ 2292858 w 5108156"/>
              <a:gd name="connsiteY1" fmla="*/ 261777 h 1997697"/>
              <a:gd name="connsiteX2" fmla="*/ 4183762 w 5108156"/>
              <a:gd name="connsiteY2" fmla="*/ 250731 h 1997697"/>
              <a:gd name="connsiteX3" fmla="*/ 4181307 w 5108156"/>
              <a:gd name="connsiteY3" fmla="*/ 0 h 1997697"/>
              <a:gd name="connsiteX4" fmla="*/ 5108156 w 5108156"/>
              <a:gd name="connsiteY4" fmla="*/ 926849 h 1997697"/>
              <a:gd name="connsiteX5" fmla="*/ 4181307 w 5108156"/>
              <a:gd name="connsiteY5" fmla="*/ 1853698 h 1997697"/>
              <a:gd name="connsiteX6" fmla="*/ 4178061 w 5108156"/>
              <a:gd name="connsiteY6" fmla="*/ 1644935 h 1997697"/>
              <a:gd name="connsiteX7" fmla="*/ 2313765 w 5108156"/>
              <a:gd name="connsiteY7" fmla="*/ 1161912 h 1997697"/>
              <a:gd name="connsiteX8" fmla="*/ 807 w 5108156"/>
              <a:gd name="connsiteY8" fmla="*/ 1997697 h 1997697"/>
              <a:gd name="connsiteX0" fmla="*/ 807 w 5108156"/>
              <a:gd name="connsiteY0" fmla="*/ 1997697 h 1997697"/>
              <a:gd name="connsiteX1" fmla="*/ 2292858 w 5108156"/>
              <a:gd name="connsiteY1" fmla="*/ 261777 h 1997697"/>
              <a:gd name="connsiteX2" fmla="*/ 4183762 w 5108156"/>
              <a:gd name="connsiteY2" fmla="*/ 250731 h 1997697"/>
              <a:gd name="connsiteX3" fmla="*/ 4181307 w 5108156"/>
              <a:gd name="connsiteY3" fmla="*/ 0 h 1997697"/>
              <a:gd name="connsiteX4" fmla="*/ 5108156 w 5108156"/>
              <a:gd name="connsiteY4" fmla="*/ 926849 h 1997697"/>
              <a:gd name="connsiteX5" fmla="*/ 4181307 w 5108156"/>
              <a:gd name="connsiteY5" fmla="*/ 1853698 h 1997697"/>
              <a:gd name="connsiteX6" fmla="*/ 4178061 w 5108156"/>
              <a:gd name="connsiteY6" fmla="*/ 1644935 h 1997697"/>
              <a:gd name="connsiteX7" fmla="*/ 2313765 w 5108156"/>
              <a:gd name="connsiteY7" fmla="*/ 1161912 h 1997697"/>
              <a:gd name="connsiteX8" fmla="*/ 807 w 5108156"/>
              <a:gd name="connsiteY8" fmla="*/ 1997697 h 1997697"/>
              <a:gd name="connsiteX0" fmla="*/ 807 w 5108156"/>
              <a:gd name="connsiteY0" fmla="*/ 1997697 h 1997697"/>
              <a:gd name="connsiteX1" fmla="*/ 2292858 w 5108156"/>
              <a:gd name="connsiteY1" fmla="*/ 261777 h 1997697"/>
              <a:gd name="connsiteX2" fmla="*/ 4183762 w 5108156"/>
              <a:gd name="connsiteY2" fmla="*/ 250731 h 1997697"/>
              <a:gd name="connsiteX3" fmla="*/ 4181307 w 5108156"/>
              <a:gd name="connsiteY3" fmla="*/ 0 h 1997697"/>
              <a:gd name="connsiteX4" fmla="*/ 5108156 w 5108156"/>
              <a:gd name="connsiteY4" fmla="*/ 926849 h 1997697"/>
              <a:gd name="connsiteX5" fmla="*/ 4181307 w 5108156"/>
              <a:gd name="connsiteY5" fmla="*/ 1853698 h 1997697"/>
              <a:gd name="connsiteX6" fmla="*/ 4178061 w 5108156"/>
              <a:gd name="connsiteY6" fmla="*/ 1644935 h 1997697"/>
              <a:gd name="connsiteX7" fmla="*/ 2313765 w 5108156"/>
              <a:gd name="connsiteY7" fmla="*/ 1161912 h 1997697"/>
              <a:gd name="connsiteX8" fmla="*/ 807 w 5108156"/>
              <a:gd name="connsiteY8" fmla="*/ 1997697 h 1997697"/>
              <a:gd name="connsiteX0" fmla="*/ 842 w 5108191"/>
              <a:gd name="connsiteY0" fmla="*/ 1997697 h 1997697"/>
              <a:gd name="connsiteX1" fmla="*/ 2292893 w 5108191"/>
              <a:gd name="connsiteY1" fmla="*/ 261777 h 1997697"/>
              <a:gd name="connsiteX2" fmla="*/ 4183797 w 5108191"/>
              <a:gd name="connsiteY2" fmla="*/ 250731 h 1997697"/>
              <a:gd name="connsiteX3" fmla="*/ 4181342 w 5108191"/>
              <a:gd name="connsiteY3" fmla="*/ 0 h 1997697"/>
              <a:gd name="connsiteX4" fmla="*/ 5108191 w 5108191"/>
              <a:gd name="connsiteY4" fmla="*/ 926849 h 1997697"/>
              <a:gd name="connsiteX5" fmla="*/ 4181342 w 5108191"/>
              <a:gd name="connsiteY5" fmla="*/ 1853698 h 1997697"/>
              <a:gd name="connsiteX6" fmla="*/ 4178096 w 5108191"/>
              <a:gd name="connsiteY6" fmla="*/ 1644935 h 1997697"/>
              <a:gd name="connsiteX7" fmla="*/ 2313800 w 5108191"/>
              <a:gd name="connsiteY7" fmla="*/ 1161912 h 1997697"/>
              <a:gd name="connsiteX8" fmla="*/ 842 w 5108191"/>
              <a:gd name="connsiteY8" fmla="*/ 1997697 h 1997697"/>
              <a:gd name="connsiteX0" fmla="*/ 842 w 4959587"/>
              <a:gd name="connsiteY0" fmla="*/ 1997697 h 1997697"/>
              <a:gd name="connsiteX1" fmla="*/ 2292893 w 4959587"/>
              <a:gd name="connsiteY1" fmla="*/ 261777 h 1997697"/>
              <a:gd name="connsiteX2" fmla="*/ 4183797 w 4959587"/>
              <a:gd name="connsiteY2" fmla="*/ 250731 h 1997697"/>
              <a:gd name="connsiteX3" fmla="*/ 4181342 w 4959587"/>
              <a:gd name="connsiteY3" fmla="*/ 0 h 1997697"/>
              <a:gd name="connsiteX4" fmla="*/ 4959587 w 4959587"/>
              <a:gd name="connsiteY4" fmla="*/ 1155397 h 1997697"/>
              <a:gd name="connsiteX5" fmla="*/ 4181342 w 4959587"/>
              <a:gd name="connsiteY5" fmla="*/ 1853698 h 1997697"/>
              <a:gd name="connsiteX6" fmla="*/ 4178096 w 4959587"/>
              <a:gd name="connsiteY6" fmla="*/ 1644935 h 1997697"/>
              <a:gd name="connsiteX7" fmla="*/ 2313800 w 4959587"/>
              <a:gd name="connsiteY7" fmla="*/ 1161912 h 1997697"/>
              <a:gd name="connsiteX8" fmla="*/ 842 w 4959587"/>
              <a:gd name="connsiteY8" fmla="*/ 1997697 h 1997697"/>
              <a:gd name="connsiteX0" fmla="*/ 842 w 4959587"/>
              <a:gd name="connsiteY0" fmla="*/ 1997697 h 1997697"/>
              <a:gd name="connsiteX1" fmla="*/ 2292893 w 4959587"/>
              <a:gd name="connsiteY1" fmla="*/ 261777 h 1997697"/>
              <a:gd name="connsiteX2" fmla="*/ 4183797 w 4959587"/>
              <a:gd name="connsiteY2" fmla="*/ 250731 h 1997697"/>
              <a:gd name="connsiteX3" fmla="*/ 4181342 w 4959587"/>
              <a:gd name="connsiteY3" fmla="*/ 0 h 1997697"/>
              <a:gd name="connsiteX4" fmla="*/ 4959587 w 4959587"/>
              <a:gd name="connsiteY4" fmla="*/ 1155397 h 1997697"/>
              <a:gd name="connsiteX5" fmla="*/ 4005153 w 4959587"/>
              <a:gd name="connsiteY5" fmla="*/ 1797685 h 1997697"/>
              <a:gd name="connsiteX6" fmla="*/ 4178096 w 4959587"/>
              <a:gd name="connsiteY6" fmla="*/ 1644935 h 1997697"/>
              <a:gd name="connsiteX7" fmla="*/ 2313800 w 4959587"/>
              <a:gd name="connsiteY7" fmla="*/ 1161912 h 1997697"/>
              <a:gd name="connsiteX8" fmla="*/ 842 w 4959587"/>
              <a:gd name="connsiteY8" fmla="*/ 1997697 h 1997697"/>
              <a:gd name="connsiteX0" fmla="*/ 842 w 4959587"/>
              <a:gd name="connsiteY0" fmla="*/ 1997697 h 1997697"/>
              <a:gd name="connsiteX1" fmla="*/ 2292893 w 4959587"/>
              <a:gd name="connsiteY1" fmla="*/ 261777 h 1997697"/>
              <a:gd name="connsiteX2" fmla="*/ 4183797 w 4959587"/>
              <a:gd name="connsiteY2" fmla="*/ 250731 h 1997697"/>
              <a:gd name="connsiteX3" fmla="*/ 4181342 w 4959587"/>
              <a:gd name="connsiteY3" fmla="*/ 0 h 1997697"/>
              <a:gd name="connsiteX4" fmla="*/ 4959587 w 4959587"/>
              <a:gd name="connsiteY4" fmla="*/ 1155397 h 1997697"/>
              <a:gd name="connsiteX5" fmla="*/ 4005153 w 4959587"/>
              <a:gd name="connsiteY5" fmla="*/ 1797685 h 1997697"/>
              <a:gd name="connsiteX6" fmla="*/ 4037142 w 4959587"/>
              <a:gd name="connsiteY6" fmla="*/ 1533232 h 1997697"/>
              <a:gd name="connsiteX7" fmla="*/ 2313800 w 4959587"/>
              <a:gd name="connsiteY7" fmla="*/ 1161912 h 1997697"/>
              <a:gd name="connsiteX8" fmla="*/ 842 w 4959587"/>
              <a:gd name="connsiteY8" fmla="*/ 1997697 h 1997697"/>
              <a:gd name="connsiteX0" fmla="*/ 842 w 4959587"/>
              <a:gd name="connsiteY0" fmla="*/ 2019600 h 2019600"/>
              <a:gd name="connsiteX1" fmla="*/ 2292893 w 4959587"/>
              <a:gd name="connsiteY1" fmla="*/ 283680 h 2019600"/>
              <a:gd name="connsiteX2" fmla="*/ 4183797 w 4959587"/>
              <a:gd name="connsiteY2" fmla="*/ 272634 h 2019600"/>
              <a:gd name="connsiteX3" fmla="*/ 4241866 w 4959587"/>
              <a:gd name="connsiteY3" fmla="*/ 0 h 2019600"/>
              <a:gd name="connsiteX4" fmla="*/ 4959587 w 4959587"/>
              <a:gd name="connsiteY4" fmla="*/ 1177300 h 2019600"/>
              <a:gd name="connsiteX5" fmla="*/ 4005153 w 4959587"/>
              <a:gd name="connsiteY5" fmla="*/ 1819588 h 2019600"/>
              <a:gd name="connsiteX6" fmla="*/ 4037142 w 4959587"/>
              <a:gd name="connsiteY6" fmla="*/ 1555135 h 2019600"/>
              <a:gd name="connsiteX7" fmla="*/ 2313800 w 4959587"/>
              <a:gd name="connsiteY7" fmla="*/ 1183815 h 2019600"/>
              <a:gd name="connsiteX8" fmla="*/ 842 w 4959587"/>
              <a:gd name="connsiteY8" fmla="*/ 2019600 h 2019600"/>
              <a:gd name="connsiteX0" fmla="*/ 810 w 4959555"/>
              <a:gd name="connsiteY0" fmla="*/ 2019600 h 2019600"/>
              <a:gd name="connsiteX1" fmla="*/ 2292861 w 4959555"/>
              <a:gd name="connsiteY1" fmla="*/ 283680 h 2019600"/>
              <a:gd name="connsiteX2" fmla="*/ 4212618 w 4959555"/>
              <a:gd name="connsiteY2" fmla="*/ 266713 h 2019600"/>
              <a:gd name="connsiteX3" fmla="*/ 4241834 w 4959555"/>
              <a:gd name="connsiteY3" fmla="*/ 0 h 2019600"/>
              <a:gd name="connsiteX4" fmla="*/ 4959555 w 4959555"/>
              <a:gd name="connsiteY4" fmla="*/ 1177300 h 2019600"/>
              <a:gd name="connsiteX5" fmla="*/ 4005121 w 4959555"/>
              <a:gd name="connsiteY5" fmla="*/ 1819588 h 2019600"/>
              <a:gd name="connsiteX6" fmla="*/ 4037110 w 4959555"/>
              <a:gd name="connsiteY6" fmla="*/ 1555135 h 2019600"/>
              <a:gd name="connsiteX7" fmla="*/ 2313768 w 4959555"/>
              <a:gd name="connsiteY7" fmla="*/ 1183815 h 2019600"/>
              <a:gd name="connsiteX8" fmla="*/ 810 w 4959555"/>
              <a:gd name="connsiteY8" fmla="*/ 2019600 h 2019600"/>
              <a:gd name="connsiteX0" fmla="*/ 810 w 4959555"/>
              <a:gd name="connsiteY0" fmla="*/ 2019600 h 2019600"/>
              <a:gd name="connsiteX1" fmla="*/ 2292861 w 4959555"/>
              <a:gd name="connsiteY1" fmla="*/ 283680 h 2019600"/>
              <a:gd name="connsiteX2" fmla="*/ 4212618 w 4959555"/>
              <a:gd name="connsiteY2" fmla="*/ 266713 h 2019600"/>
              <a:gd name="connsiteX3" fmla="*/ 4241834 w 4959555"/>
              <a:gd name="connsiteY3" fmla="*/ 0 h 2019600"/>
              <a:gd name="connsiteX4" fmla="*/ 4959555 w 4959555"/>
              <a:gd name="connsiteY4" fmla="*/ 1177300 h 2019600"/>
              <a:gd name="connsiteX5" fmla="*/ 4005121 w 4959555"/>
              <a:gd name="connsiteY5" fmla="*/ 1819588 h 2019600"/>
              <a:gd name="connsiteX6" fmla="*/ 4037110 w 4959555"/>
              <a:gd name="connsiteY6" fmla="*/ 1555135 h 2019600"/>
              <a:gd name="connsiteX7" fmla="*/ 2313768 w 4959555"/>
              <a:gd name="connsiteY7" fmla="*/ 1183815 h 2019600"/>
              <a:gd name="connsiteX8" fmla="*/ 810 w 4959555"/>
              <a:gd name="connsiteY8" fmla="*/ 2019600 h 2019600"/>
              <a:gd name="connsiteX0" fmla="*/ 809 w 4959554"/>
              <a:gd name="connsiteY0" fmla="*/ 2019600 h 2019600"/>
              <a:gd name="connsiteX1" fmla="*/ 2292860 w 4959554"/>
              <a:gd name="connsiteY1" fmla="*/ 283680 h 2019600"/>
              <a:gd name="connsiteX2" fmla="*/ 4201553 w 4959554"/>
              <a:gd name="connsiteY2" fmla="*/ 268457 h 2019600"/>
              <a:gd name="connsiteX3" fmla="*/ 4241833 w 4959554"/>
              <a:gd name="connsiteY3" fmla="*/ 0 h 2019600"/>
              <a:gd name="connsiteX4" fmla="*/ 4959554 w 4959554"/>
              <a:gd name="connsiteY4" fmla="*/ 1177300 h 2019600"/>
              <a:gd name="connsiteX5" fmla="*/ 4005120 w 4959554"/>
              <a:gd name="connsiteY5" fmla="*/ 1819588 h 2019600"/>
              <a:gd name="connsiteX6" fmla="*/ 4037109 w 4959554"/>
              <a:gd name="connsiteY6" fmla="*/ 1555135 h 2019600"/>
              <a:gd name="connsiteX7" fmla="*/ 2313767 w 4959554"/>
              <a:gd name="connsiteY7" fmla="*/ 1183815 h 2019600"/>
              <a:gd name="connsiteX8" fmla="*/ 809 w 4959554"/>
              <a:gd name="connsiteY8" fmla="*/ 2019600 h 2019600"/>
              <a:gd name="connsiteX0" fmla="*/ 809 w 4959554"/>
              <a:gd name="connsiteY0" fmla="*/ 2019600 h 2019600"/>
              <a:gd name="connsiteX1" fmla="*/ 2292860 w 4959554"/>
              <a:gd name="connsiteY1" fmla="*/ 283680 h 2019600"/>
              <a:gd name="connsiteX2" fmla="*/ 4208823 w 4959554"/>
              <a:gd name="connsiteY2" fmla="*/ 274866 h 2019600"/>
              <a:gd name="connsiteX3" fmla="*/ 4241833 w 4959554"/>
              <a:gd name="connsiteY3" fmla="*/ 0 h 2019600"/>
              <a:gd name="connsiteX4" fmla="*/ 4959554 w 4959554"/>
              <a:gd name="connsiteY4" fmla="*/ 1177300 h 2019600"/>
              <a:gd name="connsiteX5" fmla="*/ 4005120 w 4959554"/>
              <a:gd name="connsiteY5" fmla="*/ 1819588 h 2019600"/>
              <a:gd name="connsiteX6" fmla="*/ 4037109 w 4959554"/>
              <a:gd name="connsiteY6" fmla="*/ 1555135 h 2019600"/>
              <a:gd name="connsiteX7" fmla="*/ 2313767 w 4959554"/>
              <a:gd name="connsiteY7" fmla="*/ 1183815 h 2019600"/>
              <a:gd name="connsiteX8" fmla="*/ 809 w 4959554"/>
              <a:gd name="connsiteY8" fmla="*/ 2019600 h 2019600"/>
              <a:gd name="connsiteX0" fmla="*/ 809 w 4885239"/>
              <a:gd name="connsiteY0" fmla="*/ 2019600 h 2019600"/>
              <a:gd name="connsiteX1" fmla="*/ 2292860 w 4885239"/>
              <a:gd name="connsiteY1" fmla="*/ 283680 h 2019600"/>
              <a:gd name="connsiteX2" fmla="*/ 4208823 w 4885239"/>
              <a:gd name="connsiteY2" fmla="*/ 274866 h 2019600"/>
              <a:gd name="connsiteX3" fmla="*/ 4241833 w 4885239"/>
              <a:gd name="connsiteY3" fmla="*/ 0 h 2019600"/>
              <a:gd name="connsiteX4" fmla="*/ 4885239 w 4885239"/>
              <a:gd name="connsiteY4" fmla="*/ 1156736 h 2019600"/>
              <a:gd name="connsiteX5" fmla="*/ 4005120 w 4885239"/>
              <a:gd name="connsiteY5" fmla="*/ 1819588 h 2019600"/>
              <a:gd name="connsiteX6" fmla="*/ 4037109 w 4885239"/>
              <a:gd name="connsiteY6" fmla="*/ 1555135 h 2019600"/>
              <a:gd name="connsiteX7" fmla="*/ 2313767 w 4885239"/>
              <a:gd name="connsiteY7" fmla="*/ 1183815 h 2019600"/>
              <a:gd name="connsiteX8" fmla="*/ 809 w 4885239"/>
              <a:gd name="connsiteY8" fmla="*/ 2019600 h 2019600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13763 w 4885235"/>
              <a:gd name="connsiteY7" fmla="*/ 1510651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114037 w 4885235"/>
              <a:gd name="connsiteY7" fmla="*/ 1170721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114037 w 4885235"/>
              <a:gd name="connsiteY7" fmla="*/ 1170721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114037 w 4885235"/>
              <a:gd name="connsiteY7" fmla="*/ 1170721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46247 w 4885235"/>
              <a:gd name="connsiteY7" fmla="*/ 1184280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46247 w 4885235"/>
              <a:gd name="connsiteY7" fmla="*/ 1184280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46247 w 4885235"/>
              <a:gd name="connsiteY7" fmla="*/ 1184280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46247 w 4885235"/>
              <a:gd name="connsiteY7" fmla="*/ 1184280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46247 w 4885235"/>
              <a:gd name="connsiteY7" fmla="*/ 1184280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50387 w 4885235"/>
              <a:gd name="connsiteY7" fmla="*/ 1117695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50387 w 4885235"/>
              <a:gd name="connsiteY7" fmla="*/ 1117695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9 w 4885239"/>
              <a:gd name="connsiteY0" fmla="*/ 2295023 h 2295023"/>
              <a:gd name="connsiteX1" fmla="*/ 2292330 w 4885239"/>
              <a:gd name="connsiteY1" fmla="*/ 60302 h 2295023"/>
              <a:gd name="connsiteX2" fmla="*/ 4208823 w 4885239"/>
              <a:gd name="connsiteY2" fmla="*/ 550289 h 2295023"/>
              <a:gd name="connsiteX3" fmla="*/ 4241833 w 4885239"/>
              <a:gd name="connsiteY3" fmla="*/ 275423 h 2295023"/>
              <a:gd name="connsiteX4" fmla="*/ 4885239 w 4885239"/>
              <a:gd name="connsiteY4" fmla="*/ 1432159 h 2295023"/>
              <a:gd name="connsiteX5" fmla="*/ 4005120 w 4885239"/>
              <a:gd name="connsiteY5" fmla="*/ 2095011 h 2295023"/>
              <a:gd name="connsiteX6" fmla="*/ 4037109 w 4885239"/>
              <a:gd name="connsiteY6" fmla="*/ 1830558 h 2295023"/>
              <a:gd name="connsiteX7" fmla="*/ 2334471 w 4885239"/>
              <a:gd name="connsiteY7" fmla="*/ 1126314 h 2295023"/>
              <a:gd name="connsiteX8" fmla="*/ 809 w 4885239"/>
              <a:gd name="connsiteY8" fmla="*/ 2295023 h 2295023"/>
              <a:gd name="connsiteX0" fmla="*/ 809 w 4885239"/>
              <a:gd name="connsiteY0" fmla="*/ 2295023 h 2295023"/>
              <a:gd name="connsiteX1" fmla="*/ 2292330 w 4885239"/>
              <a:gd name="connsiteY1" fmla="*/ 60302 h 2295023"/>
              <a:gd name="connsiteX2" fmla="*/ 4208823 w 4885239"/>
              <a:gd name="connsiteY2" fmla="*/ 550289 h 2295023"/>
              <a:gd name="connsiteX3" fmla="*/ 4241833 w 4885239"/>
              <a:gd name="connsiteY3" fmla="*/ 275423 h 2295023"/>
              <a:gd name="connsiteX4" fmla="*/ 4885239 w 4885239"/>
              <a:gd name="connsiteY4" fmla="*/ 1432159 h 2295023"/>
              <a:gd name="connsiteX5" fmla="*/ 4005120 w 4885239"/>
              <a:gd name="connsiteY5" fmla="*/ 2095011 h 2295023"/>
              <a:gd name="connsiteX6" fmla="*/ 4037109 w 4885239"/>
              <a:gd name="connsiteY6" fmla="*/ 1830558 h 2295023"/>
              <a:gd name="connsiteX7" fmla="*/ 2330979 w 4885239"/>
              <a:gd name="connsiteY7" fmla="*/ 1069725 h 2295023"/>
              <a:gd name="connsiteX8" fmla="*/ 809 w 4885239"/>
              <a:gd name="connsiteY8" fmla="*/ 2295023 h 2295023"/>
              <a:gd name="connsiteX0" fmla="*/ 809 w 4885239"/>
              <a:gd name="connsiteY0" fmla="*/ 2295023 h 2295023"/>
              <a:gd name="connsiteX1" fmla="*/ 2292330 w 4885239"/>
              <a:gd name="connsiteY1" fmla="*/ 60302 h 2295023"/>
              <a:gd name="connsiteX2" fmla="*/ 4208823 w 4885239"/>
              <a:gd name="connsiteY2" fmla="*/ 550289 h 2295023"/>
              <a:gd name="connsiteX3" fmla="*/ 4241833 w 4885239"/>
              <a:gd name="connsiteY3" fmla="*/ 275423 h 2295023"/>
              <a:gd name="connsiteX4" fmla="*/ 4885239 w 4885239"/>
              <a:gd name="connsiteY4" fmla="*/ 1432159 h 2295023"/>
              <a:gd name="connsiteX5" fmla="*/ 4005120 w 4885239"/>
              <a:gd name="connsiteY5" fmla="*/ 2095011 h 2295023"/>
              <a:gd name="connsiteX6" fmla="*/ 4037109 w 4885239"/>
              <a:gd name="connsiteY6" fmla="*/ 1830558 h 2295023"/>
              <a:gd name="connsiteX7" fmla="*/ 2459770 w 4885239"/>
              <a:gd name="connsiteY7" fmla="*/ 1084585 h 2295023"/>
              <a:gd name="connsiteX8" fmla="*/ 809 w 4885239"/>
              <a:gd name="connsiteY8" fmla="*/ 2295023 h 2295023"/>
              <a:gd name="connsiteX0" fmla="*/ 744 w 4885174"/>
              <a:gd name="connsiteY0" fmla="*/ 2362878 h 2362878"/>
              <a:gd name="connsiteX1" fmla="*/ 2440464 w 4885174"/>
              <a:gd name="connsiteY1" fmla="*/ 56444 h 2362878"/>
              <a:gd name="connsiteX2" fmla="*/ 4208758 w 4885174"/>
              <a:gd name="connsiteY2" fmla="*/ 618144 h 2362878"/>
              <a:gd name="connsiteX3" fmla="*/ 4241768 w 4885174"/>
              <a:gd name="connsiteY3" fmla="*/ 343278 h 2362878"/>
              <a:gd name="connsiteX4" fmla="*/ 4885174 w 4885174"/>
              <a:gd name="connsiteY4" fmla="*/ 1500014 h 2362878"/>
              <a:gd name="connsiteX5" fmla="*/ 4005055 w 4885174"/>
              <a:gd name="connsiteY5" fmla="*/ 2162866 h 2362878"/>
              <a:gd name="connsiteX6" fmla="*/ 4037044 w 4885174"/>
              <a:gd name="connsiteY6" fmla="*/ 1898413 h 2362878"/>
              <a:gd name="connsiteX7" fmla="*/ 2459705 w 4885174"/>
              <a:gd name="connsiteY7" fmla="*/ 1152440 h 2362878"/>
              <a:gd name="connsiteX8" fmla="*/ 744 w 4885174"/>
              <a:gd name="connsiteY8" fmla="*/ 2362878 h 2362878"/>
              <a:gd name="connsiteX0" fmla="*/ 704 w 4885134"/>
              <a:gd name="connsiteY0" fmla="*/ 2347179 h 2347179"/>
              <a:gd name="connsiteX1" fmla="*/ 2544569 w 4885134"/>
              <a:gd name="connsiteY1" fmla="*/ 57292 h 2347179"/>
              <a:gd name="connsiteX2" fmla="*/ 4208718 w 4885134"/>
              <a:gd name="connsiteY2" fmla="*/ 602445 h 2347179"/>
              <a:gd name="connsiteX3" fmla="*/ 4241728 w 4885134"/>
              <a:gd name="connsiteY3" fmla="*/ 327579 h 2347179"/>
              <a:gd name="connsiteX4" fmla="*/ 4885134 w 4885134"/>
              <a:gd name="connsiteY4" fmla="*/ 1484315 h 2347179"/>
              <a:gd name="connsiteX5" fmla="*/ 4005015 w 4885134"/>
              <a:gd name="connsiteY5" fmla="*/ 2147167 h 2347179"/>
              <a:gd name="connsiteX6" fmla="*/ 4037004 w 4885134"/>
              <a:gd name="connsiteY6" fmla="*/ 1882714 h 2347179"/>
              <a:gd name="connsiteX7" fmla="*/ 2459665 w 4885134"/>
              <a:gd name="connsiteY7" fmla="*/ 1136741 h 2347179"/>
              <a:gd name="connsiteX8" fmla="*/ 704 w 4885134"/>
              <a:gd name="connsiteY8" fmla="*/ 2347179 h 2347179"/>
              <a:gd name="connsiteX0" fmla="*/ 712 w 4885142"/>
              <a:gd name="connsiteY0" fmla="*/ 2319105 h 2319105"/>
              <a:gd name="connsiteX1" fmla="*/ 2544577 w 4885142"/>
              <a:gd name="connsiteY1" fmla="*/ 29218 h 2319105"/>
              <a:gd name="connsiteX2" fmla="*/ 4208726 w 4885142"/>
              <a:gd name="connsiteY2" fmla="*/ 574371 h 2319105"/>
              <a:gd name="connsiteX3" fmla="*/ 4241736 w 4885142"/>
              <a:gd name="connsiteY3" fmla="*/ 299505 h 2319105"/>
              <a:gd name="connsiteX4" fmla="*/ 4885142 w 4885142"/>
              <a:gd name="connsiteY4" fmla="*/ 1456241 h 2319105"/>
              <a:gd name="connsiteX5" fmla="*/ 4005023 w 4885142"/>
              <a:gd name="connsiteY5" fmla="*/ 2119093 h 2319105"/>
              <a:gd name="connsiteX6" fmla="*/ 4037012 w 4885142"/>
              <a:gd name="connsiteY6" fmla="*/ 1854640 h 2319105"/>
              <a:gd name="connsiteX7" fmla="*/ 2459673 w 4885142"/>
              <a:gd name="connsiteY7" fmla="*/ 1108667 h 2319105"/>
              <a:gd name="connsiteX8" fmla="*/ 712 w 4885142"/>
              <a:gd name="connsiteY8" fmla="*/ 2319105 h 2319105"/>
              <a:gd name="connsiteX0" fmla="*/ 703 w 4885133"/>
              <a:gd name="connsiteY0" fmla="*/ 2304086 h 2304086"/>
              <a:gd name="connsiteX1" fmla="*/ 2571649 w 4885133"/>
              <a:gd name="connsiteY1" fmla="*/ 29709 h 2304086"/>
              <a:gd name="connsiteX2" fmla="*/ 4208717 w 4885133"/>
              <a:gd name="connsiteY2" fmla="*/ 559352 h 2304086"/>
              <a:gd name="connsiteX3" fmla="*/ 4241727 w 4885133"/>
              <a:gd name="connsiteY3" fmla="*/ 284486 h 2304086"/>
              <a:gd name="connsiteX4" fmla="*/ 4885133 w 4885133"/>
              <a:gd name="connsiteY4" fmla="*/ 1441222 h 2304086"/>
              <a:gd name="connsiteX5" fmla="*/ 4005014 w 4885133"/>
              <a:gd name="connsiteY5" fmla="*/ 2104074 h 2304086"/>
              <a:gd name="connsiteX6" fmla="*/ 4037003 w 4885133"/>
              <a:gd name="connsiteY6" fmla="*/ 1839621 h 2304086"/>
              <a:gd name="connsiteX7" fmla="*/ 2459664 w 4885133"/>
              <a:gd name="connsiteY7" fmla="*/ 1093648 h 2304086"/>
              <a:gd name="connsiteX8" fmla="*/ 703 w 4885133"/>
              <a:gd name="connsiteY8" fmla="*/ 2304086 h 2304086"/>
              <a:gd name="connsiteX0" fmla="*/ 703 w 4810912"/>
              <a:gd name="connsiteY0" fmla="*/ 2304086 h 2304086"/>
              <a:gd name="connsiteX1" fmla="*/ 2571649 w 4810912"/>
              <a:gd name="connsiteY1" fmla="*/ 29709 h 2304086"/>
              <a:gd name="connsiteX2" fmla="*/ 4208717 w 4810912"/>
              <a:gd name="connsiteY2" fmla="*/ 559352 h 2304086"/>
              <a:gd name="connsiteX3" fmla="*/ 4241727 w 4810912"/>
              <a:gd name="connsiteY3" fmla="*/ 284486 h 2304086"/>
              <a:gd name="connsiteX4" fmla="*/ 4810912 w 4810912"/>
              <a:gd name="connsiteY4" fmla="*/ 1619948 h 2304086"/>
              <a:gd name="connsiteX5" fmla="*/ 4005014 w 4810912"/>
              <a:gd name="connsiteY5" fmla="*/ 2104074 h 2304086"/>
              <a:gd name="connsiteX6" fmla="*/ 4037003 w 4810912"/>
              <a:gd name="connsiteY6" fmla="*/ 1839621 h 2304086"/>
              <a:gd name="connsiteX7" fmla="*/ 2459664 w 4810912"/>
              <a:gd name="connsiteY7" fmla="*/ 1093648 h 2304086"/>
              <a:gd name="connsiteX8" fmla="*/ 703 w 4810912"/>
              <a:gd name="connsiteY8" fmla="*/ 2304086 h 2304086"/>
              <a:gd name="connsiteX0" fmla="*/ 703 w 4810912"/>
              <a:gd name="connsiteY0" fmla="*/ 2304086 h 2304086"/>
              <a:gd name="connsiteX1" fmla="*/ 2571649 w 4810912"/>
              <a:gd name="connsiteY1" fmla="*/ 29709 h 2304086"/>
              <a:gd name="connsiteX2" fmla="*/ 4208717 w 4810912"/>
              <a:gd name="connsiteY2" fmla="*/ 559352 h 2304086"/>
              <a:gd name="connsiteX3" fmla="*/ 4241727 w 4810912"/>
              <a:gd name="connsiteY3" fmla="*/ 284486 h 2304086"/>
              <a:gd name="connsiteX4" fmla="*/ 4810912 w 4810912"/>
              <a:gd name="connsiteY4" fmla="*/ 1619948 h 2304086"/>
              <a:gd name="connsiteX5" fmla="*/ 3881295 w 4810912"/>
              <a:gd name="connsiteY5" fmla="*/ 1956002 h 2304086"/>
              <a:gd name="connsiteX6" fmla="*/ 4037003 w 4810912"/>
              <a:gd name="connsiteY6" fmla="*/ 1839621 h 2304086"/>
              <a:gd name="connsiteX7" fmla="*/ 2459664 w 4810912"/>
              <a:gd name="connsiteY7" fmla="*/ 1093648 h 2304086"/>
              <a:gd name="connsiteX8" fmla="*/ 703 w 4810912"/>
              <a:gd name="connsiteY8" fmla="*/ 2304086 h 2304086"/>
              <a:gd name="connsiteX0" fmla="*/ 703 w 4810912"/>
              <a:gd name="connsiteY0" fmla="*/ 2304086 h 2304086"/>
              <a:gd name="connsiteX1" fmla="*/ 2571649 w 4810912"/>
              <a:gd name="connsiteY1" fmla="*/ 29709 h 2304086"/>
              <a:gd name="connsiteX2" fmla="*/ 4208717 w 4810912"/>
              <a:gd name="connsiteY2" fmla="*/ 559352 h 2304086"/>
              <a:gd name="connsiteX3" fmla="*/ 4320564 w 4810912"/>
              <a:gd name="connsiteY3" fmla="*/ 308686 h 2304086"/>
              <a:gd name="connsiteX4" fmla="*/ 4810912 w 4810912"/>
              <a:gd name="connsiteY4" fmla="*/ 1619948 h 2304086"/>
              <a:gd name="connsiteX5" fmla="*/ 3881295 w 4810912"/>
              <a:gd name="connsiteY5" fmla="*/ 1956002 h 2304086"/>
              <a:gd name="connsiteX6" fmla="*/ 4037003 w 4810912"/>
              <a:gd name="connsiteY6" fmla="*/ 1839621 h 2304086"/>
              <a:gd name="connsiteX7" fmla="*/ 2459664 w 4810912"/>
              <a:gd name="connsiteY7" fmla="*/ 1093648 h 2304086"/>
              <a:gd name="connsiteX8" fmla="*/ 703 w 4810912"/>
              <a:gd name="connsiteY8" fmla="*/ 2304086 h 2304086"/>
              <a:gd name="connsiteX0" fmla="*/ 696 w 4810905"/>
              <a:gd name="connsiteY0" fmla="*/ 2332075 h 2332075"/>
              <a:gd name="connsiteX1" fmla="*/ 2571642 w 4810905"/>
              <a:gd name="connsiteY1" fmla="*/ 57698 h 2332075"/>
              <a:gd name="connsiteX2" fmla="*/ 4247909 w 4810905"/>
              <a:gd name="connsiteY2" fmla="*/ 591233 h 2332075"/>
              <a:gd name="connsiteX3" fmla="*/ 4320557 w 4810905"/>
              <a:gd name="connsiteY3" fmla="*/ 336675 h 2332075"/>
              <a:gd name="connsiteX4" fmla="*/ 4810905 w 4810905"/>
              <a:gd name="connsiteY4" fmla="*/ 1647937 h 2332075"/>
              <a:gd name="connsiteX5" fmla="*/ 3881288 w 4810905"/>
              <a:gd name="connsiteY5" fmla="*/ 1983991 h 2332075"/>
              <a:gd name="connsiteX6" fmla="*/ 4036996 w 4810905"/>
              <a:gd name="connsiteY6" fmla="*/ 1867610 h 2332075"/>
              <a:gd name="connsiteX7" fmla="*/ 2459657 w 4810905"/>
              <a:gd name="connsiteY7" fmla="*/ 1121637 h 2332075"/>
              <a:gd name="connsiteX8" fmla="*/ 696 w 4810905"/>
              <a:gd name="connsiteY8" fmla="*/ 2332075 h 2332075"/>
              <a:gd name="connsiteX0" fmla="*/ 696 w 4810905"/>
              <a:gd name="connsiteY0" fmla="*/ 2332075 h 2332075"/>
              <a:gd name="connsiteX1" fmla="*/ 2571642 w 4810905"/>
              <a:gd name="connsiteY1" fmla="*/ 57698 h 2332075"/>
              <a:gd name="connsiteX2" fmla="*/ 4247909 w 4810905"/>
              <a:gd name="connsiteY2" fmla="*/ 591233 h 2332075"/>
              <a:gd name="connsiteX3" fmla="*/ 4320557 w 4810905"/>
              <a:gd name="connsiteY3" fmla="*/ 336675 h 2332075"/>
              <a:gd name="connsiteX4" fmla="*/ 4810905 w 4810905"/>
              <a:gd name="connsiteY4" fmla="*/ 1647937 h 2332075"/>
              <a:gd name="connsiteX5" fmla="*/ 3881288 w 4810905"/>
              <a:gd name="connsiteY5" fmla="*/ 1983991 h 2332075"/>
              <a:gd name="connsiteX6" fmla="*/ 3938603 w 4810905"/>
              <a:gd name="connsiteY6" fmla="*/ 1758584 h 2332075"/>
              <a:gd name="connsiteX7" fmla="*/ 2459657 w 4810905"/>
              <a:gd name="connsiteY7" fmla="*/ 1121637 h 2332075"/>
              <a:gd name="connsiteX8" fmla="*/ 696 w 4810905"/>
              <a:gd name="connsiteY8" fmla="*/ 2332075 h 23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0905" h="2332075">
                <a:moveTo>
                  <a:pt x="696" y="2332075"/>
                </a:moveTo>
                <a:cubicBezTo>
                  <a:pt x="-41690" y="2255806"/>
                  <a:pt x="1863773" y="347838"/>
                  <a:pt x="2571642" y="57698"/>
                </a:cubicBezTo>
                <a:cubicBezTo>
                  <a:pt x="3279511" y="-232442"/>
                  <a:pt x="4244400" y="670041"/>
                  <a:pt x="4247909" y="591233"/>
                </a:cubicBezTo>
                <a:lnTo>
                  <a:pt x="4320557" y="336675"/>
                </a:lnTo>
                <a:lnTo>
                  <a:pt x="4810905" y="1647937"/>
                </a:lnTo>
                <a:lnTo>
                  <a:pt x="3881288" y="1983991"/>
                </a:lnTo>
                <a:lnTo>
                  <a:pt x="3938603" y="1758584"/>
                </a:lnTo>
                <a:cubicBezTo>
                  <a:pt x="3943848" y="1716496"/>
                  <a:pt x="3487420" y="1160461"/>
                  <a:pt x="2459657" y="1121637"/>
                </a:cubicBezTo>
                <a:cubicBezTo>
                  <a:pt x="1416754" y="1253366"/>
                  <a:pt x="1274094" y="1416053"/>
                  <a:pt x="696" y="2332075"/>
                </a:cubicBezTo>
                <a:close/>
              </a:path>
            </a:pathLst>
          </a:custGeom>
          <a:solidFill>
            <a:srgbClr val="FFC000">
              <a:alpha val="30000"/>
            </a:srgbClr>
          </a:solidFill>
          <a:ln w="28575">
            <a:noFill/>
          </a:ln>
        </p:spPr>
        <p:txBody>
          <a:bodyPr anchor="ctr" bIns="0" lIns="0" rIns="0" tIns="0"/>
          <a:p>
            <a:pPr algn="ctr"/>
            <a:endParaRPr altLang="en-US" b="1" dirty="0" lang="zh-TW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48989" name="手繪多邊形 5"/>
          <p:cNvSpPr/>
          <p:nvPr/>
        </p:nvSpPr>
        <p:spPr>
          <a:xfrm>
            <a:off x="2154475" y="2169360"/>
            <a:ext cx="843906" cy="428410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423" y="0"/>
                </a:moveTo>
                <a:cubicBezTo>
                  <a:pt x="423" y="0"/>
                  <a:pt x="0" y="0"/>
                  <a:pt x="0" y="423"/>
                </a:cubicBezTo>
                <a:lnTo>
                  <a:pt x="0" y="10785"/>
                </a:lnTo>
                <a:cubicBezTo>
                  <a:pt x="0" y="10785"/>
                  <a:pt x="0" y="11208"/>
                  <a:pt x="423" y="11208"/>
                </a:cubicBezTo>
                <a:lnTo>
                  <a:pt x="1734" y="11208"/>
                </a:lnTo>
                <a:lnTo>
                  <a:pt x="1734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8990" name="手繪多邊形 6"/>
          <p:cNvSpPr/>
          <p:nvPr/>
        </p:nvSpPr>
        <p:spPr>
          <a:xfrm>
            <a:off x="3005200" y="2169360"/>
            <a:ext cx="843906" cy="428410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0" y="11208"/>
                </a:moveTo>
                <a:lnTo>
                  <a:pt x="1734" y="11208"/>
                </a:lnTo>
                <a:lnTo>
                  <a:pt x="1734" y="0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8991" name="手繪多邊形 7"/>
          <p:cNvSpPr/>
          <p:nvPr/>
        </p:nvSpPr>
        <p:spPr>
          <a:xfrm>
            <a:off x="3854463" y="2169360"/>
            <a:ext cx="843906" cy="428410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0" y="11208"/>
                </a:moveTo>
                <a:lnTo>
                  <a:pt x="1734" y="11208"/>
                </a:lnTo>
                <a:lnTo>
                  <a:pt x="1734" y="0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8992" name="手繪多邊形 8"/>
          <p:cNvSpPr/>
          <p:nvPr/>
        </p:nvSpPr>
        <p:spPr>
          <a:xfrm>
            <a:off x="4703240" y="2169360"/>
            <a:ext cx="843906" cy="428410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0" y="11208"/>
                </a:moveTo>
                <a:lnTo>
                  <a:pt x="1734" y="11208"/>
                </a:lnTo>
                <a:lnTo>
                  <a:pt x="1734" y="0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8993" name="手繪多邊形 9"/>
          <p:cNvSpPr/>
          <p:nvPr/>
        </p:nvSpPr>
        <p:spPr>
          <a:xfrm>
            <a:off x="5550557" y="2169360"/>
            <a:ext cx="843906" cy="428410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0" y="11208"/>
                </a:moveTo>
                <a:lnTo>
                  <a:pt x="1734" y="11208"/>
                </a:lnTo>
                <a:lnTo>
                  <a:pt x="1734" y="0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8994" name="手繪多邊形 10"/>
          <p:cNvSpPr/>
          <p:nvPr/>
        </p:nvSpPr>
        <p:spPr>
          <a:xfrm>
            <a:off x="6401280" y="2169360"/>
            <a:ext cx="843906" cy="428410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0" y="11208"/>
                </a:moveTo>
                <a:lnTo>
                  <a:pt x="1734" y="11208"/>
                </a:lnTo>
                <a:lnTo>
                  <a:pt x="1734" y="0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8995" name="手繪多邊形 11"/>
          <p:cNvSpPr/>
          <p:nvPr/>
        </p:nvSpPr>
        <p:spPr>
          <a:xfrm>
            <a:off x="7250058" y="2169360"/>
            <a:ext cx="843906" cy="428410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1310" y="0"/>
                </a:moveTo>
                <a:cubicBezTo>
                  <a:pt x="1310" y="0"/>
                  <a:pt x="1734" y="0"/>
                  <a:pt x="1734" y="423"/>
                </a:cubicBezTo>
                <a:lnTo>
                  <a:pt x="1734" y="10785"/>
                </a:lnTo>
                <a:cubicBezTo>
                  <a:pt x="1734" y="10785"/>
                  <a:pt x="1734" y="11208"/>
                  <a:pt x="1310" y="11208"/>
                </a:cubicBezTo>
                <a:lnTo>
                  <a:pt x="0" y="11208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8996" name="直線接點 12"/>
          <p:cNvSpPr/>
          <p:nvPr/>
        </p:nvSpPr>
        <p:spPr>
          <a:xfrm>
            <a:off x="2154475" y="2590530"/>
            <a:ext cx="5951663" cy="0"/>
          </a:xfrm>
          <a:prstGeom prst="line"/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8997" name="直線接點 13"/>
          <p:cNvSpPr/>
          <p:nvPr/>
        </p:nvSpPr>
        <p:spPr>
          <a:xfrm>
            <a:off x="2147658" y="3086426"/>
            <a:ext cx="5951663" cy="0"/>
          </a:xfrm>
          <a:prstGeom prst="line"/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8998" name="直線接點 14"/>
          <p:cNvSpPr/>
          <p:nvPr/>
        </p:nvSpPr>
        <p:spPr>
          <a:xfrm>
            <a:off x="2147658" y="3573437"/>
            <a:ext cx="5951663" cy="0"/>
          </a:xfrm>
          <a:prstGeom prst="line"/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8999" name="直線接點 15"/>
          <p:cNvSpPr/>
          <p:nvPr/>
        </p:nvSpPr>
        <p:spPr>
          <a:xfrm>
            <a:off x="2140353" y="4050511"/>
            <a:ext cx="5951664" cy="0"/>
          </a:xfrm>
          <a:prstGeom prst="line"/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9000" name="直線接點 16"/>
          <p:cNvSpPr/>
          <p:nvPr/>
        </p:nvSpPr>
        <p:spPr>
          <a:xfrm>
            <a:off x="2147658" y="4547845"/>
            <a:ext cx="5951663" cy="0"/>
          </a:xfrm>
          <a:prstGeom prst="line"/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9001" name="直線接點 17"/>
          <p:cNvSpPr/>
          <p:nvPr/>
        </p:nvSpPr>
        <p:spPr>
          <a:xfrm>
            <a:off x="2147658" y="5016507"/>
            <a:ext cx="5951663" cy="0"/>
          </a:xfrm>
          <a:prstGeom prst="line"/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9002" name="直線接點 18"/>
          <p:cNvSpPr/>
          <p:nvPr/>
        </p:nvSpPr>
        <p:spPr>
          <a:xfrm>
            <a:off x="2147658" y="5493580"/>
            <a:ext cx="5951663" cy="0"/>
          </a:xfrm>
          <a:prstGeom prst="line"/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9003" name="直線接點 19"/>
          <p:cNvSpPr/>
          <p:nvPr/>
        </p:nvSpPr>
        <p:spPr>
          <a:xfrm>
            <a:off x="2147658" y="5990913"/>
            <a:ext cx="5951663" cy="0"/>
          </a:xfrm>
          <a:prstGeom prst="line"/>
          <a:noFill/>
          <a:ln w="3600">
            <a:solidFill>
              <a:srgbClr val="A2A9BC"/>
            </a:solidFill>
            <a:prstDash val="solid"/>
            <a:miter/>
          </a:ln>
        </p:spPr>
        <p:txBody>
          <a:bodyPr anchorCtr="0" bIns="1800" compatLnSpc="0" lIns="1800" rIns="1800" tIns="1800" wrap="none"/>
          <a:p>
            <a:pPr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800" i="0" kern="1200" lang="en-US" strike="noStrike" u="none">
              <a:ln>
                <a:noFill/>
              </a:ln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9004" name="文字方塊 20"/>
          <p:cNvSpPr txBox="1"/>
          <p:nvPr/>
        </p:nvSpPr>
        <p:spPr>
          <a:xfrm>
            <a:off x="1583513" y="6332450"/>
            <a:ext cx="470770" cy="177036"/>
          </a:xfrm>
          <a:prstGeom prst="rect"/>
          <a:noFill/>
          <a:ln>
            <a:noFill/>
          </a:ln>
        </p:spPr>
        <p:txBody>
          <a:bodyPr anchor="ctr" anchorCtr="0" bIns="0" compatLnSpc="0" lIns="0" rIns="0" tIns="0" wrap="none">
            <a:spAutoFit/>
          </a:bodyPr>
          <a:p>
            <a:pPr algn="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.00001</a:t>
            </a:r>
          </a:p>
        </p:txBody>
      </p:sp>
      <p:sp>
        <p:nvSpPr>
          <p:cNvPr id="1049005" name="文字方塊 21"/>
          <p:cNvSpPr txBox="1"/>
          <p:nvPr/>
        </p:nvSpPr>
        <p:spPr>
          <a:xfrm>
            <a:off x="2831520" y="6508508"/>
            <a:ext cx="342401" cy="177036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2013</a:t>
            </a:r>
          </a:p>
        </p:txBody>
      </p:sp>
      <p:sp>
        <p:nvSpPr>
          <p:cNvPr id="1049006" name="文字方塊 22"/>
          <p:cNvSpPr txBox="1"/>
          <p:nvPr/>
        </p:nvSpPr>
        <p:spPr>
          <a:xfrm>
            <a:off x="3677991" y="6508508"/>
            <a:ext cx="342401" cy="177036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2014</a:t>
            </a:r>
          </a:p>
        </p:txBody>
      </p:sp>
      <p:sp>
        <p:nvSpPr>
          <p:cNvPr id="1049007" name="文字方塊 23"/>
          <p:cNvSpPr txBox="1"/>
          <p:nvPr/>
        </p:nvSpPr>
        <p:spPr>
          <a:xfrm>
            <a:off x="4524462" y="6508508"/>
            <a:ext cx="342401" cy="177036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1049008" name="文字方塊 24"/>
          <p:cNvSpPr txBox="1"/>
          <p:nvPr/>
        </p:nvSpPr>
        <p:spPr>
          <a:xfrm>
            <a:off x="5370933" y="6508508"/>
            <a:ext cx="342401" cy="177036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1049009" name="文字方塊 25"/>
          <p:cNvSpPr txBox="1"/>
          <p:nvPr/>
        </p:nvSpPr>
        <p:spPr>
          <a:xfrm>
            <a:off x="6217404" y="6508508"/>
            <a:ext cx="342401" cy="177036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1049010" name="文字方塊 26"/>
          <p:cNvSpPr txBox="1"/>
          <p:nvPr/>
        </p:nvSpPr>
        <p:spPr>
          <a:xfrm>
            <a:off x="7063875" y="6508508"/>
            <a:ext cx="342401" cy="177036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1049011" name="文字方塊 27"/>
          <p:cNvSpPr txBox="1"/>
          <p:nvPr/>
        </p:nvSpPr>
        <p:spPr>
          <a:xfrm>
            <a:off x="7910347" y="6508508"/>
            <a:ext cx="342401" cy="177036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1049012" name="文字方塊 28"/>
          <p:cNvSpPr txBox="1"/>
          <p:nvPr/>
        </p:nvSpPr>
        <p:spPr>
          <a:xfrm>
            <a:off x="1669113" y="5916921"/>
            <a:ext cx="385170" cy="177036"/>
          </a:xfrm>
          <a:prstGeom prst="rect"/>
          <a:noFill/>
          <a:ln>
            <a:noFill/>
          </a:ln>
        </p:spPr>
        <p:txBody>
          <a:bodyPr anchor="ctr" anchorCtr="0" bIns="0" compatLnSpc="0" lIns="0" rIns="0" tIns="0" wrap="none">
            <a:spAutoFit/>
          </a:bodyPr>
          <a:p>
            <a:pPr algn="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.0001</a:t>
            </a:r>
          </a:p>
        </p:txBody>
      </p:sp>
      <p:sp>
        <p:nvSpPr>
          <p:cNvPr id="1049013" name="文字方塊 29"/>
          <p:cNvSpPr txBox="1"/>
          <p:nvPr/>
        </p:nvSpPr>
        <p:spPr>
          <a:xfrm>
            <a:off x="1754714" y="5433349"/>
            <a:ext cx="299569" cy="177036"/>
          </a:xfrm>
          <a:prstGeom prst="rect"/>
          <a:noFill/>
          <a:ln>
            <a:noFill/>
          </a:ln>
        </p:spPr>
        <p:txBody>
          <a:bodyPr anchor="ctr" anchorCtr="0" bIns="0" compatLnSpc="0" lIns="0" rIns="0" tIns="0" wrap="none">
            <a:spAutoFit/>
          </a:bodyPr>
          <a:p>
            <a:pPr algn="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.001</a:t>
            </a:r>
          </a:p>
        </p:txBody>
      </p:sp>
      <p:sp>
        <p:nvSpPr>
          <p:cNvPr id="1049014" name="文字方塊 30"/>
          <p:cNvSpPr txBox="1"/>
          <p:nvPr/>
        </p:nvSpPr>
        <p:spPr>
          <a:xfrm>
            <a:off x="1840314" y="4945955"/>
            <a:ext cx="213969" cy="177036"/>
          </a:xfrm>
          <a:prstGeom prst="rect"/>
          <a:noFill/>
          <a:ln>
            <a:noFill/>
          </a:ln>
        </p:spPr>
        <p:txBody>
          <a:bodyPr anchor="ctr" anchorCtr="0" bIns="0" compatLnSpc="0" lIns="0" rIns="0" tIns="0" wrap="none">
            <a:spAutoFit/>
          </a:bodyPr>
          <a:p>
            <a:pPr algn="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.01</a:t>
            </a:r>
          </a:p>
        </p:txBody>
      </p:sp>
      <p:sp>
        <p:nvSpPr>
          <p:cNvPr id="1049015" name="文字方塊 31"/>
          <p:cNvSpPr txBox="1"/>
          <p:nvPr/>
        </p:nvSpPr>
        <p:spPr>
          <a:xfrm>
            <a:off x="1925915" y="4480351"/>
            <a:ext cx="128368" cy="177036"/>
          </a:xfrm>
          <a:prstGeom prst="rect"/>
          <a:noFill/>
          <a:ln>
            <a:noFill/>
          </a:ln>
        </p:spPr>
        <p:txBody>
          <a:bodyPr anchor="ctr" anchorCtr="0" bIns="0" compatLnSpc="0" lIns="0" rIns="0" tIns="0" wrap="none">
            <a:spAutoFit/>
          </a:bodyPr>
          <a:p>
            <a:pPr algn="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049016" name="文字方塊 32"/>
          <p:cNvSpPr txBox="1"/>
          <p:nvPr/>
        </p:nvSpPr>
        <p:spPr>
          <a:xfrm>
            <a:off x="1968683" y="3985693"/>
            <a:ext cx="85600" cy="177036"/>
          </a:xfrm>
          <a:prstGeom prst="rect"/>
          <a:noFill/>
          <a:ln>
            <a:noFill/>
          </a:ln>
        </p:spPr>
        <p:txBody>
          <a:bodyPr anchor="ctr" anchorCtr="0" bIns="0" compatLnSpc="0" lIns="0" rIns="0" tIns="0" wrap="none">
            <a:spAutoFit/>
          </a:bodyPr>
          <a:p>
            <a:pPr algn="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49017" name="文字方塊 33"/>
          <p:cNvSpPr txBox="1"/>
          <p:nvPr/>
        </p:nvSpPr>
        <p:spPr>
          <a:xfrm>
            <a:off x="1883082" y="3502886"/>
            <a:ext cx="171201" cy="177036"/>
          </a:xfrm>
          <a:prstGeom prst="rect"/>
          <a:noFill/>
          <a:ln>
            <a:noFill/>
          </a:ln>
        </p:spPr>
        <p:txBody>
          <a:bodyPr anchor="ctr" anchorCtr="0" bIns="0" compatLnSpc="0" lIns="0" rIns="0" tIns="0" wrap="none">
            <a:spAutoFit/>
          </a:bodyPr>
          <a:p>
            <a:pPr algn="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49018" name="文字方塊 34"/>
          <p:cNvSpPr txBox="1"/>
          <p:nvPr/>
        </p:nvSpPr>
        <p:spPr>
          <a:xfrm>
            <a:off x="1797482" y="3018167"/>
            <a:ext cx="256801" cy="177036"/>
          </a:xfrm>
          <a:prstGeom prst="rect"/>
          <a:noFill/>
          <a:ln>
            <a:noFill/>
          </a:ln>
        </p:spPr>
        <p:txBody>
          <a:bodyPr anchor="ctr" anchorCtr="0" bIns="0" compatLnSpc="0" lIns="0" rIns="0" tIns="0" wrap="none">
            <a:spAutoFit/>
          </a:bodyPr>
          <a:p>
            <a:pPr algn="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1049019" name="文字方塊 35"/>
          <p:cNvSpPr txBox="1"/>
          <p:nvPr/>
        </p:nvSpPr>
        <p:spPr>
          <a:xfrm>
            <a:off x="1669113" y="2527332"/>
            <a:ext cx="385170" cy="177036"/>
          </a:xfrm>
          <a:prstGeom prst="rect"/>
          <a:noFill/>
          <a:ln>
            <a:noFill/>
          </a:ln>
        </p:spPr>
        <p:txBody>
          <a:bodyPr anchor="ctr" anchorCtr="0" bIns="0" compatLnSpc="0" lIns="0" rIns="0" tIns="0" wrap="none">
            <a:spAutoFit/>
          </a:bodyPr>
          <a:p>
            <a:pPr algn="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1.000</a:t>
            </a:r>
          </a:p>
        </p:txBody>
      </p:sp>
      <p:sp>
        <p:nvSpPr>
          <p:cNvPr id="1049020" name="文字方塊 36"/>
          <p:cNvSpPr txBox="1"/>
          <p:nvPr/>
        </p:nvSpPr>
        <p:spPr>
          <a:xfrm>
            <a:off x="1583513" y="2140092"/>
            <a:ext cx="470770" cy="177036"/>
          </a:xfrm>
          <a:prstGeom prst="rect"/>
          <a:noFill/>
          <a:ln>
            <a:noFill/>
          </a:ln>
        </p:spPr>
        <p:txBody>
          <a:bodyPr anchor="ctr" anchorCtr="0" bIns="0" compatLnSpc="0" lIns="0" rIns="0" tIns="0" wrap="none">
            <a:spAutoFit/>
          </a:bodyPr>
          <a:p>
            <a:pPr algn="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2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10.000</a:t>
            </a:r>
          </a:p>
        </p:txBody>
      </p:sp>
      <p:sp>
        <p:nvSpPr>
          <p:cNvPr id="1049021" name="文字方塊 37"/>
          <p:cNvSpPr txBox="1"/>
          <p:nvPr/>
        </p:nvSpPr>
        <p:spPr>
          <a:xfrm rot="16200000">
            <a:off x="23519" y="4231715"/>
            <a:ext cx="2247900" cy="241300"/>
          </a:xfrm>
          <a:prstGeom prst="rect"/>
          <a:noFill/>
          <a:ln>
            <a:noFill/>
          </a:ln>
        </p:spPr>
        <p:txBody>
          <a:bodyPr anchor="ctr" anchorCtr="0" bIns="0" compatLnSpc="0" lIns="0" rIns="0" tIns="0" wrap="none">
            <a:spAutoFit/>
          </a:bodyPr>
          <a:p>
            <a:pPr algn="l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600" i="0" kern="1200" lang="en-US" err="1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Petaflop</a:t>
            </a:r>
            <a:r>
              <a:rPr b="1" cap="none" dirty="0" sz="1600" i="0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/s-day (Training)</a:t>
            </a:r>
          </a:p>
        </p:txBody>
      </p:sp>
      <p:sp>
        <p:nvSpPr>
          <p:cNvPr id="1049022" name="文字方塊 38"/>
          <p:cNvSpPr txBox="1"/>
          <p:nvPr/>
        </p:nvSpPr>
        <p:spPr>
          <a:xfrm>
            <a:off x="236343" y="6534577"/>
            <a:ext cx="912429" cy="147476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l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dirty="0" sz="1000" i="1" kern="1200" lang="en-US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Source: </a:t>
            </a:r>
            <a:r>
              <a:rPr b="0" cap="none" dirty="0" sz="1000" i="1" kern="1200" lang="en-US" err="1" strike="noStrike" u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OpenAI</a:t>
            </a:r>
            <a:endParaRPr b="0" cap="none" dirty="0" sz="1000" i="1" kern="1200" lang="en-US" strike="noStrike" u="none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023" name="文字方塊 39"/>
          <p:cNvSpPr txBox="1"/>
          <p:nvPr/>
        </p:nvSpPr>
        <p:spPr>
          <a:xfrm>
            <a:off x="2594690" y="5032017"/>
            <a:ext cx="495301" cy="165099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err="1" strike="noStrike" u="none">
                <a:ln>
                  <a:noFill/>
                </a:ln>
                <a:solidFill>
                  <a:srgbClr val="C00000"/>
                </a:solidFill>
                <a:ea typeface="微軟正黑體" pitchFamily="2"/>
                <a:cs typeface="Arial" panose="020B0604020202020204" pitchFamily="34" charset="0"/>
              </a:rPr>
              <a:t>AlexNet</a:t>
            </a:r>
            <a:endParaRPr b="1" cap="none" dirty="0" sz="1100" i="0" kern="1200" lang="en-US" strike="noStrike" u="none">
              <a:ln>
                <a:noFill/>
              </a:ln>
              <a:solidFill>
                <a:srgbClr val="C00000"/>
              </a:solidFill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9024" name="文字方塊 40"/>
          <p:cNvSpPr txBox="1"/>
          <p:nvPr/>
        </p:nvSpPr>
        <p:spPr>
          <a:xfrm>
            <a:off x="4574018" y="4793572"/>
            <a:ext cx="673101" cy="1651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err="1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GoogleNet</a:t>
            </a:r>
            <a:endParaRPr b="1" cap="none" dirty="0" sz="1100" i="0" kern="1200" lang="en-US" strike="noStrike" u="none">
              <a:ln>
                <a:noFill/>
              </a:ln>
              <a:solidFill>
                <a:schemeClr val="accent3">
                  <a:lumMod val="50000"/>
                </a:schemeClr>
              </a:solidFill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9025" name="文字方塊 41"/>
          <p:cNvSpPr txBox="1"/>
          <p:nvPr/>
        </p:nvSpPr>
        <p:spPr>
          <a:xfrm>
            <a:off x="3732509" y="4540770"/>
            <a:ext cx="558801" cy="1651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Seq2Seq</a:t>
            </a:r>
          </a:p>
        </p:txBody>
      </p:sp>
      <p:sp>
        <p:nvSpPr>
          <p:cNvPr id="1049026" name="文字方塊 42"/>
          <p:cNvSpPr txBox="1"/>
          <p:nvPr/>
        </p:nvSpPr>
        <p:spPr>
          <a:xfrm>
            <a:off x="5644054" y="4497937"/>
            <a:ext cx="564706" cy="162224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err="1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ResNets</a:t>
            </a:r>
            <a:endParaRPr b="1" cap="none" dirty="0" sz="1100" i="0" kern="1200" lang="en-US" strike="noStrike" u="none">
              <a:ln>
                <a:noFill/>
              </a:ln>
              <a:solidFill>
                <a:schemeClr val="accent3">
                  <a:lumMod val="50000"/>
                </a:schemeClr>
              </a:solidFill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9027" name="文字方塊 43"/>
          <p:cNvSpPr txBox="1"/>
          <p:nvPr/>
        </p:nvSpPr>
        <p:spPr>
          <a:xfrm>
            <a:off x="5644054" y="4285940"/>
            <a:ext cx="863600" cy="165099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DeepSpeech2</a:t>
            </a:r>
          </a:p>
        </p:txBody>
      </p:sp>
      <p:sp>
        <p:nvSpPr>
          <p:cNvPr id="1049028" name="文字方塊 44"/>
          <p:cNvSpPr txBox="1"/>
          <p:nvPr/>
        </p:nvSpPr>
        <p:spPr>
          <a:xfrm>
            <a:off x="6135958" y="3771525"/>
            <a:ext cx="558800" cy="165099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err="1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Xception</a:t>
            </a:r>
            <a:endParaRPr b="1" cap="none" dirty="0" sz="1100" i="0" kern="1200" lang="en-US" strike="noStrike" u="none">
              <a:ln>
                <a:noFill/>
              </a:ln>
              <a:solidFill>
                <a:schemeClr val="accent3">
                  <a:lumMod val="50000"/>
                </a:schemeClr>
              </a:solidFill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9029" name="文字方塊 45"/>
          <p:cNvSpPr txBox="1"/>
          <p:nvPr/>
        </p:nvSpPr>
        <p:spPr>
          <a:xfrm>
            <a:off x="6382885" y="2653392"/>
            <a:ext cx="647700" cy="165099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err="1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AlphaZero</a:t>
            </a:r>
            <a:endParaRPr b="1" cap="none" dirty="0" sz="1100" i="0" kern="1200" lang="en-US" strike="noStrike" u="none">
              <a:ln>
                <a:noFill/>
              </a:ln>
              <a:solidFill>
                <a:schemeClr val="accent3">
                  <a:lumMod val="50000"/>
                </a:schemeClr>
              </a:solidFill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49030" name="文字方塊 46"/>
          <p:cNvSpPr txBox="1"/>
          <p:nvPr/>
        </p:nvSpPr>
        <p:spPr>
          <a:xfrm>
            <a:off x="6008284" y="2407251"/>
            <a:ext cx="863601" cy="165099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err="1" strike="noStrike" u="none">
                <a:ln>
                  <a:noFill/>
                </a:ln>
                <a:solidFill>
                  <a:srgbClr val="C00000"/>
                </a:solidFill>
                <a:ea typeface="微軟正黑體" pitchFamily="2"/>
                <a:cs typeface="Arial" panose="020B0604020202020204" pitchFamily="34" charset="0"/>
              </a:rPr>
              <a:t>AlphaGo</a:t>
            </a:r>
            <a:r>
              <a:rPr b="1" cap="none" dirty="0" sz="1100" i="0" kern="1200" lang="en-US" strike="noStrike" u="none">
                <a:ln>
                  <a:noFill/>
                </a:ln>
                <a:solidFill>
                  <a:srgbClr val="C00000"/>
                </a:solidFill>
                <a:ea typeface="微軟正黑體" pitchFamily="2"/>
                <a:cs typeface="Arial" panose="020B0604020202020204" pitchFamily="34" charset="0"/>
              </a:rPr>
              <a:t> Zero</a:t>
            </a:r>
          </a:p>
        </p:txBody>
      </p:sp>
      <p:sp>
        <p:nvSpPr>
          <p:cNvPr id="1049031" name="文字方塊 47"/>
          <p:cNvSpPr txBox="1"/>
          <p:nvPr/>
        </p:nvSpPr>
        <p:spPr>
          <a:xfrm>
            <a:off x="6998297" y="3532272"/>
            <a:ext cx="749300" cy="1651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TI7Dota 1v1</a:t>
            </a:r>
          </a:p>
        </p:txBody>
      </p:sp>
      <p:sp>
        <p:nvSpPr>
          <p:cNvPr id="1049032" name="文字方塊 48"/>
          <p:cNvSpPr txBox="1"/>
          <p:nvPr/>
        </p:nvSpPr>
        <p:spPr>
          <a:xfrm>
            <a:off x="4195003" y="3005196"/>
            <a:ext cx="1765300" cy="165099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Neural Machine Translation</a:t>
            </a:r>
          </a:p>
        </p:txBody>
      </p:sp>
      <p:sp>
        <p:nvSpPr>
          <p:cNvPr id="1049033" name="文字方塊 49"/>
          <p:cNvSpPr txBox="1"/>
          <p:nvPr/>
        </p:nvSpPr>
        <p:spPr>
          <a:xfrm>
            <a:off x="4344503" y="3227030"/>
            <a:ext cx="1727200" cy="165099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Neural Architecture Search</a:t>
            </a:r>
          </a:p>
        </p:txBody>
      </p:sp>
      <p:sp>
        <p:nvSpPr>
          <p:cNvPr id="1049034" name="文字方塊 50"/>
          <p:cNvSpPr txBox="1"/>
          <p:nvPr/>
        </p:nvSpPr>
        <p:spPr>
          <a:xfrm>
            <a:off x="3970420" y="4289660"/>
            <a:ext cx="313484" cy="162224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VGG</a:t>
            </a:r>
          </a:p>
        </p:txBody>
      </p:sp>
      <p:sp>
        <p:nvSpPr>
          <p:cNvPr id="1049035" name="文字方塊 51"/>
          <p:cNvSpPr txBox="1"/>
          <p:nvPr/>
        </p:nvSpPr>
        <p:spPr>
          <a:xfrm>
            <a:off x="3861769" y="5081876"/>
            <a:ext cx="2590800" cy="165099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Visualizing and Understanding </a:t>
            </a:r>
            <a:r>
              <a:rPr b="1" cap="none" dirty="0" sz="1100" i="0" kern="1200" lang="en-US" err="1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Conv</a:t>
            </a:r>
            <a:r>
              <a:rPr b="1" cap="none" dirty="0" sz="1100" i="0" kern="1200" lang="en-US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 Nets</a:t>
            </a:r>
          </a:p>
        </p:txBody>
      </p:sp>
      <p:sp>
        <p:nvSpPr>
          <p:cNvPr id="1049036" name="文字方塊 52"/>
          <p:cNvSpPr txBox="1"/>
          <p:nvPr/>
        </p:nvSpPr>
        <p:spPr>
          <a:xfrm>
            <a:off x="2686240" y="5248382"/>
            <a:ext cx="495300" cy="165099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100" i="0" kern="1200" lang="en-US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Dropout</a:t>
            </a:r>
          </a:p>
        </p:txBody>
      </p:sp>
      <p:sp>
        <p:nvSpPr>
          <p:cNvPr id="1049037" name="文字方塊 53"/>
          <p:cNvSpPr txBox="1"/>
          <p:nvPr/>
        </p:nvSpPr>
        <p:spPr>
          <a:xfrm>
            <a:off x="3927508" y="6220659"/>
            <a:ext cx="313484" cy="162224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ctr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100" i="0" kern="1200" lang="en-US" strike="noStrike" u="none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a typeface="微軟正黑體" pitchFamily="2"/>
                <a:cs typeface="Arial" panose="020B0604020202020204" pitchFamily="34" charset="0"/>
              </a:rPr>
              <a:t>DQN</a:t>
            </a:r>
          </a:p>
        </p:txBody>
      </p:sp>
      <p:grpSp>
        <p:nvGrpSpPr>
          <p:cNvPr id="160" name="群組 54"/>
          <p:cNvGrpSpPr/>
          <p:nvPr/>
        </p:nvGrpSpPr>
        <p:grpSpPr>
          <a:xfrm>
            <a:off x="2402827" y="2450327"/>
            <a:ext cx="4870952" cy="3985051"/>
            <a:chOff x="2745665" y="2388097"/>
            <a:chExt cx="4870952" cy="3985051"/>
          </a:xfrm>
          <a:solidFill>
            <a:schemeClr val="accent3">
              <a:lumMod val="50000"/>
            </a:schemeClr>
          </a:solidFill>
        </p:grpSpPr>
        <p:sp>
          <p:nvSpPr>
            <p:cNvPr id="1049038" name="手繪多邊形 55"/>
            <p:cNvSpPr/>
            <p:nvPr/>
          </p:nvSpPr>
          <p:spPr>
            <a:xfrm>
              <a:off x="2745665" y="5042581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" h="199">
                  <a:moveTo>
                    <a:pt x="100" y="199"/>
                  </a:moveTo>
                  <a:cubicBezTo>
                    <a:pt x="155" y="199"/>
                    <a:pt x="200" y="155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39" name="手繪多邊形 56"/>
            <p:cNvSpPr/>
            <p:nvPr/>
          </p:nvSpPr>
          <p:spPr>
            <a:xfrm>
              <a:off x="2855233" y="5249008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" h="199">
                  <a:moveTo>
                    <a:pt x="99" y="199"/>
                  </a:moveTo>
                  <a:cubicBezTo>
                    <a:pt x="155" y="199"/>
                    <a:pt x="200" y="155"/>
                    <a:pt x="200" y="99"/>
                  </a:cubicBezTo>
                  <a:cubicBezTo>
                    <a:pt x="200" y="44"/>
                    <a:pt x="155" y="0"/>
                    <a:pt x="99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5"/>
                    <a:pt x="45" y="199"/>
                    <a:pt x="99" y="199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40" name="手繪多邊形 57"/>
            <p:cNvSpPr/>
            <p:nvPr/>
          </p:nvSpPr>
          <p:spPr>
            <a:xfrm>
              <a:off x="4091630" y="6229148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200">
                  <a:moveTo>
                    <a:pt x="99" y="200"/>
                  </a:moveTo>
                  <a:cubicBezTo>
                    <a:pt x="155" y="200"/>
                    <a:pt x="199" y="155"/>
                    <a:pt x="199" y="100"/>
                  </a:cubicBezTo>
                  <a:cubicBezTo>
                    <a:pt x="199" y="45"/>
                    <a:pt x="155" y="0"/>
                    <a:pt x="99" y="0"/>
                  </a:cubicBezTo>
                  <a:cubicBezTo>
                    <a:pt x="44" y="0"/>
                    <a:pt x="0" y="45"/>
                    <a:pt x="0" y="100"/>
                  </a:cubicBezTo>
                  <a:cubicBezTo>
                    <a:pt x="0" y="155"/>
                    <a:pt x="44" y="200"/>
                    <a:pt x="99" y="200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41" name="手繪多邊形 58"/>
            <p:cNvSpPr/>
            <p:nvPr/>
          </p:nvSpPr>
          <p:spPr>
            <a:xfrm>
              <a:off x="4016640" y="4990975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199">
                  <a:moveTo>
                    <a:pt x="99" y="199"/>
                  </a:moveTo>
                  <a:cubicBezTo>
                    <a:pt x="155" y="199"/>
                    <a:pt x="199" y="154"/>
                    <a:pt x="199" y="99"/>
                  </a:cubicBezTo>
                  <a:cubicBezTo>
                    <a:pt x="199" y="44"/>
                    <a:pt x="155" y="0"/>
                    <a:pt x="99" y="0"/>
                  </a:cubicBez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9"/>
                    <a:pt x="99" y="199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42" name="手繪多邊形 59"/>
            <p:cNvSpPr/>
            <p:nvPr/>
          </p:nvSpPr>
          <p:spPr>
            <a:xfrm>
              <a:off x="4772406" y="4774610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199">
                  <a:moveTo>
                    <a:pt x="99" y="199"/>
                  </a:moveTo>
                  <a:cubicBezTo>
                    <a:pt x="155" y="199"/>
                    <a:pt x="199" y="154"/>
                    <a:pt x="199" y="99"/>
                  </a:cubicBezTo>
                  <a:cubicBezTo>
                    <a:pt x="199" y="44"/>
                    <a:pt x="155" y="0"/>
                    <a:pt x="99" y="0"/>
                  </a:cubicBez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9"/>
                    <a:pt x="99" y="199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43" name="手繪多邊形 60"/>
            <p:cNvSpPr/>
            <p:nvPr/>
          </p:nvSpPr>
          <p:spPr>
            <a:xfrm>
              <a:off x="4712021" y="4455033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" h="199">
                  <a:moveTo>
                    <a:pt x="100" y="199"/>
                  </a:moveTo>
                  <a:cubicBezTo>
                    <a:pt x="155" y="199"/>
                    <a:pt x="200" y="155"/>
                    <a:pt x="200" y="100"/>
                  </a:cubicBezTo>
                  <a:cubicBezTo>
                    <a:pt x="200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44" name="手繪多邊形 61"/>
            <p:cNvSpPr/>
            <p:nvPr/>
          </p:nvSpPr>
          <p:spPr>
            <a:xfrm>
              <a:off x="5780420" y="4410307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200">
                  <a:moveTo>
                    <a:pt x="100" y="200"/>
                  </a:moveTo>
                  <a:cubicBezTo>
                    <a:pt x="155" y="200"/>
                    <a:pt x="199" y="156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56"/>
                    <a:pt x="45" y="200"/>
                    <a:pt x="100" y="200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45" name="手繪多邊形 62"/>
            <p:cNvSpPr/>
            <p:nvPr/>
          </p:nvSpPr>
          <p:spPr>
            <a:xfrm>
              <a:off x="5780420" y="4254341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200">
                  <a:moveTo>
                    <a:pt x="100" y="200"/>
                  </a:moveTo>
                  <a:cubicBezTo>
                    <a:pt x="155" y="200"/>
                    <a:pt x="199" y="155"/>
                    <a:pt x="199" y="99"/>
                  </a:cubicBezTo>
                  <a:cubicBezTo>
                    <a:pt x="199" y="44"/>
                    <a:pt x="155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5"/>
                    <a:pt x="45" y="200"/>
                    <a:pt x="100" y="200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46" name="手繪多邊形 63"/>
            <p:cNvSpPr/>
            <p:nvPr/>
          </p:nvSpPr>
          <p:spPr>
            <a:xfrm>
              <a:off x="6537646" y="3599129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" h="200">
                  <a:moveTo>
                    <a:pt x="101" y="200"/>
                  </a:moveTo>
                  <a:cubicBezTo>
                    <a:pt x="155" y="200"/>
                    <a:pt x="200" y="155"/>
                    <a:pt x="200" y="101"/>
                  </a:cubicBezTo>
                  <a:cubicBezTo>
                    <a:pt x="200" y="45"/>
                    <a:pt x="155" y="0"/>
                    <a:pt x="101" y="0"/>
                  </a:cubicBezTo>
                  <a:cubicBezTo>
                    <a:pt x="45" y="0"/>
                    <a:pt x="0" y="45"/>
                    <a:pt x="0" y="101"/>
                  </a:cubicBezTo>
                  <a:cubicBezTo>
                    <a:pt x="0" y="155"/>
                    <a:pt x="45" y="200"/>
                    <a:pt x="101" y="200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47" name="手繪多邊形 64"/>
            <p:cNvSpPr/>
            <p:nvPr/>
          </p:nvSpPr>
          <p:spPr>
            <a:xfrm>
              <a:off x="6572707" y="3208068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199">
                  <a:moveTo>
                    <a:pt x="100" y="199"/>
                  </a:moveTo>
                  <a:cubicBezTo>
                    <a:pt x="155" y="199"/>
                    <a:pt x="199" y="155"/>
                    <a:pt x="199" y="100"/>
                  </a:cubicBezTo>
                  <a:cubicBezTo>
                    <a:pt x="199" y="44"/>
                    <a:pt x="155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48" name="手繪多邊形 65"/>
            <p:cNvSpPr/>
            <p:nvPr/>
          </p:nvSpPr>
          <p:spPr>
            <a:xfrm>
              <a:off x="6428568" y="3041780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199">
                  <a:moveTo>
                    <a:pt x="99" y="199"/>
                  </a:moveTo>
                  <a:cubicBezTo>
                    <a:pt x="155" y="199"/>
                    <a:pt x="199" y="155"/>
                    <a:pt x="199" y="99"/>
                  </a:cubicBezTo>
                  <a:cubicBezTo>
                    <a:pt x="199" y="44"/>
                    <a:pt x="155" y="0"/>
                    <a:pt x="99" y="0"/>
                  </a:cubicBezTo>
                  <a:cubicBezTo>
                    <a:pt x="44" y="0"/>
                    <a:pt x="0" y="44"/>
                    <a:pt x="0" y="99"/>
                  </a:cubicBezTo>
                  <a:cubicBezTo>
                    <a:pt x="0" y="155"/>
                    <a:pt x="44" y="199"/>
                    <a:pt x="99" y="199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49" name="手繪多邊形 66"/>
            <p:cNvSpPr/>
            <p:nvPr/>
          </p:nvSpPr>
          <p:spPr>
            <a:xfrm>
              <a:off x="7472617" y="2633132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200">
                  <a:moveTo>
                    <a:pt x="99" y="200"/>
                  </a:moveTo>
                  <a:cubicBezTo>
                    <a:pt x="155" y="200"/>
                    <a:pt x="199" y="156"/>
                    <a:pt x="199" y="101"/>
                  </a:cubicBezTo>
                  <a:cubicBezTo>
                    <a:pt x="199" y="46"/>
                    <a:pt x="155" y="0"/>
                    <a:pt x="99" y="0"/>
                  </a:cubicBezTo>
                  <a:cubicBezTo>
                    <a:pt x="44" y="0"/>
                    <a:pt x="0" y="46"/>
                    <a:pt x="0" y="101"/>
                  </a:cubicBezTo>
                  <a:cubicBezTo>
                    <a:pt x="0" y="156"/>
                    <a:pt x="44" y="200"/>
                    <a:pt x="99" y="20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50" name="手繪多邊形 67"/>
            <p:cNvSpPr/>
            <p:nvPr/>
          </p:nvSpPr>
          <p:spPr>
            <a:xfrm>
              <a:off x="7341135" y="2388097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" h="200">
                  <a:moveTo>
                    <a:pt x="101" y="200"/>
                  </a:moveTo>
                  <a:cubicBezTo>
                    <a:pt x="155" y="200"/>
                    <a:pt x="200" y="155"/>
                    <a:pt x="200" y="101"/>
                  </a:cubicBezTo>
                  <a:cubicBezTo>
                    <a:pt x="200" y="45"/>
                    <a:pt x="155" y="0"/>
                    <a:pt x="101" y="0"/>
                  </a:cubicBezTo>
                  <a:cubicBezTo>
                    <a:pt x="46" y="0"/>
                    <a:pt x="0" y="45"/>
                    <a:pt x="0" y="101"/>
                  </a:cubicBezTo>
                  <a:cubicBezTo>
                    <a:pt x="0" y="155"/>
                    <a:pt x="46" y="200"/>
                    <a:pt x="101" y="20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51" name="手繪多邊形 68"/>
            <p:cNvSpPr/>
            <p:nvPr/>
          </p:nvSpPr>
          <p:spPr>
            <a:xfrm>
              <a:off x="7195048" y="3513118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" h="200">
                  <a:moveTo>
                    <a:pt x="100" y="200"/>
                  </a:moveTo>
                  <a:cubicBezTo>
                    <a:pt x="155" y="200"/>
                    <a:pt x="200" y="156"/>
                    <a:pt x="200" y="101"/>
                  </a:cubicBezTo>
                  <a:cubicBezTo>
                    <a:pt x="200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1"/>
                  </a:cubicBezTo>
                  <a:cubicBezTo>
                    <a:pt x="0" y="156"/>
                    <a:pt x="45" y="200"/>
                    <a:pt x="100" y="200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49052" name="手繪多邊形 69"/>
            <p:cNvSpPr/>
            <p:nvPr/>
          </p:nvSpPr>
          <p:spPr>
            <a:xfrm>
              <a:off x="4654074" y="4387753"/>
              <a:ext cx="144000" cy="14400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" h="199">
                  <a:moveTo>
                    <a:pt x="99" y="199"/>
                  </a:moveTo>
                  <a:cubicBezTo>
                    <a:pt x="154" y="199"/>
                    <a:pt x="199" y="154"/>
                    <a:pt x="199" y="99"/>
                  </a:cubicBezTo>
                  <a:cubicBezTo>
                    <a:pt x="199" y="44"/>
                    <a:pt x="154" y="0"/>
                    <a:pt x="99" y="0"/>
                  </a:cubicBez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9"/>
                    <a:pt x="99" y="199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</p:spPr>
          <p:txBody>
            <a:bodyPr anchorCtr="0" bIns="45000" compatLnSpc="0" lIns="90000" rIns="90000" tIns="45000" wrap="none"/>
            <a:p>
              <a:pPr algn="ctr" hangingPunct="0" indent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kern="1200" lang="en-US" strike="noStrike" u="none">
                <a:ln>
                  <a:noFill/>
                </a:ln>
                <a:ea typeface="微軟正黑體" pitchFamily="2"/>
                <a:cs typeface="Arial" panose="020B0604020202020204" pitchFamily="34" charset="0"/>
              </a:endParaRPr>
            </a:p>
          </p:txBody>
        </p:sp>
      </p:grpSp>
      <p:sp>
        <p:nvSpPr>
          <p:cNvPr id="104905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6210" y="6498728"/>
            <a:ext cx="2133600" cy="339725"/>
          </a:xfrm>
        </p:spPr>
        <p:txBody>
          <a:bodyPr/>
          <a:p>
            <a:fld id="{31E473E0-C682-4252-A4B5-BFE737E16961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49055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需求與應用分析 </a:t>
            </a:r>
            <a:r>
              <a:rPr altLang="zh-TW" baseline="0" b="1" cap="none" dirty="0" sz="28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r>
              <a:rPr altLang="zh-TW" baseline="0" b="1" cap="none" dirty="0" sz="2800" i="0" kern="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/>
            </a:r>
            <a:br>
              <a:rPr altLang="zh-TW" baseline="0" b="1" cap="none" dirty="0" sz="2800" i="0" kern="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</a:br>
            <a:r>
              <a:rPr altLang="en-US" baseline="0" b="1" cap="none" dirty="0" sz="2800" i="0" kern="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資料存取瓶頸</a:t>
            </a:r>
            <a:r>
              <a:rPr altLang="zh-TW" baseline="0" b="1" cap="none" dirty="0" sz="2800" i="0" kern="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</a:t>
            </a:r>
            <a:r>
              <a:rPr altLang="en-US" baseline="0" b="1" cap="none" dirty="0" sz="2800" i="0" kern="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傳統架構的挑戰</a:t>
            </a:r>
            <a:r>
              <a:rPr altLang="zh-TW" baseline="0" b="1" cap="none" dirty="0" sz="2800" i="0" kern="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)</a:t>
            </a:r>
            <a:endParaRPr altLang="en-US" baseline="0" b="1" cap="none" dirty="0" sz="2800" i="0" kern="0" kumimoji="1" lang="zh-TW" noProof="0" normalizeH="0" spc="0" strike="noStrike" u="none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049056" name="內容版面配置區 32"/>
          <p:cNvSpPr txBox="1"/>
          <p:nvPr/>
        </p:nvSpPr>
        <p:spPr>
          <a:xfrm>
            <a:off x="1144731" y="1632816"/>
            <a:ext cx="7633855" cy="4924425"/>
          </a:xfrm>
          <a:prstGeom prst="rect"/>
        </p:spPr>
        <p:txBody>
          <a:bodyPr/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baseline="0" sz="2000" kumimoji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baseline="0" kumimoji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baseline="0" sz="1600" kumimoji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baseline="0" sz="1400" kumimoji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baseline="0" sz="1400" kumimoji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Deep Learning 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所使用的神經網路運算 </a:t>
            </a: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(CNN)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需要高速的計算與大量資料的來回存取</a:t>
            </a: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耗費大量能量與時間</a:t>
            </a: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傳統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馮諾伊曼 </a:t>
            </a: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(Von Neumann) 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架構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中，由於採中央處理器與記憶體分立原則，造成大量時間花費在兩者之間移動資料，而非處理資料，成為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深度學習運算之主要瓶頸</a:t>
            </a: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zh-TW" baseline="0" b="0" cap="none" dirty="0" sz="1800" i="1" kern="1200" kumimoji="1" lang="en-US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dirty="0" sz="20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75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22300" y="620713"/>
            <a:ext cx="866775" cy="522287"/>
          </a:xfrm>
          <a:prstGeom prst="rect"/>
          <a:noFill/>
          <a:ln>
            <a:noFill/>
          </a:ln>
        </p:spPr>
      </p:pic>
      <p:sp>
        <p:nvSpPr>
          <p:cNvPr id="1049057" name="文字方塊 5"/>
          <p:cNvSpPr txBox="1"/>
          <p:nvPr/>
        </p:nvSpPr>
        <p:spPr>
          <a:xfrm>
            <a:off x="6058932" y="6652928"/>
            <a:ext cx="1816100" cy="165098"/>
          </a:xfrm>
          <a:prstGeom prst="rect"/>
          <a:noFill/>
          <a:ln>
            <a:noFill/>
          </a:ln>
        </p:spPr>
        <p:txBody>
          <a:bodyPr anchor="ctr" bIns="0" compatLnSpc="0" lIns="0" rIns="0" tIns="0" wrap="none">
            <a:spAutoFit/>
          </a:bodyPr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0" cap="none" dirty="0" sz="1100" i="1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Source: S. </a:t>
            </a:r>
            <a:r>
              <a:rPr baseline="0" b="0" cap="none" dirty="0" sz="1100" i="1" kern="1200" kumimoji="1" lang="en-US" noProof="0" normalizeH="0" spc="0" err="1" strike="noStrike" u="none">
                <a:ln>
                  <a:noFill/>
                </a:ln>
                <a:solidFill>
                  <a:srgbClr val="297FD5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Mitra</a:t>
            </a:r>
            <a:r>
              <a:rPr baseline="0" b="0" cap="none" dirty="0" sz="1100" i="1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 of Stanford</a:t>
            </a:r>
          </a:p>
        </p:txBody>
      </p:sp>
      <p:grpSp>
        <p:nvGrpSpPr>
          <p:cNvPr id="162" name="群組 33"/>
          <p:cNvGrpSpPr/>
          <p:nvPr/>
        </p:nvGrpSpPr>
        <p:grpSpPr bwMode="auto">
          <a:xfrm>
            <a:off x="1819811" y="4148943"/>
            <a:ext cx="1662113" cy="1739900"/>
            <a:chOff x="1917120" y="2733088"/>
            <a:chExt cx="1663125" cy="1739832"/>
          </a:xfrm>
        </p:grpSpPr>
        <p:sp>
          <p:nvSpPr>
            <p:cNvPr id="1049058" name="手繪多邊形 7"/>
            <p:cNvSpPr/>
            <p:nvPr/>
          </p:nvSpPr>
          <p:spPr>
            <a:xfrm>
              <a:off x="2771715" y="2733088"/>
              <a:ext cx="400294" cy="831817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8" h="2548">
                  <a:moveTo>
                    <a:pt x="0" y="0"/>
                  </a:moveTo>
                  <a:cubicBezTo>
                    <a:pt x="429" y="0"/>
                    <a:pt x="852" y="109"/>
                    <a:pt x="1228" y="315"/>
                  </a:cubicBezTo>
                  <a:lnTo>
                    <a:pt x="0" y="2548"/>
                  </a:lnTo>
                  <a:close/>
                </a:path>
              </a:pathLst>
            </a:custGeom>
            <a:solidFill>
              <a:srgbClr val="FFC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bIns="8490" compatLnSpc="0" lIns="8490" rIns="8490" tIns="8490" wrap="none"/>
            <a:p>
              <a:pPr algn="l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2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1049059" name="手繪多邊形 8"/>
            <p:cNvSpPr/>
            <p:nvPr/>
          </p:nvSpPr>
          <p:spPr>
            <a:xfrm>
              <a:off x="1917120" y="2809285"/>
              <a:ext cx="1663125" cy="1663635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94" h="5095">
                  <a:moveTo>
                    <a:pt x="3773" y="316"/>
                  </a:moveTo>
                  <a:cubicBezTo>
                    <a:pt x="5006" y="994"/>
                    <a:pt x="5456" y="2542"/>
                    <a:pt x="4778" y="3774"/>
                  </a:cubicBezTo>
                  <a:cubicBezTo>
                    <a:pt x="4100" y="5006"/>
                    <a:pt x="2552" y="5457"/>
                    <a:pt x="1320" y="4779"/>
                  </a:cubicBezTo>
                  <a:cubicBezTo>
                    <a:pt x="87" y="4101"/>
                    <a:pt x="-362" y="2553"/>
                    <a:pt x="315" y="1321"/>
                  </a:cubicBezTo>
                  <a:cubicBezTo>
                    <a:pt x="762" y="507"/>
                    <a:pt x="1617" y="0"/>
                    <a:pt x="2546" y="0"/>
                  </a:cubicBezTo>
                  <a:lnTo>
                    <a:pt x="2546" y="2548"/>
                  </a:lnTo>
                  <a:close/>
                </a:path>
              </a:pathLst>
            </a:custGeom>
            <a:solidFill>
              <a:srgbClr val="C00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bIns="8490" compatLnSpc="0" lIns="8490" rIns="8490" tIns="8490" wrap="none"/>
            <a:p>
              <a:pPr algn="l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2200" i="0" kern="1200" kumimoji="1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1049060" name="文字方塊 9"/>
            <p:cNvSpPr txBox="1"/>
            <p:nvPr/>
          </p:nvSpPr>
          <p:spPr>
            <a:xfrm>
              <a:off x="2786440" y="2887070"/>
              <a:ext cx="228740" cy="203193"/>
            </a:xfrm>
            <a:prstGeom prst="rect"/>
            <a:noFill/>
            <a:ln>
              <a:noFill/>
            </a:ln>
          </p:spPr>
          <p:txBody>
            <a:bodyPr bIns="0" compatLnSpc="0" lIns="0" rIns="0" tIns="0" wrap="none">
              <a:spAutoFit/>
            </a:bodyPr>
            <a:p>
              <a:pPr algn="ctr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14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8%</a:t>
              </a:r>
            </a:p>
          </p:txBody>
        </p:sp>
        <p:sp>
          <p:nvSpPr>
            <p:cNvPr id="1049061" name="文字方塊 10"/>
            <p:cNvSpPr txBox="1"/>
            <p:nvPr/>
          </p:nvSpPr>
          <p:spPr>
            <a:xfrm>
              <a:off x="2306295" y="3714125"/>
              <a:ext cx="559142" cy="355586"/>
            </a:xfrm>
            <a:prstGeom prst="rect"/>
            <a:noFill/>
            <a:ln>
              <a:noFill/>
            </a:ln>
          </p:spPr>
          <p:txBody>
            <a:bodyPr bIns="0" compatLnSpc="0" lIns="0" rIns="0" tIns="0" wrap="none">
              <a:spAutoFit/>
            </a:bodyPr>
            <a:p>
              <a:pPr algn="l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24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92%</a:t>
              </a:r>
            </a:p>
          </p:txBody>
        </p:sp>
      </p:grpSp>
      <p:sp>
        <p:nvSpPr>
          <p:cNvPr id="1049062" name="文字方塊 11"/>
          <p:cNvSpPr txBox="1"/>
          <p:nvPr/>
        </p:nvSpPr>
        <p:spPr>
          <a:xfrm>
            <a:off x="1585965" y="3522675"/>
            <a:ext cx="2006601" cy="533399"/>
          </a:xfrm>
          <a:prstGeom prst="rect"/>
          <a:noFill/>
          <a:ln>
            <a:noFill/>
          </a:ln>
        </p:spPr>
        <p:txBody>
          <a:bodyPr anchor="ctr" bIns="0" compatLnSpc="0" lIns="0" rIns="0" tIns="0" wrap="none">
            <a:spAutoFit/>
          </a:bodyPr>
          <a:p>
            <a:pPr algn="ctr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Neural Programmer</a:t>
            </a:r>
          </a:p>
          <a:p>
            <a:pPr algn="ctr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(LSTM</a:t>
            </a:r>
            <a:r>
              <a:rPr baseline="0" b="0" cap="none" dirty="0" sz="1400" i="1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 for audio</a:t>
            </a:r>
            <a:r>
              <a:rPr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63" name="群組 35"/>
          <p:cNvGrpSpPr/>
          <p:nvPr/>
        </p:nvGrpSpPr>
        <p:grpSpPr bwMode="auto">
          <a:xfrm>
            <a:off x="4042311" y="4133068"/>
            <a:ext cx="1728788" cy="1770063"/>
            <a:chOff x="4140281" y="2735275"/>
            <a:chExt cx="1729089" cy="1769977"/>
          </a:xfrm>
        </p:grpSpPr>
        <p:sp>
          <p:nvSpPr>
            <p:cNvPr id="1049063" name="手繪多邊形 13"/>
            <p:cNvSpPr/>
            <p:nvPr/>
          </p:nvSpPr>
          <p:spPr>
            <a:xfrm>
              <a:off x="5040551" y="2735275"/>
              <a:ext cx="820880" cy="865146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8" h="2648">
                  <a:moveTo>
                    <a:pt x="0" y="0"/>
                  </a:moveTo>
                  <a:cubicBezTo>
                    <a:pt x="1147" y="0"/>
                    <a:pt x="2164" y="738"/>
                    <a:pt x="2518" y="1830"/>
                  </a:cubicBezTo>
                  <a:lnTo>
                    <a:pt x="0" y="2648"/>
                  </a:lnTo>
                  <a:close/>
                </a:path>
              </a:pathLst>
            </a:custGeom>
            <a:solidFill>
              <a:srgbClr val="FFC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bIns="8490" compatLnSpc="0" lIns="8490" rIns="8490" tIns="8490" wrap="none"/>
            <a:p>
              <a:pPr algn="l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2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1049064" name="手繪多邊形 14"/>
            <p:cNvSpPr/>
            <p:nvPr/>
          </p:nvSpPr>
          <p:spPr>
            <a:xfrm>
              <a:off x="4140281" y="2776548"/>
              <a:ext cx="1729089" cy="1728704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6" h="5295">
                  <a:moveTo>
                    <a:pt x="5165" y="1830"/>
                  </a:moveTo>
                  <a:cubicBezTo>
                    <a:pt x="5617" y="3220"/>
                    <a:pt x="4856" y="4713"/>
                    <a:pt x="3466" y="5165"/>
                  </a:cubicBezTo>
                  <a:cubicBezTo>
                    <a:pt x="2074" y="5616"/>
                    <a:pt x="581" y="4856"/>
                    <a:pt x="130" y="3465"/>
                  </a:cubicBezTo>
                  <a:cubicBezTo>
                    <a:pt x="-322" y="2075"/>
                    <a:pt x="439" y="582"/>
                    <a:pt x="1829" y="129"/>
                  </a:cubicBezTo>
                  <a:cubicBezTo>
                    <a:pt x="2093" y="44"/>
                    <a:pt x="2369" y="0"/>
                    <a:pt x="2647" y="0"/>
                  </a:cubicBezTo>
                  <a:lnTo>
                    <a:pt x="2647" y="2648"/>
                  </a:lnTo>
                  <a:close/>
                </a:path>
              </a:pathLst>
            </a:custGeom>
            <a:solidFill>
              <a:srgbClr val="C00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bIns="8490" compatLnSpc="0" lIns="8490" rIns="8490" tIns="8490" wrap="none"/>
            <a:p>
              <a:pPr algn="l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2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1049065" name="文字方塊 15"/>
            <p:cNvSpPr txBox="1"/>
            <p:nvPr/>
          </p:nvSpPr>
          <p:spPr>
            <a:xfrm>
              <a:off x="5216738" y="3000756"/>
              <a:ext cx="330258" cy="203191"/>
            </a:xfrm>
            <a:prstGeom prst="rect"/>
            <a:noFill/>
            <a:ln>
              <a:noFill/>
            </a:ln>
          </p:spPr>
          <p:txBody>
            <a:bodyPr bIns="0" compatLnSpc="0" lIns="0" rIns="0" tIns="0" wrap="none">
              <a:spAutoFit/>
            </a:bodyPr>
            <a:p>
              <a:pPr algn="ctr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14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20%</a:t>
              </a:r>
            </a:p>
          </p:txBody>
        </p:sp>
        <p:sp>
          <p:nvSpPr>
            <p:cNvPr id="1049066" name="文字方塊 16"/>
            <p:cNvSpPr txBox="1"/>
            <p:nvPr/>
          </p:nvSpPr>
          <p:spPr>
            <a:xfrm>
              <a:off x="4519760" y="3714715"/>
              <a:ext cx="571601" cy="355582"/>
            </a:xfrm>
            <a:prstGeom prst="rect"/>
            <a:noFill/>
            <a:ln>
              <a:noFill/>
            </a:ln>
          </p:spPr>
          <p:txBody>
            <a:bodyPr bIns="0" compatLnSpc="0" lIns="0" rIns="0" tIns="0" wrap="none">
              <a:spAutoFit/>
            </a:bodyPr>
            <a:p>
              <a:pPr algn="l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24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80%</a:t>
              </a:r>
            </a:p>
          </p:txBody>
        </p:sp>
      </p:grpSp>
      <p:sp>
        <p:nvSpPr>
          <p:cNvPr id="1049067" name="文字方塊 17"/>
          <p:cNvSpPr txBox="1"/>
          <p:nvPr/>
        </p:nvSpPr>
        <p:spPr>
          <a:xfrm>
            <a:off x="4202277" y="3522675"/>
            <a:ext cx="1409700" cy="533399"/>
          </a:xfrm>
          <a:prstGeom prst="rect"/>
          <a:noFill/>
          <a:ln>
            <a:noFill/>
          </a:ln>
        </p:spPr>
        <p:txBody>
          <a:bodyPr anchor="ctr" bIns="0" compatLnSpc="0" lIns="0" rIns="0" tIns="0" wrap="none">
            <a:spAutoFit/>
          </a:bodyPr>
          <a:p>
            <a:pPr algn="ctr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ResNet-152</a:t>
            </a:r>
          </a:p>
          <a:p>
            <a:pPr algn="ctr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(CNN</a:t>
            </a:r>
            <a:r>
              <a:rPr altLang="zh-TW" baseline="0" b="0" cap="none" dirty="0" sz="1400" i="1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 for video</a:t>
            </a:r>
            <a:r>
              <a:rPr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64" name="群組 34"/>
          <p:cNvGrpSpPr/>
          <p:nvPr/>
        </p:nvGrpSpPr>
        <p:grpSpPr bwMode="auto">
          <a:xfrm>
            <a:off x="6266399" y="4120368"/>
            <a:ext cx="1739898" cy="1797050"/>
            <a:chOff x="6365075" y="2738264"/>
            <a:chExt cx="1738884" cy="1798013"/>
          </a:xfrm>
        </p:grpSpPr>
        <p:sp>
          <p:nvSpPr>
            <p:cNvPr id="1049068" name="手繪多邊形 19"/>
            <p:cNvSpPr/>
            <p:nvPr/>
          </p:nvSpPr>
          <p:spPr>
            <a:xfrm>
              <a:off x="7264661" y="2738264"/>
              <a:ext cx="704438" cy="870416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5" h="2664">
                  <a:moveTo>
                    <a:pt x="0" y="0"/>
                  </a:moveTo>
                  <a:cubicBezTo>
                    <a:pt x="853" y="0"/>
                    <a:pt x="1654" y="408"/>
                    <a:pt x="2155" y="1098"/>
                  </a:cubicBezTo>
                  <a:lnTo>
                    <a:pt x="0" y="2664"/>
                  </a:lnTo>
                  <a:close/>
                </a:path>
              </a:pathLst>
            </a:custGeom>
            <a:solidFill>
              <a:srgbClr val="FFC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bIns="8490" compatLnSpc="0" lIns="8490" rIns="8490" tIns="8490" wrap="none"/>
            <a:p>
              <a:pPr algn="l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2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1049069" name="手繪多邊形 20"/>
            <p:cNvSpPr/>
            <p:nvPr/>
          </p:nvSpPr>
          <p:spPr>
            <a:xfrm>
              <a:off x="6365075" y="2797033"/>
              <a:ext cx="1738884" cy="1739244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26" h="5327">
                  <a:moveTo>
                    <a:pt x="4818" y="1099"/>
                  </a:moveTo>
                  <a:cubicBezTo>
                    <a:pt x="5682" y="2289"/>
                    <a:pt x="5419" y="3954"/>
                    <a:pt x="4229" y="4818"/>
                  </a:cubicBezTo>
                  <a:cubicBezTo>
                    <a:pt x="3039" y="5682"/>
                    <a:pt x="1373" y="5419"/>
                    <a:pt x="509" y="4229"/>
                  </a:cubicBezTo>
                  <a:cubicBezTo>
                    <a:pt x="-355" y="3039"/>
                    <a:pt x="-92" y="1374"/>
                    <a:pt x="1098" y="510"/>
                  </a:cubicBezTo>
                  <a:cubicBezTo>
                    <a:pt x="1553" y="178"/>
                    <a:pt x="2102" y="0"/>
                    <a:pt x="2664" y="0"/>
                  </a:cubicBezTo>
                  <a:lnTo>
                    <a:pt x="2664" y="2664"/>
                  </a:lnTo>
                  <a:close/>
                </a:path>
              </a:pathLst>
            </a:custGeom>
            <a:solidFill>
              <a:srgbClr val="C00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bIns="8490" compatLnSpc="0" lIns="8490" rIns="8490" tIns="8490" wrap="none"/>
            <a:p>
              <a:pPr algn="l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2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1049070" name="文字方塊 21"/>
            <p:cNvSpPr txBox="1"/>
            <p:nvPr/>
          </p:nvSpPr>
          <p:spPr>
            <a:xfrm>
              <a:off x="7410349" y="2933632"/>
              <a:ext cx="330009" cy="203310"/>
            </a:xfrm>
            <a:prstGeom prst="rect"/>
            <a:noFill/>
            <a:ln>
              <a:noFill/>
            </a:ln>
          </p:spPr>
          <p:txBody>
            <a:bodyPr bIns="0" compatLnSpc="0" lIns="0" rIns="0" tIns="0" wrap="none">
              <a:spAutoFit/>
            </a:bodyPr>
            <a:p>
              <a:pPr algn="ctr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14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15%</a:t>
              </a:r>
            </a:p>
          </p:txBody>
        </p:sp>
        <p:sp>
          <p:nvSpPr>
            <p:cNvPr id="1049071" name="文字方塊 22"/>
            <p:cNvSpPr txBox="1"/>
            <p:nvPr/>
          </p:nvSpPr>
          <p:spPr>
            <a:xfrm>
              <a:off x="6809315" y="3713511"/>
              <a:ext cx="571167" cy="355790"/>
            </a:xfrm>
            <a:prstGeom prst="rect"/>
            <a:noFill/>
            <a:ln>
              <a:noFill/>
            </a:ln>
          </p:spPr>
          <p:txBody>
            <a:bodyPr bIns="0" compatLnSpc="0" lIns="0" rIns="0" tIns="0" wrap="none">
              <a:spAutoFit/>
            </a:bodyPr>
            <a:p>
              <a:pPr algn="l" defTabSz="914400" eaLnBrk="0" fontAlgn="base" hangingPunct="0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24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85%</a:t>
              </a:r>
            </a:p>
          </p:txBody>
        </p:sp>
      </p:grpSp>
      <p:sp>
        <p:nvSpPr>
          <p:cNvPr id="1049072" name="文字方塊 23"/>
          <p:cNvSpPr txBox="1"/>
          <p:nvPr/>
        </p:nvSpPr>
        <p:spPr>
          <a:xfrm>
            <a:off x="6687219" y="3522675"/>
            <a:ext cx="863600" cy="533399"/>
          </a:xfrm>
          <a:prstGeom prst="rect"/>
          <a:noFill/>
          <a:ln>
            <a:noFill/>
          </a:ln>
        </p:spPr>
        <p:txBody>
          <a:bodyPr anchor="ctr" bIns="0" compatLnSpc="0" lIns="0" rIns="0" tIns="0" wrap="none">
            <a:spAutoFit/>
          </a:bodyPr>
          <a:p>
            <a:pPr algn="ctr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Alex Net</a:t>
            </a:r>
          </a:p>
          <a:p>
            <a:pPr algn="ctr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(CNN</a:t>
            </a:r>
            <a:r>
              <a:rPr altLang="zh-TW" baseline="0" b="0" cap="none" dirty="0" sz="1400" i="1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 </a:t>
            </a:r>
            <a:r>
              <a:rPr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097176" name="Picture 2" descr="https://uploads-ssl.webflow.com/5a749b2fa5fde0000189ffc0/5ad0f6fe3b9e2b4ceb9e9f4f_LOGO_ERI_letterhead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90500" y="1082675"/>
            <a:ext cx="2033588" cy="411163"/>
          </a:xfrm>
          <a:prstGeom prst="rect"/>
          <a:noFill/>
          <a:ln>
            <a:noFill/>
          </a:ln>
        </p:spPr>
      </p:pic>
      <p:sp>
        <p:nvSpPr>
          <p:cNvPr id="1049073" name="手繪多邊形 25"/>
          <p:cNvSpPr>
            <a:spLocks noChangeAspect="1"/>
          </p:cNvSpPr>
          <p:nvPr/>
        </p:nvSpPr>
        <p:spPr>
          <a:xfrm>
            <a:off x="4790024" y="6242855"/>
            <a:ext cx="161925" cy="16192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0" h="268">
                <a:moveTo>
                  <a:pt x="0" y="0"/>
                </a:moveTo>
                <a:lnTo>
                  <a:pt x="270" y="0"/>
                </a:lnTo>
                <a:lnTo>
                  <a:pt x="270" y="268"/>
                </a:lnTo>
                <a:lnTo>
                  <a:pt x="0" y="268"/>
                </a:lnTo>
                <a:close/>
              </a:path>
            </a:pathLst>
          </a:custGeom>
          <a:solidFill>
            <a:srgbClr val="FFC000"/>
          </a:solidFill>
          <a:ln w="18720">
            <a:solidFill>
              <a:srgbClr val="FFFFFF"/>
            </a:solidFill>
            <a:prstDash val="solid"/>
            <a:round/>
          </a:ln>
        </p:spPr>
        <p:txBody>
          <a:bodyPr bIns="8490" compatLnSpc="0" lIns="8490" rIns="8490" tIns="8490" wrap="none"/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22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2"/>
              <a:cs typeface="Arial" panose="020B0604020202020204" pitchFamily="34" charset="0"/>
            </a:endParaRPr>
          </a:p>
        </p:txBody>
      </p:sp>
      <p:sp>
        <p:nvSpPr>
          <p:cNvPr id="1049074" name="文字方塊 26"/>
          <p:cNvSpPr txBox="1"/>
          <p:nvPr/>
        </p:nvSpPr>
        <p:spPr>
          <a:xfrm>
            <a:off x="4993224" y="6195231"/>
            <a:ext cx="812800" cy="241298"/>
          </a:xfrm>
          <a:prstGeom prst="rect"/>
          <a:noFill/>
          <a:ln>
            <a:noFill/>
          </a:ln>
        </p:spPr>
        <p:txBody>
          <a:bodyPr anchor="ctr" bIns="0" compatLnSpc="0" lIns="0" rIns="0" tIns="0" wrap="none">
            <a:spAutoFit/>
          </a:bodyPr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dirty="0" sz="1600" i="0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Compute</a:t>
            </a:r>
          </a:p>
        </p:txBody>
      </p:sp>
      <p:sp>
        <p:nvSpPr>
          <p:cNvPr id="1049075" name="手繪多邊形 27"/>
          <p:cNvSpPr>
            <a:spLocks noChangeAspect="1"/>
          </p:cNvSpPr>
          <p:nvPr/>
        </p:nvSpPr>
        <p:spPr>
          <a:xfrm>
            <a:off x="3507324" y="6228568"/>
            <a:ext cx="163512" cy="16192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0" h="268">
                <a:moveTo>
                  <a:pt x="0" y="0"/>
                </a:moveTo>
                <a:lnTo>
                  <a:pt x="270" y="0"/>
                </a:lnTo>
                <a:lnTo>
                  <a:pt x="270" y="268"/>
                </a:lnTo>
                <a:lnTo>
                  <a:pt x="0" y="268"/>
                </a:lnTo>
                <a:close/>
              </a:path>
            </a:pathLst>
          </a:custGeom>
          <a:solidFill>
            <a:srgbClr val="C00000"/>
          </a:solidFill>
          <a:ln w="18720">
            <a:solidFill>
              <a:srgbClr val="FFFFFF"/>
            </a:solidFill>
            <a:prstDash val="solid"/>
            <a:round/>
          </a:ln>
        </p:spPr>
        <p:txBody>
          <a:bodyPr bIns="8490" compatLnSpc="0" lIns="8490" rIns="8490" tIns="8490" wrap="none"/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22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2"/>
              <a:cs typeface="Arial" panose="020B0604020202020204" pitchFamily="34" charset="0"/>
            </a:endParaRPr>
          </a:p>
        </p:txBody>
      </p:sp>
      <p:sp>
        <p:nvSpPr>
          <p:cNvPr id="1049076" name="文字方塊 28"/>
          <p:cNvSpPr txBox="1"/>
          <p:nvPr/>
        </p:nvSpPr>
        <p:spPr>
          <a:xfrm>
            <a:off x="3712111" y="6180942"/>
            <a:ext cx="736601" cy="241300"/>
          </a:xfrm>
          <a:prstGeom prst="rect"/>
          <a:noFill/>
          <a:ln>
            <a:noFill/>
          </a:ln>
        </p:spPr>
        <p:txBody>
          <a:bodyPr anchor="ctr" bIns="0" compatLnSpc="0" lIns="0" rIns="0" tIns="0" wrap="none">
            <a:spAutoFit/>
          </a:bodyPr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dirty="0" sz="1600" i="0" kern="1200" kumimoji="1" lang="en-US" noProof="0" normalizeH="0" spc="0" strike="noStrike" u="none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104907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1595" y="6498050"/>
            <a:ext cx="2133600" cy="339725"/>
          </a:xfrm>
        </p:spPr>
        <p:txBody>
          <a:bodyPr/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100" i="0" kern="1200" kumimoji="1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17</a:t>
            </a:r>
            <a:endParaRPr altLang="zh-TW" baseline="0" b="0" cap="none" dirty="0" sz="11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8" name="矩形: 圓角 76"/>
          <p:cNvSpPr/>
          <p:nvPr/>
        </p:nvSpPr>
        <p:spPr>
          <a:xfrm>
            <a:off x="5312633" y="4193144"/>
            <a:ext cx="2818804" cy="2079832"/>
          </a:xfrm>
          <a:prstGeom prst="roundRect">
            <a:avLst>
              <a:gd name="adj" fmla="val 9339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69A2D8"/>
            </a:solidFill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079" name="矩形: 圓角 75"/>
          <p:cNvSpPr/>
          <p:nvPr/>
        </p:nvSpPr>
        <p:spPr>
          <a:xfrm>
            <a:off x="5305272" y="1440833"/>
            <a:ext cx="2818804" cy="2079832"/>
          </a:xfrm>
          <a:prstGeom prst="roundRect">
            <a:avLst>
              <a:gd name="adj" fmla="val 9339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69A2D8"/>
            </a:solidFill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080" name="矩形: 圓角 13"/>
          <p:cNvSpPr/>
          <p:nvPr/>
        </p:nvSpPr>
        <p:spPr>
          <a:xfrm>
            <a:off x="815072" y="2750719"/>
            <a:ext cx="2469674" cy="2236358"/>
          </a:xfrm>
          <a:prstGeom prst="roundRect">
            <a:avLst>
              <a:gd name="adj" fmla="val 9339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69A2D8"/>
            </a:solidFill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081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0"/>
            <a:r>
              <a:rPr altLang="en-US" dirty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需求與應用分析 </a:t>
            </a:r>
            <a:r>
              <a:rPr altLang="zh-TW" dirty="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endParaRPr altLang="zh-TW" baseline="0" b="1" cap="none" dirty="0" sz="2800" i="0" kern="0" kumimoji="1" lang="en-US" noProof="0" normalizeH="0" spc="0" strike="noStrike" u="none" smtClean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800" i="0" kern="0" kumimoji="1" lang="en-US" noProof="0" normalizeH="0" spc="0" strike="noStrike" u="none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baseline="0" b="1" cap="none" dirty="0" sz="2800" i="0" kern="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整合計算與資料存取於一體</a:t>
            </a:r>
          </a:p>
        </p:txBody>
      </p:sp>
      <p:grpSp>
        <p:nvGrpSpPr>
          <p:cNvPr id="166" name="群組 14341"/>
          <p:cNvGrpSpPr/>
          <p:nvPr/>
        </p:nvGrpSpPr>
        <p:grpSpPr>
          <a:xfrm>
            <a:off x="4935804" y="1593713"/>
            <a:ext cx="3395981" cy="2699837"/>
            <a:chOff x="4766949" y="1253681"/>
            <a:chExt cx="3395981" cy="2699837"/>
          </a:xfrm>
        </p:grpSpPr>
        <p:sp>
          <p:nvSpPr>
            <p:cNvPr id="1049082" name="矩形 2"/>
            <p:cNvSpPr/>
            <p:nvPr/>
          </p:nvSpPr>
          <p:spPr>
            <a:xfrm>
              <a:off x="6079465" y="2371552"/>
              <a:ext cx="891251" cy="740780"/>
            </a:xfrm>
            <a:prstGeom prst="rect"/>
            <a:solidFill>
              <a:srgbClr val="009999"/>
            </a:solidFill>
            <a:ln w="28575">
              <a:noFill/>
            </a:ln>
          </p:spPr>
          <p:txBody>
            <a:bodyPr anchor="t" bIns="0" lIns="0" rIns="0" rtlCol="0" tIns="10800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20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  <a:endPara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083" name="矩形 3"/>
            <p:cNvSpPr/>
            <p:nvPr/>
          </p:nvSpPr>
          <p:spPr>
            <a:xfrm>
              <a:off x="6237085" y="2741942"/>
              <a:ext cx="542109" cy="198664"/>
            </a:xfrm>
            <a:prstGeom prst="rect"/>
            <a:solidFill>
              <a:srgbClr val="FF7C80"/>
            </a:solidFill>
            <a:ln w="28575">
              <a:noFill/>
            </a:ln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4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DSA</a:t>
              </a:r>
              <a:r>
                <a:rPr altLang="zh-TW" baseline="30000" b="0" cap="none" dirty="0" sz="14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*</a:t>
              </a:r>
              <a:endParaRPr altLang="en-US" baseline="3000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084" name="矩形 21"/>
            <p:cNvSpPr/>
            <p:nvPr/>
          </p:nvSpPr>
          <p:spPr>
            <a:xfrm>
              <a:off x="6062513" y="1253681"/>
              <a:ext cx="891251" cy="740780"/>
            </a:xfrm>
            <a:prstGeom prst="rect"/>
            <a:solidFill>
              <a:srgbClr val="FF7C80"/>
            </a:solidFill>
            <a:ln w="28575">
              <a:noFill/>
            </a:ln>
          </p:spPr>
          <p:txBody>
            <a:bodyPr anchor="t" bIns="0" lIns="0" rIns="0" rtlCol="0" tIns="10800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20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CPU</a:t>
              </a:r>
              <a:endPara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085" name="矩形 22"/>
            <p:cNvSpPr/>
            <p:nvPr/>
          </p:nvSpPr>
          <p:spPr>
            <a:xfrm>
              <a:off x="5549071" y="1253681"/>
              <a:ext cx="297081" cy="740780"/>
            </a:xfrm>
            <a:prstGeom prst="rect"/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anchor="ctr" bIns="0" lIns="0" rIns="0" rtlCol="0" tIns="0" vert="vert27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Input</a:t>
              </a:r>
              <a:endParaRPr altLang="en-US" baseline="0" b="1" cap="none" dirty="0" sz="16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086" name="矩形 23"/>
            <p:cNvSpPr/>
            <p:nvPr/>
          </p:nvSpPr>
          <p:spPr>
            <a:xfrm>
              <a:off x="7156460" y="1253681"/>
              <a:ext cx="297081" cy="740780"/>
            </a:xfrm>
            <a:prstGeom prst="rect"/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anchor="ctr" bIns="0" lIns="0" rIns="0" rtlCol="0" tIns="0" vert="vert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Output</a:t>
              </a:r>
              <a:endParaRPr altLang="en-US" baseline="0" b="1" cap="none" dirty="0" sz="16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757" name="直線單箭頭接點 24"/>
            <p:cNvCxnSpPr>
              <a:cxnSpLocks/>
              <a:stCxn id="1049084" idx="2"/>
              <a:endCxn id="1049082" idx="0"/>
            </p:cNvCxnSpPr>
            <p:nvPr/>
          </p:nvCxnSpPr>
          <p:spPr>
            <a:xfrm>
              <a:off x="6508139" y="1994461"/>
              <a:ext cx="16952" cy="377091"/>
            </a:xfrm>
            <a:prstGeom prst="straightConnector1"/>
            <a:ln w="50800">
              <a:solidFill>
                <a:srgbClr val="C0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8" name="直線單箭頭接點 25"/>
            <p:cNvCxnSpPr>
              <a:cxnSpLocks/>
              <a:stCxn id="1049084" idx="1"/>
              <a:endCxn id="1049085" idx="3"/>
            </p:cNvCxnSpPr>
            <p:nvPr/>
          </p:nvCxnSpPr>
          <p:spPr>
            <a:xfrm flipH="1">
              <a:off x="5846152" y="1624071"/>
              <a:ext cx="216361" cy="0"/>
            </a:xfrm>
            <a:prstGeom prst="straightConnector1"/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59" name="直線單箭頭接點 26"/>
            <p:cNvCxnSpPr>
              <a:cxnSpLocks/>
              <a:stCxn id="1049086" idx="1"/>
              <a:endCxn id="1049084" idx="3"/>
            </p:cNvCxnSpPr>
            <p:nvPr/>
          </p:nvCxnSpPr>
          <p:spPr>
            <a:xfrm flipH="1">
              <a:off x="6953764" y="1624071"/>
              <a:ext cx="202696" cy="0"/>
            </a:xfrm>
            <a:prstGeom prst="straightConnector1"/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087" name="文字方塊 29"/>
            <p:cNvSpPr txBox="1"/>
            <p:nvPr/>
          </p:nvSpPr>
          <p:spPr>
            <a:xfrm>
              <a:off x="4766949" y="3139398"/>
              <a:ext cx="3395981" cy="814120"/>
            </a:xfrm>
            <a:prstGeom prst="rect"/>
            <a:noFill/>
          </p:spPr>
          <p:txBody>
            <a:bodyPr rtlCol="0" tIns="108000" wrap="non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AIM </a:t>
              </a:r>
              <a:r>
                <a:rPr altLang="en-US" baseline="0" b="1" cap="none" dirty="0" sz="1600" i="0" kern="1200" kumimoji="1" lang="zh-TW" noProof="0" normalizeH="0" spc="0" strike="noStrike" u="none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應用之一</a:t>
              </a: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: Single DSA in DRAM</a:t>
              </a:r>
            </a:p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en-US" baseline="0" b="0" cap="none" dirty="0" sz="1600" i="0" kern="1200" kumimoji="1" lang="zh-TW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存取頻寬 </a:t>
              </a:r>
              <a:r>
                <a:rPr altLang="zh-TW" baseline="0" b="0" cap="none" dirty="0" sz="1600" i="0" kern="1200" kumimoji="1" lang="en-US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&gt;</a:t>
              </a:r>
              <a:r>
                <a:rPr altLang="en-US" baseline="0" b="0" cap="none" dirty="0" sz="1600" i="0" kern="1200" kumimoji="1" lang="zh-TW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0" cap="none" dirty="0" sz="1600" i="0" kern="1200" kumimoji="1" lang="en-US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2,000 Gb/s</a:t>
              </a:r>
              <a:r>
                <a:rPr altLang="zh-TW" baseline="0" b="1" cap="none" dirty="0" sz="1600" i="0" kern="1200" kumimoji="1" lang="en-US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/>
              </a:r>
              <a:br>
                <a:rPr altLang="zh-TW" baseline="0" b="1" cap="none" dirty="0" sz="1600" i="0" kern="1200" kumimoji="1" lang="en-US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endParaRPr altLang="en-US" baseline="0" b="0" cap="none" dirty="0" sz="1200" i="1" kern="1200" kumimoji="1" lang="zh-TW" noProof="0" normalizeH="0" spc="0" strike="noStrike" u="sng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4908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1595" y="6498050"/>
            <a:ext cx="2133600" cy="339725"/>
          </a:xfrm>
        </p:spPr>
        <p:txBody>
          <a:bodyPr/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122F83D-C70C-4EAE-ADD6-650BB3206743}" type="slidenum">
              <a:rPr altLang="zh-TW" baseline="0" b="0" cap="none" sz="1100" i="0" kern="1200" kumimoji="1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altLang="zh-TW" baseline="0" b="0" cap="none" dirty="0" sz="11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67" name="群組 14339"/>
          <p:cNvGrpSpPr/>
          <p:nvPr/>
        </p:nvGrpSpPr>
        <p:grpSpPr>
          <a:xfrm>
            <a:off x="983178" y="2848895"/>
            <a:ext cx="2130780" cy="3037057"/>
            <a:chOff x="1151930" y="1277609"/>
            <a:chExt cx="1469593" cy="2110934"/>
          </a:xfrm>
        </p:grpSpPr>
        <p:sp>
          <p:nvSpPr>
            <p:cNvPr id="1049089" name="矩形 5"/>
            <p:cNvSpPr/>
            <p:nvPr/>
          </p:nvSpPr>
          <p:spPr>
            <a:xfrm>
              <a:off x="1548136" y="2117204"/>
              <a:ext cx="687738" cy="548216"/>
            </a:xfrm>
            <a:prstGeom prst="rect"/>
            <a:solidFill>
              <a:srgbClr val="009999"/>
            </a:solidFill>
            <a:ln w="28575">
              <a:noFill/>
            </a:ln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  <a:endParaRPr altLang="en-US" baseline="0" b="1" cap="none" dirty="0" sz="16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090" name="矩形 6"/>
            <p:cNvSpPr/>
            <p:nvPr/>
          </p:nvSpPr>
          <p:spPr>
            <a:xfrm>
              <a:off x="1548130" y="1277609"/>
              <a:ext cx="687738" cy="548216"/>
            </a:xfrm>
            <a:prstGeom prst="rect"/>
            <a:solidFill>
              <a:srgbClr val="FF7C80"/>
            </a:solidFill>
            <a:ln w="28575">
              <a:noFill/>
            </a:ln>
          </p:spPr>
          <p:txBody>
            <a:bodyPr anchor="ctr" anchorCtr="0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CPU</a:t>
              </a:r>
              <a:endParaRPr altLang="en-US" baseline="0" b="1" cap="none" dirty="0" sz="16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091" name="矩形 7"/>
            <p:cNvSpPr/>
            <p:nvPr/>
          </p:nvSpPr>
          <p:spPr>
            <a:xfrm>
              <a:off x="1151930" y="1277609"/>
              <a:ext cx="229244" cy="548216"/>
            </a:xfrm>
            <a:prstGeom prst="rect"/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anchor="ctr" bIns="0" lIns="0" rIns="0" rtlCol="0" tIns="0" vert="vert27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2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Input</a:t>
              </a:r>
              <a:endParaRPr altLang="en-US" baseline="0" b="1" cap="none" dirty="0" sz="12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092" name="矩形 8"/>
            <p:cNvSpPr/>
            <p:nvPr/>
          </p:nvSpPr>
          <p:spPr>
            <a:xfrm>
              <a:off x="2392279" y="1277609"/>
              <a:ext cx="229244" cy="548216"/>
            </a:xfrm>
            <a:prstGeom prst="rect"/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anchor="ctr" bIns="0" lIns="0" rIns="0" rtlCol="0" tIns="0" vert="vert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2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Output</a:t>
              </a:r>
              <a:endParaRPr altLang="en-US" baseline="0" b="1" cap="none" dirty="0" sz="12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760" name="直線單箭頭接點 9"/>
            <p:cNvCxnSpPr>
              <a:cxnSpLocks/>
              <a:stCxn id="1049090" idx="2"/>
              <a:endCxn id="1049089" idx="0"/>
            </p:cNvCxnSpPr>
            <p:nvPr/>
          </p:nvCxnSpPr>
          <p:spPr>
            <a:xfrm>
              <a:off x="1891999" y="1825825"/>
              <a:ext cx="6" cy="291379"/>
            </a:xfrm>
            <a:prstGeom prst="straightConnector1"/>
            <a:ln w="50800">
              <a:solidFill>
                <a:srgbClr val="C0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1" name="直線單箭頭接點 10"/>
            <p:cNvCxnSpPr>
              <a:cxnSpLocks/>
              <a:stCxn id="1049090" idx="1"/>
              <a:endCxn id="1049091" idx="3"/>
            </p:cNvCxnSpPr>
            <p:nvPr/>
          </p:nvCxnSpPr>
          <p:spPr>
            <a:xfrm flipH="1">
              <a:off x="1381174" y="1551717"/>
              <a:ext cx="166956" cy="0"/>
            </a:xfrm>
            <a:prstGeom prst="straightConnector1"/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2" name="直線單箭頭接點 11"/>
            <p:cNvCxnSpPr>
              <a:cxnSpLocks/>
              <a:stCxn id="1049092" idx="1"/>
              <a:endCxn id="1049090" idx="3"/>
            </p:cNvCxnSpPr>
            <p:nvPr/>
          </p:nvCxnSpPr>
          <p:spPr>
            <a:xfrm flipH="1">
              <a:off x="2235868" y="1551717"/>
              <a:ext cx="156411" cy="0"/>
            </a:xfrm>
            <a:prstGeom prst="straightConnector1"/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093" name="文字方塊 12"/>
            <p:cNvSpPr txBox="1"/>
            <p:nvPr/>
          </p:nvSpPr>
          <p:spPr>
            <a:xfrm>
              <a:off x="1178106" y="2778545"/>
              <a:ext cx="1369933" cy="609998"/>
            </a:xfrm>
            <a:prstGeom prst="rect"/>
            <a:noFill/>
          </p:spPr>
          <p:txBody>
            <a:bodyPr rtlCol="0" tIns="108000" wrap="non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en-US" baseline="0" b="1" cap="none" dirty="0" sz="1600" i="0" kern="1200" kumimoji="1" lang="zh-TW" noProof="0" normalizeH="0" spc="0" strike="noStrike" u="none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傳統 </a:t>
              </a: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Von Neumann</a:t>
              </a:r>
            </a:p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Architecture</a:t>
              </a:r>
              <a:endParaRPr altLang="zh-TW" baseline="0" b="1" cap="none" dirty="0" sz="1600" i="1" kern="120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en-US" baseline="0" b="0" cap="none" dirty="0" sz="1600" i="0" kern="1200" kumimoji="1" lang="zh-TW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存取頻寬 </a:t>
              </a:r>
              <a:r>
                <a:rPr altLang="zh-TW" baseline="0" b="0" cap="none" dirty="0" sz="1600" i="0" kern="1200" kumimoji="1" lang="en-US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&lt;100 Gb/s</a:t>
              </a:r>
            </a:p>
          </p:txBody>
        </p:sp>
        <p:sp>
          <p:nvSpPr>
            <p:cNvPr id="1049094" name="文字方塊 14338"/>
            <p:cNvSpPr txBox="1"/>
            <p:nvPr/>
          </p:nvSpPr>
          <p:spPr>
            <a:xfrm>
              <a:off x="1483065" y="1862493"/>
              <a:ext cx="410394" cy="235315"/>
            </a:xfrm>
            <a:prstGeom prst="rect"/>
            <a:noFill/>
          </p:spPr>
          <p:txBody>
            <a:bodyPr rtlCol="0" wrap="none">
              <a:sp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en-US" baseline="0" b="1" cap="none" dirty="0" sz="1600" i="0" kern="1200" kumimoji="1" lang="zh-TW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瓶頸</a:t>
              </a:r>
            </a:p>
          </p:txBody>
        </p:sp>
      </p:grpSp>
      <p:sp>
        <p:nvSpPr>
          <p:cNvPr id="1049095" name="文字方塊 14343"/>
          <p:cNvSpPr txBox="1"/>
          <p:nvPr/>
        </p:nvSpPr>
        <p:spPr>
          <a:xfrm>
            <a:off x="2156766" y="3701915"/>
            <a:ext cx="960519" cy="338554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6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100Gb/s</a:t>
            </a:r>
            <a:endParaRPr altLang="en-US" baseline="0" b="0" cap="none" dirty="0" sz="16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096" name="文字方塊 14345"/>
          <p:cNvSpPr txBox="1"/>
          <p:nvPr/>
        </p:nvSpPr>
        <p:spPr>
          <a:xfrm>
            <a:off x="6806422" y="2392299"/>
            <a:ext cx="1074333" cy="338554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600" i="0" kern="1200" kumimoji="1" lang="en-US" noProof="0" normalizeH="0" spc="0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2000Gb/s</a:t>
            </a:r>
            <a:endParaRPr altLang="en-US" baseline="0" b="0" cap="none" dirty="0" sz="1600" i="0" kern="1200" kumimoji="1" lang="zh-TW" noProof="0" normalizeH="0" spc="0" strike="noStrike" u="none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68" name="群組 1"/>
          <p:cNvGrpSpPr/>
          <p:nvPr/>
        </p:nvGrpSpPr>
        <p:grpSpPr>
          <a:xfrm>
            <a:off x="4928174" y="4376806"/>
            <a:ext cx="3395981" cy="2657698"/>
            <a:chOff x="5283573" y="3800512"/>
            <a:chExt cx="3395981" cy="2657698"/>
          </a:xfrm>
        </p:grpSpPr>
        <p:sp>
          <p:nvSpPr>
            <p:cNvPr id="1049097" name="矩形 30"/>
            <p:cNvSpPr/>
            <p:nvPr/>
          </p:nvSpPr>
          <p:spPr>
            <a:xfrm>
              <a:off x="6115461" y="4815961"/>
              <a:ext cx="891251" cy="740780"/>
            </a:xfrm>
            <a:prstGeom prst="rect"/>
            <a:solidFill>
              <a:srgbClr val="009999"/>
            </a:solidFill>
            <a:ln w="28575">
              <a:noFill/>
            </a:ln>
          </p:spPr>
          <p:txBody>
            <a:bodyPr anchor="t" bIns="0" lIns="0" rIns="0" rtlCol="0" tIns="10800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20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  <a:endPara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098" name="矩形 31"/>
            <p:cNvSpPr/>
            <p:nvPr/>
          </p:nvSpPr>
          <p:spPr>
            <a:xfrm>
              <a:off x="6115463" y="3800512"/>
              <a:ext cx="891251" cy="740780"/>
            </a:xfrm>
            <a:prstGeom prst="rect"/>
            <a:solidFill>
              <a:srgbClr val="FF7C80"/>
            </a:solidFill>
            <a:ln w="28575">
              <a:noFill/>
            </a:ln>
          </p:spPr>
          <p:txBody>
            <a:bodyPr anchor="t" bIns="0" lIns="0" rIns="0" rtlCol="0" tIns="10800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20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CPU</a:t>
              </a:r>
              <a:endPara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099" name="矩形 32"/>
            <p:cNvSpPr/>
            <p:nvPr/>
          </p:nvSpPr>
          <p:spPr>
            <a:xfrm>
              <a:off x="5602021" y="3800512"/>
              <a:ext cx="297081" cy="740780"/>
            </a:xfrm>
            <a:prstGeom prst="rect"/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anchor="ctr" bIns="0" lIns="0" rIns="0" rtlCol="0" tIns="0" vert="vert27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Input</a:t>
              </a:r>
              <a:endParaRPr altLang="en-US" baseline="0" b="1" cap="none" dirty="0" sz="16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100" name="矩形 33"/>
            <p:cNvSpPr/>
            <p:nvPr/>
          </p:nvSpPr>
          <p:spPr>
            <a:xfrm>
              <a:off x="7209410" y="3800512"/>
              <a:ext cx="297081" cy="740780"/>
            </a:xfrm>
            <a:prstGeom prst="rect"/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anchor="ctr" bIns="0" lIns="0" rIns="0" rtlCol="0" tIns="0" vert="vert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Output</a:t>
              </a:r>
              <a:endParaRPr altLang="en-US" baseline="0" b="1" cap="none" dirty="0" sz="16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763" name="直線單箭頭接點 34"/>
            <p:cNvCxnSpPr>
              <a:cxnSpLocks/>
              <a:stCxn id="1049098" idx="2"/>
            </p:cNvCxnSpPr>
            <p:nvPr/>
          </p:nvCxnSpPr>
          <p:spPr>
            <a:xfrm>
              <a:off x="6561089" y="4541292"/>
              <a:ext cx="1" cy="274669"/>
            </a:xfrm>
            <a:prstGeom prst="straightConnector1"/>
            <a:ln w="50800">
              <a:solidFill>
                <a:srgbClr val="C0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4" name="直線單箭頭接點 35"/>
            <p:cNvCxnSpPr>
              <a:cxnSpLocks/>
              <a:stCxn id="1049098" idx="1"/>
              <a:endCxn id="1049099" idx="3"/>
            </p:cNvCxnSpPr>
            <p:nvPr/>
          </p:nvCxnSpPr>
          <p:spPr>
            <a:xfrm flipH="1">
              <a:off x="5899102" y="4170902"/>
              <a:ext cx="216361" cy="0"/>
            </a:xfrm>
            <a:prstGeom prst="straightConnector1"/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65" name="直線單箭頭接點 36"/>
            <p:cNvCxnSpPr>
              <a:cxnSpLocks/>
              <a:stCxn id="1049100" idx="1"/>
              <a:endCxn id="1049098" idx="3"/>
            </p:cNvCxnSpPr>
            <p:nvPr/>
          </p:nvCxnSpPr>
          <p:spPr>
            <a:xfrm flipH="1">
              <a:off x="7006714" y="4170902"/>
              <a:ext cx="202696" cy="0"/>
            </a:xfrm>
            <a:prstGeom prst="straightConnector1"/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101" name="文字方塊 38"/>
            <p:cNvSpPr txBox="1"/>
            <p:nvPr/>
          </p:nvSpPr>
          <p:spPr>
            <a:xfrm>
              <a:off x="5283573" y="5644090"/>
              <a:ext cx="3395981" cy="814120"/>
            </a:xfrm>
            <a:prstGeom prst="rect"/>
            <a:noFill/>
          </p:spPr>
          <p:txBody>
            <a:bodyPr rtlCol="0" tIns="108000" wrap="non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AIM </a:t>
              </a:r>
              <a:r>
                <a:rPr altLang="en-US" baseline="0" b="1" cap="none" dirty="0" sz="1600" i="0" kern="1200" kumimoji="1" lang="zh-TW" noProof="0" normalizeH="0" spc="0" strike="noStrike" u="none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應用之二</a:t>
              </a: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: Many DSAs in DRAM</a:t>
              </a:r>
            </a:p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en-US" baseline="0" b="0" cap="none" dirty="0" sz="1600" i="0" kern="1200" kumimoji="1" lang="zh-TW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存取頻寬</a:t>
              </a:r>
              <a:r>
                <a:rPr altLang="zh-TW" baseline="0" b="0" cap="none" dirty="0" sz="1600" i="0" kern="1200" kumimoji="1" lang="en-US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&gt;</a:t>
              </a:r>
              <a:r>
                <a:rPr altLang="en-US" baseline="0" b="0" cap="none" dirty="0" sz="1600" i="0" kern="1200" kumimoji="1" lang="zh-TW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0" cap="none" dirty="0" sz="1600" i="0" kern="1200" kumimoji="1" lang="en-US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10,000</a:t>
              </a:r>
              <a:r>
                <a:rPr altLang="en-US" baseline="0" b="0" cap="none" dirty="0" sz="1600" i="0" kern="1200" kumimoji="1" lang="zh-TW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0" cap="none" dirty="0" sz="1600" i="0" kern="1200" kumimoji="1" lang="en-US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Gb/s</a:t>
              </a:r>
              <a:r>
                <a:rPr altLang="zh-TW" baseline="0" b="1" cap="none" dirty="0" sz="1600" i="0" kern="1200" kumimoji="1" lang="en-US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/>
              </a:r>
              <a:br>
                <a:rPr altLang="zh-TW" baseline="0" b="1" cap="none" dirty="0" sz="1600" i="0" kern="1200" kumimoji="1" lang="en-US" noProof="0" normalizeH="0" spc="0" strike="noStrike" u="sng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endParaRPr altLang="en-US" baseline="0" b="0" cap="none" dirty="0" sz="1200" i="1" kern="1200" kumimoji="1" lang="zh-TW" noProof="0" normalizeH="0" spc="0" strike="noStrike" u="sng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102" name="矩形 39"/>
            <p:cNvSpPr/>
            <p:nvPr/>
          </p:nvSpPr>
          <p:spPr>
            <a:xfrm>
              <a:off x="6290035" y="5288773"/>
              <a:ext cx="542109" cy="198664"/>
            </a:xfrm>
            <a:prstGeom prst="rect"/>
            <a:solidFill>
              <a:srgbClr val="FF7C80"/>
            </a:solidFill>
            <a:ln w="28575">
              <a:noFill/>
            </a:ln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altLang="en-US" baseline="3000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69" name="群組 14342"/>
            <p:cNvGrpSpPr/>
            <p:nvPr/>
          </p:nvGrpSpPr>
          <p:grpSpPr>
            <a:xfrm>
              <a:off x="6165091" y="5271437"/>
              <a:ext cx="792000" cy="216000"/>
              <a:chOff x="6436142" y="5564491"/>
              <a:chExt cx="792000" cy="216000"/>
            </a:xfrm>
          </p:grpSpPr>
          <p:sp>
            <p:nvSpPr>
              <p:cNvPr id="1049103" name="矩形 41"/>
              <p:cNvSpPr>
                <a:spLocks noChangeAspect="1"/>
              </p:cNvSpPr>
              <p:nvPr/>
            </p:nvSpPr>
            <p:spPr>
              <a:xfrm>
                <a:off x="6436142" y="5564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04" name="矩形 42"/>
              <p:cNvSpPr>
                <a:spLocks noChangeAspect="1"/>
              </p:cNvSpPr>
              <p:nvPr/>
            </p:nvSpPr>
            <p:spPr>
              <a:xfrm>
                <a:off x="6436142" y="5636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05" name="矩形 43"/>
              <p:cNvSpPr>
                <a:spLocks noChangeAspect="1"/>
              </p:cNvSpPr>
              <p:nvPr/>
            </p:nvSpPr>
            <p:spPr>
              <a:xfrm>
                <a:off x="6508142" y="5564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06" name="矩形 44"/>
              <p:cNvSpPr>
                <a:spLocks noChangeAspect="1"/>
              </p:cNvSpPr>
              <p:nvPr/>
            </p:nvSpPr>
            <p:spPr>
              <a:xfrm>
                <a:off x="6580142" y="5564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07" name="矩形 45"/>
              <p:cNvSpPr>
                <a:spLocks noChangeAspect="1"/>
              </p:cNvSpPr>
              <p:nvPr/>
            </p:nvSpPr>
            <p:spPr>
              <a:xfrm>
                <a:off x="6508142" y="5636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08" name="矩形 46"/>
              <p:cNvSpPr>
                <a:spLocks noChangeAspect="1"/>
              </p:cNvSpPr>
              <p:nvPr/>
            </p:nvSpPr>
            <p:spPr>
              <a:xfrm>
                <a:off x="6580142" y="5636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09" name="矩形 47"/>
              <p:cNvSpPr>
                <a:spLocks noChangeAspect="1"/>
              </p:cNvSpPr>
              <p:nvPr/>
            </p:nvSpPr>
            <p:spPr>
              <a:xfrm>
                <a:off x="6436142" y="5708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10" name="矩形 48"/>
              <p:cNvSpPr>
                <a:spLocks noChangeAspect="1"/>
              </p:cNvSpPr>
              <p:nvPr/>
            </p:nvSpPr>
            <p:spPr>
              <a:xfrm>
                <a:off x="6508142" y="5708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11" name="矩形 49"/>
              <p:cNvSpPr>
                <a:spLocks noChangeAspect="1"/>
              </p:cNvSpPr>
              <p:nvPr/>
            </p:nvSpPr>
            <p:spPr>
              <a:xfrm>
                <a:off x="6580142" y="5708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12" name="矩形 50"/>
              <p:cNvSpPr>
                <a:spLocks noChangeAspect="1"/>
              </p:cNvSpPr>
              <p:nvPr/>
            </p:nvSpPr>
            <p:spPr>
              <a:xfrm>
                <a:off x="6652142" y="5564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13" name="矩形 51"/>
              <p:cNvSpPr>
                <a:spLocks noChangeAspect="1"/>
              </p:cNvSpPr>
              <p:nvPr/>
            </p:nvSpPr>
            <p:spPr>
              <a:xfrm>
                <a:off x="6724142" y="5564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14" name="矩形 52"/>
              <p:cNvSpPr>
                <a:spLocks noChangeAspect="1"/>
              </p:cNvSpPr>
              <p:nvPr/>
            </p:nvSpPr>
            <p:spPr>
              <a:xfrm>
                <a:off x="6652142" y="5636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15" name="矩形 53"/>
              <p:cNvSpPr>
                <a:spLocks noChangeAspect="1"/>
              </p:cNvSpPr>
              <p:nvPr/>
            </p:nvSpPr>
            <p:spPr>
              <a:xfrm>
                <a:off x="6724142" y="5636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16" name="矩形 54"/>
              <p:cNvSpPr>
                <a:spLocks noChangeAspect="1"/>
              </p:cNvSpPr>
              <p:nvPr/>
            </p:nvSpPr>
            <p:spPr>
              <a:xfrm>
                <a:off x="6796142" y="5564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17" name="矩形 55"/>
              <p:cNvSpPr>
                <a:spLocks noChangeAspect="1"/>
              </p:cNvSpPr>
              <p:nvPr/>
            </p:nvSpPr>
            <p:spPr>
              <a:xfrm>
                <a:off x="6868142" y="5564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18" name="矩形 56"/>
              <p:cNvSpPr>
                <a:spLocks noChangeAspect="1"/>
              </p:cNvSpPr>
              <p:nvPr/>
            </p:nvSpPr>
            <p:spPr>
              <a:xfrm>
                <a:off x="6796142" y="5636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19" name="矩形 57"/>
              <p:cNvSpPr>
                <a:spLocks noChangeAspect="1"/>
              </p:cNvSpPr>
              <p:nvPr/>
            </p:nvSpPr>
            <p:spPr>
              <a:xfrm>
                <a:off x="6868142" y="5636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20" name="矩形 58"/>
              <p:cNvSpPr>
                <a:spLocks noChangeAspect="1"/>
              </p:cNvSpPr>
              <p:nvPr/>
            </p:nvSpPr>
            <p:spPr>
              <a:xfrm>
                <a:off x="6652142" y="5708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21" name="矩形 59"/>
              <p:cNvSpPr>
                <a:spLocks noChangeAspect="1"/>
              </p:cNvSpPr>
              <p:nvPr/>
            </p:nvSpPr>
            <p:spPr>
              <a:xfrm>
                <a:off x="6724142" y="5708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22" name="矩形 60"/>
              <p:cNvSpPr>
                <a:spLocks noChangeAspect="1"/>
              </p:cNvSpPr>
              <p:nvPr/>
            </p:nvSpPr>
            <p:spPr>
              <a:xfrm>
                <a:off x="6796142" y="5708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23" name="矩形 61"/>
              <p:cNvSpPr>
                <a:spLocks noChangeAspect="1"/>
              </p:cNvSpPr>
              <p:nvPr/>
            </p:nvSpPr>
            <p:spPr>
              <a:xfrm>
                <a:off x="6868142" y="5708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24" name="矩形 62"/>
              <p:cNvSpPr>
                <a:spLocks noChangeAspect="1"/>
              </p:cNvSpPr>
              <p:nvPr/>
            </p:nvSpPr>
            <p:spPr>
              <a:xfrm>
                <a:off x="6940142" y="5564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25" name="矩形 63"/>
              <p:cNvSpPr>
                <a:spLocks noChangeAspect="1"/>
              </p:cNvSpPr>
              <p:nvPr/>
            </p:nvSpPr>
            <p:spPr>
              <a:xfrm>
                <a:off x="7012142" y="5564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26" name="矩形 64"/>
              <p:cNvSpPr>
                <a:spLocks noChangeAspect="1"/>
              </p:cNvSpPr>
              <p:nvPr/>
            </p:nvSpPr>
            <p:spPr>
              <a:xfrm>
                <a:off x="6940142" y="5636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27" name="矩形 65"/>
              <p:cNvSpPr>
                <a:spLocks noChangeAspect="1"/>
              </p:cNvSpPr>
              <p:nvPr/>
            </p:nvSpPr>
            <p:spPr>
              <a:xfrm>
                <a:off x="7012142" y="5636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28" name="矩形 66"/>
              <p:cNvSpPr>
                <a:spLocks noChangeAspect="1"/>
              </p:cNvSpPr>
              <p:nvPr/>
            </p:nvSpPr>
            <p:spPr>
              <a:xfrm>
                <a:off x="7084142" y="5564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29" name="矩形 67"/>
              <p:cNvSpPr>
                <a:spLocks noChangeAspect="1"/>
              </p:cNvSpPr>
              <p:nvPr/>
            </p:nvSpPr>
            <p:spPr>
              <a:xfrm>
                <a:off x="7156142" y="5564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30" name="矩形 68"/>
              <p:cNvSpPr>
                <a:spLocks noChangeAspect="1"/>
              </p:cNvSpPr>
              <p:nvPr/>
            </p:nvSpPr>
            <p:spPr>
              <a:xfrm>
                <a:off x="7084142" y="5636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31" name="矩形 69"/>
              <p:cNvSpPr>
                <a:spLocks noChangeAspect="1"/>
              </p:cNvSpPr>
              <p:nvPr/>
            </p:nvSpPr>
            <p:spPr>
              <a:xfrm>
                <a:off x="7156142" y="5636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32" name="矩形 70"/>
              <p:cNvSpPr>
                <a:spLocks noChangeAspect="1"/>
              </p:cNvSpPr>
              <p:nvPr/>
            </p:nvSpPr>
            <p:spPr>
              <a:xfrm>
                <a:off x="6940142" y="5708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33" name="矩形 71"/>
              <p:cNvSpPr>
                <a:spLocks noChangeAspect="1"/>
              </p:cNvSpPr>
              <p:nvPr/>
            </p:nvSpPr>
            <p:spPr>
              <a:xfrm>
                <a:off x="7012142" y="5708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34" name="矩形 72"/>
              <p:cNvSpPr>
                <a:spLocks noChangeAspect="1"/>
              </p:cNvSpPr>
              <p:nvPr/>
            </p:nvSpPr>
            <p:spPr>
              <a:xfrm>
                <a:off x="7084142" y="5708491"/>
                <a:ext cx="72000" cy="72000"/>
              </a:xfrm>
              <a:prstGeom prst="rect"/>
              <a:solidFill>
                <a:srgbClr val="FF7C80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135" name="矩形 73"/>
              <p:cNvSpPr>
                <a:spLocks noChangeAspect="1"/>
              </p:cNvSpPr>
              <p:nvPr/>
            </p:nvSpPr>
            <p:spPr>
              <a:xfrm>
                <a:off x="7156142" y="5708491"/>
                <a:ext cx="72000" cy="72000"/>
              </a:xfrm>
              <a:prstGeom prst="rect"/>
              <a:solidFill>
                <a:srgbClr val="009999"/>
              </a:solidFill>
              <a:ln w="28575">
                <a:noFill/>
              </a:ln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altLang="en-US" baseline="30000" b="0" cap="none" dirty="0" sz="14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136" name="文字方塊 14346"/>
            <p:cNvSpPr txBox="1"/>
            <p:nvPr/>
          </p:nvSpPr>
          <p:spPr>
            <a:xfrm>
              <a:off x="6710404" y="4505745"/>
              <a:ext cx="1313180" cy="369332"/>
            </a:xfrm>
            <a:prstGeom prst="rect"/>
            <a:noFill/>
          </p:spPr>
          <p:txBody>
            <a:bodyPr rtlCol="0" wrap="none">
              <a:sp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1800" i="0" kern="1200" kumimoji="1" lang="en-US" noProof="0" normalizeH="0" spc="0" strike="noStrike" u="none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10000Gb/s</a:t>
              </a:r>
              <a:endPara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3145766" name="接點: 肘形 15"/>
          <p:cNvCxnSpPr>
            <a:cxnSpLocks/>
          </p:cNvCxnSpPr>
          <p:nvPr/>
        </p:nvCxnSpPr>
        <p:spPr>
          <a:xfrm flipV="1">
            <a:off x="3273936" y="2480749"/>
            <a:ext cx="2020526" cy="1388149"/>
          </a:xfrm>
          <a:prstGeom prst="bentConnector3">
            <a:avLst>
              <a:gd name="adj1" fmla="val 25958"/>
            </a:avLst>
          </a:prstGeom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7" name="接點: 肘形 18"/>
          <p:cNvCxnSpPr>
            <a:cxnSpLocks/>
          </p:cNvCxnSpPr>
          <p:nvPr/>
        </p:nvCxnSpPr>
        <p:spPr>
          <a:xfrm>
            <a:off x="3273936" y="3868898"/>
            <a:ext cx="2027887" cy="1364162"/>
          </a:xfrm>
          <a:prstGeom prst="bentConnector3">
            <a:avLst>
              <a:gd name="adj1" fmla="val 26045"/>
            </a:avLst>
          </a:prstGeom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37" name="文字方塊 27"/>
          <p:cNvSpPr txBox="1"/>
          <p:nvPr/>
        </p:nvSpPr>
        <p:spPr>
          <a:xfrm>
            <a:off x="3725726" y="2456382"/>
            <a:ext cx="1569660" cy="369332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單核高速存取</a:t>
            </a:r>
          </a:p>
        </p:txBody>
      </p:sp>
      <p:sp>
        <p:nvSpPr>
          <p:cNvPr id="1049138" name="文字方塊 82"/>
          <p:cNvSpPr txBox="1"/>
          <p:nvPr/>
        </p:nvSpPr>
        <p:spPr>
          <a:xfrm>
            <a:off x="3742973" y="4865625"/>
            <a:ext cx="1569660" cy="369332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多核平行存取</a:t>
            </a:r>
          </a:p>
        </p:txBody>
      </p:sp>
      <p:sp>
        <p:nvSpPr>
          <p:cNvPr id="1049139" name="文字方塊 14348"/>
          <p:cNvSpPr txBox="1"/>
          <p:nvPr/>
        </p:nvSpPr>
        <p:spPr>
          <a:xfrm>
            <a:off x="2303685" y="6498050"/>
            <a:ext cx="2607958" cy="276999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* DSA: Domain Specific Accelerator</a:t>
            </a:r>
            <a:endParaRPr altLang="en-US" baseline="0" b="0" cap="none" dirty="0" sz="12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140" name="文字方塊 14351"/>
          <p:cNvSpPr txBox="1"/>
          <p:nvPr/>
        </p:nvSpPr>
        <p:spPr>
          <a:xfrm>
            <a:off x="724943" y="1440833"/>
            <a:ext cx="2938780" cy="929640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本計畫突破點</a:t>
            </a: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整合邏輯與</a:t>
            </a: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於一體</a:t>
            </a:r>
            <a:endParaRPr altLang="zh-TW" baseline="0" b="1" cap="none" dirty="0" sz="1800" i="0" kern="1200" kumimoji="1" lang="en-US" noProof="0" normalizeH="0" spc="0" strike="noStrike" u="none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突破記憶體存取的疆界</a:t>
            </a: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altLang="en-US" baseline="0" b="1" cap="none" dirty="0" sz="1800" i="0" kern="1200" kumimoji="1" lang="zh-TW" noProof="0" normalizeH="0" spc="0" strike="noStrike" u="none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141" name="圓角矩形 79"/>
          <p:cNvSpPr/>
          <p:nvPr/>
        </p:nvSpPr>
        <p:spPr>
          <a:xfrm>
            <a:off x="6553200" y="628073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補充</a:t>
            </a:r>
            <a:r>
              <a:rPr altLang="zh-TW" b="1" dirty="0" lang="en-US" err="1" smtClean="0">
                <a:solidFill>
                  <a:srgbClr val="FF0000"/>
                </a:solidFill>
              </a:rPr>
              <a:t>AutoSys</a:t>
            </a:r>
            <a:r>
              <a:rPr altLang="en-US" b="1" dirty="0" lang="zh-TW" smtClean="0">
                <a:solidFill>
                  <a:srgbClr val="FF0000"/>
                </a:solidFill>
              </a:rPr>
              <a:t>在計畫的突破點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49143" name="標題 1"/>
          <p:cNvSpPr txBox="1"/>
          <p:nvPr/>
        </p:nvSpPr>
        <p:spPr>
          <a:xfrm>
            <a:off x="896958" y="554101"/>
            <a:ext cx="8129402" cy="84740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800" i="0" kern="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國內外競爭分析 </a:t>
            </a:r>
            <a:r>
              <a:rPr altLang="zh-TW" baseline="0" b="1" cap="none" dirty="0" sz="2800" i="0" kern="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br>
              <a:rPr altLang="zh-TW" baseline="0" b="1" cap="none" dirty="0" sz="2800" i="0" kern="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zh-TW" baseline="0" b="1" cap="none" dirty="0" i="0" kern="0" kumimoji="1" lang="en-US" noProof="0" normalizeH="0" spc="0" strike="noStrike" u="none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Google </a:t>
            </a:r>
            <a:r>
              <a:rPr altLang="zh-TW" baseline="0" b="1" cap="none" dirty="0" i="0" kern="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TPUv2</a:t>
            </a:r>
            <a:r>
              <a:rPr altLang="en-US" baseline="0" b="1" cap="none" dirty="0" i="0" kern="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採用</a:t>
            </a:r>
            <a:r>
              <a:rPr altLang="zh-TW" baseline="0" b="1" cap="none" dirty="0" i="0" kern="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HBM</a:t>
            </a:r>
            <a:r>
              <a:rPr altLang="en-US" baseline="0" b="1" cap="none" dirty="0" i="0" kern="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企圖降低馮諾伊曼瓶頸</a:t>
            </a:r>
          </a:p>
        </p:txBody>
      </p:sp>
      <p:sp>
        <p:nvSpPr>
          <p:cNvPr id="1049144" name="內容版面配置區 467"/>
          <p:cNvSpPr txBox="1"/>
          <p:nvPr/>
        </p:nvSpPr>
        <p:spPr>
          <a:xfrm>
            <a:off x="1079936" y="1448758"/>
            <a:ext cx="7953934" cy="4924892"/>
          </a:xfrm>
          <a:prstGeom prst="rect"/>
        </p:spPr>
        <p:txBody>
          <a:bodyPr/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baseline="0" sz="2000" kumimoji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baseline="0" kumimoji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baseline="0" sz="1600" kumimoji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baseline="0" sz="1400" kumimoji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baseline="0" sz="1400" kumimoji="1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採用異質性封裝的 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HBM (High-bandwidth Memory) 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連接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CPU</a:t>
            </a: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HBM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頻寬約為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300GB/s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，但單價約為美金二百元</a:t>
            </a:r>
            <a:endParaRPr altLang="zh-TW" baseline="0" b="0" cap="none" dirty="0" sz="18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然而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TPUv2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還是會因記憶體瓶頸而無法充分發揮執行效率</a:t>
            </a:r>
          </a:p>
        </p:txBody>
      </p:sp>
      <p:sp>
        <p:nvSpPr>
          <p:cNvPr id="1049145" name="object 168"/>
          <p:cNvSpPr/>
          <p:nvPr/>
        </p:nvSpPr>
        <p:spPr>
          <a:xfrm>
            <a:off x="2723100" y="2521437"/>
            <a:ext cx="3697800" cy="3947138"/>
          </a:xfrm>
          <a:custGeom>
            <a:avLst/>
            <a:ahLst/>
            <a:rect l="l" t="t" r="r" b="b"/>
            <a:pathLst>
              <a:path w="3697800" h="4188900">
                <a:moveTo>
                  <a:pt x="0" y="0"/>
                </a:moveTo>
                <a:lnTo>
                  <a:pt x="3697800" y="0"/>
                </a:lnTo>
                <a:lnTo>
                  <a:pt x="3697800" y="4188900"/>
                </a:lnTo>
                <a:lnTo>
                  <a:pt x="0" y="4188900"/>
                </a:lnTo>
                <a:lnTo>
                  <a:pt x="0" y="0"/>
                </a:lnTo>
                <a:close/>
              </a:path>
            </a:pathLst>
          </a:custGeom>
          <a:solidFill>
            <a:srgbClr val="C4BCC6"/>
          </a:solidFill>
          <a:ln>
            <a:noFill/>
          </a:ln>
          <a:effectLst>
            <a:outerShdw blurRad="50800" dir="16200000" dist="38100" rotWithShape="0">
              <a:prstClr val="black">
                <a:alpha val="40000"/>
              </a:prstClr>
            </a:outerShdw>
          </a:effectLst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46" name="object 170"/>
          <p:cNvSpPr/>
          <p:nvPr/>
        </p:nvSpPr>
        <p:spPr>
          <a:xfrm>
            <a:off x="2889925" y="2684452"/>
            <a:ext cx="1575600" cy="3615265"/>
          </a:xfrm>
          <a:custGeom>
            <a:avLst/>
            <a:ahLst/>
            <a:rect l="l" t="t" r="r" b="b"/>
            <a:pathLst>
              <a:path w="1575600" h="3836700">
                <a:moveTo>
                  <a:pt x="0" y="0"/>
                </a:moveTo>
                <a:lnTo>
                  <a:pt x="1575600" y="0"/>
                </a:lnTo>
                <a:lnTo>
                  <a:pt x="1575600" y="3836700"/>
                </a:lnTo>
                <a:lnTo>
                  <a:pt x="0" y="383670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  <a:effectLst>
            <a:outerShdw blurRad="50800" dir="16200000" dist="38100" rotWithShape="0">
              <a:prstClr val="black">
                <a:alpha val="40000"/>
              </a:prstClr>
            </a:outerShdw>
          </a:effectLst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47" name="object 171"/>
          <p:cNvSpPr/>
          <p:nvPr/>
        </p:nvSpPr>
        <p:spPr>
          <a:xfrm>
            <a:off x="2889925" y="2684452"/>
            <a:ext cx="1575600" cy="3615265"/>
          </a:xfrm>
          <a:custGeom>
            <a:avLst/>
            <a:ahLst/>
            <a:rect l="l" t="t" r="r" b="b"/>
            <a:pathLst>
              <a:path w="1575600" h="3836700">
                <a:moveTo>
                  <a:pt x="0" y="0"/>
                </a:moveTo>
                <a:lnTo>
                  <a:pt x="1575600" y="0"/>
                </a:lnTo>
                <a:lnTo>
                  <a:pt x="1575600" y="3836700"/>
                </a:lnTo>
                <a:lnTo>
                  <a:pt x="0" y="38367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48" name="object 172"/>
          <p:cNvSpPr/>
          <p:nvPr/>
        </p:nvSpPr>
        <p:spPr>
          <a:xfrm>
            <a:off x="4642525" y="2684451"/>
            <a:ext cx="1575600" cy="3615265"/>
          </a:xfrm>
          <a:custGeom>
            <a:avLst/>
            <a:ahLst/>
            <a:rect l="l" t="t" r="r" b="b"/>
            <a:pathLst>
              <a:path w="1575600" h="3836700">
                <a:moveTo>
                  <a:pt x="0" y="0"/>
                </a:moveTo>
                <a:lnTo>
                  <a:pt x="1575600" y="0"/>
                </a:lnTo>
                <a:lnTo>
                  <a:pt x="1575600" y="3836700"/>
                </a:lnTo>
                <a:lnTo>
                  <a:pt x="0" y="383670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  <a:effectLst>
            <a:outerShdw blurRad="50800" dir="16200000" dist="38100" rotWithShape="0">
              <a:prstClr val="black">
                <a:alpha val="40000"/>
              </a:prstClr>
            </a:outerShdw>
          </a:effectLst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49" name="object 173"/>
          <p:cNvSpPr/>
          <p:nvPr/>
        </p:nvSpPr>
        <p:spPr>
          <a:xfrm>
            <a:off x="4642525" y="2684452"/>
            <a:ext cx="1575600" cy="3615265"/>
          </a:xfrm>
          <a:custGeom>
            <a:avLst/>
            <a:ahLst/>
            <a:rect l="l" t="t" r="r" b="b"/>
            <a:pathLst>
              <a:path w="1575600" h="3836700">
                <a:moveTo>
                  <a:pt x="0" y="0"/>
                </a:moveTo>
                <a:lnTo>
                  <a:pt x="1575600" y="0"/>
                </a:lnTo>
                <a:lnTo>
                  <a:pt x="1575600" y="3836700"/>
                </a:lnTo>
                <a:lnTo>
                  <a:pt x="0" y="38367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50" name="object 176"/>
          <p:cNvSpPr/>
          <p:nvPr/>
        </p:nvSpPr>
        <p:spPr>
          <a:xfrm>
            <a:off x="1292046" y="2524777"/>
            <a:ext cx="928200" cy="3947138"/>
          </a:xfrm>
          <a:custGeom>
            <a:avLst/>
            <a:ahLst/>
            <a:rect l="l" t="t" r="r" b="b"/>
            <a:pathLst>
              <a:path w="928200" h="4188900">
                <a:moveTo>
                  <a:pt x="0" y="0"/>
                </a:moveTo>
                <a:lnTo>
                  <a:pt x="928200" y="0"/>
                </a:lnTo>
                <a:lnTo>
                  <a:pt x="928200" y="4188900"/>
                </a:lnTo>
                <a:lnTo>
                  <a:pt x="0" y="4188900"/>
                </a:lnTo>
                <a:lnTo>
                  <a:pt x="0" y="0"/>
                </a:lnTo>
                <a:close/>
              </a:path>
            </a:pathLst>
          </a:custGeom>
          <a:solidFill>
            <a:srgbClr val="B2D7F3"/>
          </a:solidFill>
          <a:ln w="25400">
            <a:solidFill>
              <a:srgbClr val="4A7EBB"/>
            </a:solidFill>
          </a:ln>
          <a:effectLst>
            <a:outerShdw blurRad="50800" dir="16200000" dist="38100" rotWithShape="0">
              <a:prstClr val="black">
                <a:alpha val="40000"/>
              </a:prstClr>
            </a:outerShdw>
          </a:effectLst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HBM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zh-TW" baseline="0" b="1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8GB</a:t>
            </a:r>
            <a:endParaRPr baseline="0" b="1" cap="none" dirty="0" sz="20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51" name="object 180"/>
          <p:cNvSpPr/>
          <p:nvPr/>
        </p:nvSpPr>
        <p:spPr>
          <a:xfrm>
            <a:off x="6865125" y="2524777"/>
            <a:ext cx="928200" cy="3947138"/>
          </a:xfrm>
          <a:custGeom>
            <a:avLst/>
            <a:ahLst/>
            <a:rect l="l" t="t" r="r" b="b"/>
            <a:pathLst>
              <a:path w="928200" h="4188900">
                <a:moveTo>
                  <a:pt x="0" y="0"/>
                </a:moveTo>
                <a:lnTo>
                  <a:pt x="928200" y="0"/>
                </a:lnTo>
                <a:lnTo>
                  <a:pt x="928200" y="4188900"/>
                </a:lnTo>
                <a:lnTo>
                  <a:pt x="0" y="4188900"/>
                </a:lnTo>
                <a:lnTo>
                  <a:pt x="0" y="0"/>
                </a:lnTo>
                <a:close/>
              </a:path>
            </a:pathLst>
          </a:custGeom>
          <a:solidFill>
            <a:srgbClr val="B2D7F3"/>
          </a:solidFill>
          <a:ln w="25400">
            <a:solidFill>
              <a:srgbClr val="4A7EBB"/>
            </a:solidFill>
          </a:ln>
          <a:effectLst>
            <a:outerShdw blurRad="50800" dir="16200000" dist="38100" rotWithShape="0">
              <a:prstClr val="black">
                <a:alpha val="40000"/>
              </a:prstClr>
            </a:outerShdw>
          </a:effectLst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HBM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zh-TW" baseline="0" b="1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8GB</a:t>
            </a:r>
          </a:p>
        </p:txBody>
      </p:sp>
      <p:sp>
        <p:nvSpPr>
          <p:cNvPr id="1049152" name="object 182"/>
          <p:cNvSpPr/>
          <p:nvPr/>
        </p:nvSpPr>
        <p:spPr>
          <a:xfrm>
            <a:off x="3015550" y="3183487"/>
            <a:ext cx="1373700" cy="548975"/>
          </a:xfrm>
          <a:custGeom>
            <a:avLst/>
            <a:ahLst/>
            <a:rect l="l" t="t" r="r" b="b"/>
            <a:pathLst>
              <a:path w="1373700" h="582600">
                <a:moveTo>
                  <a:pt x="0" y="0"/>
                </a:moveTo>
                <a:lnTo>
                  <a:pt x="1373700" y="0"/>
                </a:lnTo>
                <a:lnTo>
                  <a:pt x="1373700" y="582600"/>
                </a:lnTo>
                <a:lnTo>
                  <a:pt x="0" y="582600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53" name="object 183"/>
          <p:cNvSpPr/>
          <p:nvPr/>
        </p:nvSpPr>
        <p:spPr>
          <a:xfrm>
            <a:off x="3015550" y="3183487"/>
            <a:ext cx="1373700" cy="548975"/>
          </a:xfrm>
          <a:custGeom>
            <a:avLst/>
            <a:ahLst/>
            <a:rect l="l" t="t" r="r" b="b"/>
            <a:pathLst>
              <a:path w="1373700" h="582600">
                <a:moveTo>
                  <a:pt x="0" y="0"/>
                </a:moveTo>
                <a:lnTo>
                  <a:pt x="1373700" y="0"/>
                </a:lnTo>
                <a:lnTo>
                  <a:pt x="1373700" y="582600"/>
                </a:lnTo>
                <a:lnTo>
                  <a:pt x="0" y="582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54" name="object 185"/>
          <p:cNvSpPr/>
          <p:nvPr/>
        </p:nvSpPr>
        <p:spPr>
          <a:xfrm>
            <a:off x="3036149" y="4265064"/>
            <a:ext cx="1307099" cy="1231660"/>
          </a:xfrm>
          <a:custGeom>
            <a:avLst/>
            <a:ahLst/>
            <a:rect l="l" t="t" r="r" b="b"/>
            <a:pathLst>
              <a:path w="1307099" h="1307099">
                <a:moveTo>
                  <a:pt x="0" y="0"/>
                </a:moveTo>
                <a:lnTo>
                  <a:pt x="1307099" y="0"/>
                </a:lnTo>
                <a:lnTo>
                  <a:pt x="1307099" y="1307099"/>
                </a:lnTo>
                <a:lnTo>
                  <a:pt x="0" y="13070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55" name="object 186"/>
          <p:cNvSpPr/>
          <p:nvPr/>
        </p:nvSpPr>
        <p:spPr>
          <a:xfrm>
            <a:off x="3036149" y="4265064"/>
            <a:ext cx="1307099" cy="1231660"/>
          </a:xfrm>
          <a:custGeom>
            <a:avLst/>
            <a:ahLst/>
            <a:rect l="l" t="t" r="r" b="b"/>
            <a:pathLst>
              <a:path w="1307099" h="1307099">
                <a:moveTo>
                  <a:pt x="0" y="0"/>
                </a:moveTo>
                <a:lnTo>
                  <a:pt x="1307099" y="0"/>
                </a:lnTo>
                <a:lnTo>
                  <a:pt x="1307099" y="1307099"/>
                </a:lnTo>
                <a:lnTo>
                  <a:pt x="0" y="1307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56" name="object 187"/>
          <p:cNvSpPr/>
          <p:nvPr/>
        </p:nvSpPr>
        <p:spPr>
          <a:xfrm>
            <a:off x="30840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57" name="object 188"/>
          <p:cNvSpPr/>
          <p:nvPr/>
        </p:nvSpPr>
        <p:spPr>
          <a:xfrm>
            <a:off x="30840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58" name="object 189"/>
          <p:cNvSpPr/>
          <p:nvPr/>
        </p:nvSpPr>
        <p:spPr>
          <a:xfrm>
            <a:off x="32364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59" name="object 190"/>
          <p:cNvSpPr/>
          <p:nvPr/>
        </p:nvSpPr>
        <p:spPr>
          <a:xfrm>
            <a:off x="32364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60" name="object 191"/>
          <p:cNvSpPr/>
          <p:nvPr/>
        </p:nvSpPr>
        <p:spPr>
          <a:xfrm>
            <a:off x="33888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61" name="object 192"/>
          <p:cNvSpPr/>
          <p:nvPr/>
        </p:nvSpPr>
        <p:spPr>
          <a:xfrm>
            <a:off x="33888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62" name="object 193"/>
          <p:cNvSpPr/>
          <p:nvPr/>
        </p:nvSpPr>
        <p:spPr>
          <a:xfrm>
            <a:off x="35412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63" name="object 194"/>
          <p:cNvSpPr/>
          <p:nvPr/>
        </p:nvSpPr>
        <p:spPr>
          <a:xfrm>
            <a:off x="35412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64" name="object 195"/>
          <p:cNvSpPr/>
          <p:nvPr/>
        </p:nvSpPr>
        <p:spPr>
          <a:xfrm>
            <a:off x="36936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65" name="object 196"/>
          <p:cNvSpPr/>
          <p:nvPr/>
        </p:nvSpPr>
        <p:spPr>
          <a:xfrm>
            <a:off x="36936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66" name="object 197"/>
          <p:cNvSpPr/>
          <p:nvPr/>
        </p:nvSpPr>
        <p:spPr>
          <a:xfrm>
            <a:off x="38460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67" name="object 198"/>
          <p:cNvSpPr/>
          <p:nvPr/>
        </p:nvSpPr>
        <p:spPr>
          <a:xfrm>
            <a:off x="38460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68" name="object 199"/>
          <p:cNvSpPr/>
          <p:nvPr/>
        </p:nvSpPr>
        <p:spPr>
          <a:xfrm>
            <a:off x="39984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69" name="object 200"/>
          <p:cNvSpPr/>
          <p:nvPr/>
        </p:nvSpPr>
        <p:spPr>
          <a:xfrm>
            <a:off x="39984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70" name="object 201"/>
          <p:cNvSpPr/>
          <p:nvPr/>
        </p:nvSpPr>
        <p:spPr>
          <a:xfrm>
            <a:off x="41508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71" name="object 202"/>
          <p:cNvSpPr/>
          <p:nvPr/>
        </p:nvSpPr>
        <p:spPr>
          <a:xfrm>
            <a:off x="41508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72" name="object 203"/>
          <p:cNvSpPr/>
          <p:nvPr/>
        </p:nvSpPr>
        <p:spPr>
          <a:xfrm>
            <a:off x="30840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73" name="object 204"/>
          <p:cNvSpPr/>
          <p:nvPr/>
        </p:nvSpPr>
        <p:spPr>
          <a:xfrm>
            <a:off x="30840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74" name="object 205"/>
          <p:cNvSpPr/>
          <p:nvPr/>
        </p:nvSpPr>
        <p:spPr>
          <a:xfrm>
            <a:off x="32364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75" name="object 206"/>
          <p:cNvSpPr/>
          <p:nvPr/>
        </p:nvSpPr>
        <p:spPr>
          <a:xfrm>
            <a:off x="32364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76" name="object 207"/>
          <p:cNvSpPr/>
          <p:nvPr/>
        </p:nvSpPr>
        <p:spPr>
          <a:xfrm>
            <a:off x="33888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77" name="object 208"/>
          <p:cNvSpPr/>
          <p:nvPr/>
        </p:nvSpPr>
        <p:spPr>
          <a:xfrm>
            <a:off x="33888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78" name="object 209"/>
          <p:cNvSpPr/>
          <p:nvPr/>
        </p:nvSpPr>
        <p:spPr>
          <a:xfrm>
            <a:off x="35412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79" name="object 210"/>
          <p:cNvSpPr/>
          <p:nvPr/>
        </p:nvSpPr>
        <p:spPr>
          <a:xfrm>
            <a:off x="35412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80" name="object 211"/>
          <p:cNvSpPr/>
          <p:nvPr/>
        </p:nvSpPr>
        <p:spPr>
          <a:xfrm>
            <a:off x="36936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81" name="object 212"/>
          <p:cNvSpPr/>
          <p:nvPr/>
        </p:nvSpPr>
        <p:spPr>
          <a:xfrm>
            <a:off x="36936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82" name="object 213"/>
          <p:cNvSpPr/>
          <p:nvPr/>
        </p:nvSpPr>
        <p:spPr>
          <a:xfrm>
            <a:off x="38460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83" name="object 214"/>
          <p:cNvSpPr/>
          <p:nvPr/>
        </p:nvSpPr>
        <p:spPr>
          <a:xfrm>
            <a:off x="38460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84" name="object 215"/>
          <p:cNvSpPr/>
          <p:nvPr/>
        </p:nvSpPr>
        <p:spPr>
          <a:xfrm>
            <a:off x="39984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85" name="object 216"/>
          <p:cNvSpPr/>
          <p:nvPr/>
        </p:nvSpPr>
        <p:spPr>
          <a:xfrm>
            <a:off x="39984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86" name="object 217"/>
          <p:cNvSpPr/>
          <p:nvPr/>
        </p:nvSpPr>
        <p:spPr>
          <a:xfrm>
            <a:off x="41508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87" name="object 218"/>
          <p:cNvSpPr/>
          <p:nvPr/>
        </p:nvSpPr>
        <p:spPr>
          <a:xfrm>
            <a:off x="41508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88" name="object 219"/>
          <p:cNvSpPr/>
          <p:nvPr/>
        </p:nvSpPr>
        <p:spPr>
          <a:xfrm>
            <a:off x="30840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89" name="object 220"/>
          <p:cNvSpPr/>
          <p:nvPr/>
        </p:nvSpPr>
        <p:spPr>
          <a:xfrm>
            <a:off x="30840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90" name="object 221"/>
          <p:cNvSpPr/>
          <p:nvPr/>
        </p:nvSpPr>
        <p:spPr>
          <a:xfrm>
            <a:off x="32364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91" name="object 222"/>
          <p:cNvSpPr/>
          <p:nvPr/>
        </p:nvSpPr>
        <p:spPr>
          <a:xfrm>
            <a:off x="32364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92" name="object 223"/>
          <p:cNvSpPr/>
          <p:nvPr/>
        </p:nvSpPr>
        <p:spPr>
          <a:xfrm>
            <a:off x="33888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93" name="object 224"/>
          <p:cNvSpPr/>
          <p:nvPr/>
        </p:nvSpPr>
        <p:spPr>
          <a:xfrm>
            <a:off x="33888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94" name="object 225"/>
          <p:cNvSpPr/>
          <p:nvPr/>
        </p:nvSpPr>
        <p:spPr>
          <a:xfrm>
            <a:off x="35412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95" name="object 226"/>
          <p:cNvSpPr/>
          <p:nvPr/>
        </p:nvSpPr>
        <p:spPr>
          <a:xfrm>
            <a:off x="35412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96" name="object 227"/>
          <p:cNvSpPr/>
          <p:nvPr/>
        </p:nvSpPr>
        <p:spPr>
          <a:xfrm>
            <a:off x="36936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97" name="object 228"/>
          <p:cNvSpPr/>
          <p:nvPr/>
        </p:nvSpPr>
        <p:spPr>
          <a:xfrm>
            <a:off x="36936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98" name="object 229"/>
          <p:cNvSpPr/>
          <p:nvPr/>
        </p:nvSpPr>
        <p:spPr>
          <a:xfrm>
            <a:off x="38460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199" name="object 230"/>
          <p:cNvSpPr/>
          <p:nvPr/>
        </p:nvSpPr>
        <p:spPr>
          <a:xfrm>
            <a:off x="38460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00" name="object 231"/>
          <p:cNvSpPr/>
          <p:nvPr/>
        </p:nvSpPr>
        <p:spPr>
          <a:xfrm>
            <a:off x="39984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01" name="object 232"/>
          <p:cNvSpPr/>
          <p:nvPr/>
        </p:nvSpPr>
        <p:spPr>
          <a:xfrm>
            <a:off x="39984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02" name="object 233"/>
          <p:cNvSpPr/>
          <p:nvPr/>
        </p:nvSpPr>
        <p:spPr>
          <a:xfrm>
            <a:off x="41508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03" name="object 234"/>
          <p:cNvSpPr/>
          <p:nvPr/>
        </p:nvSpPr>
        <p:spPr>
          <a:xfrm>
            <a:off x="41508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04" name="object 235"/>
          <p:cNvSpPr/>
          <p:nvPr/>
        </p:nvSpPr>
        <p:spPr>
          <a:xfrm>
            <a:off x="30840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05" name="object 236"/>
          <p:cNvSpPr/>
          <p:nvPr/>
        </p:nvSpPr>
        <p:spPr>
          <a:xfrm>
            <a:off x="30840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06" name="object 237"/>
          <p:cNvSpPr/>
          <p:nvPr/>
        </p:nvSpPr>
        <p:spPr>
          <a:xfrm>
            <a:off x="32364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07" name="object 238"/>
          <p:cNvSpPr/>
          <p:nvPr/>
        </p:nvSpPr>
        <p:spPr>
          <a:xfrm>
            <a:off x="32364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08" name="object 239"/>
          <p:cNvSpPr/>
          <p:nvPr/>
        </p:nvSpPr>
        <p:spPr>
          <a:xfrm>
            <a:off x="33888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09" name="object 240"/>
          <p:cNvSpPr/>
          <p:nvPr/>
        </p:nvSpPr>
        <p:spPr>
          <a:xfrm>
            <a:off x="33888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10" name="object 241"/>
          <p:cNvSpPr/>
          <p:nvPr/>
        </p:nvSpPr>
        <p:spPr>
          <a:xfrm>
            <a:off x="35412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11" name="object 242"/>
          <p:cNvSpPr/>
          <p:nvPr/>
        </p:nvSpPr>
        <p:spPr>
          <a:xfrm>
            <a:off x="35412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12" name="object 243"/>
          <p:cNvSpPr/>
          <p:nvPr/>
        </p:nvSpPr>
        <p:spPr>
          <a:xfrm>
            <a:off x="36936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13" name="object 244"/>
          <p:cNvSpPr/>
          <p:nvPr/>
        </p:nvSpPr>
        <p:spPr>
          <a:xfrm>
            <a:off x="36936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14" name="object 245"/>
          <p:cNvSpPr/>
          <p:nvPr/>
        </p:nvSpPr>
        <p:spPr>
          <a:xfrm>
            <a:off x="38460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15" name="object 246"/>
          <p:cNvSpPr/>
          <p:nvPr/>
        </p:nvSpPr>
        <p:spPr>
          <a:xfrm>
            <a:off x="38460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16" name="object 247"/>
          <p:cNvSpPr/>
          <p:nvPr/>
        </p:nvSpPr>
        <p:spPr>
          <a:xfrm>
            <a:off x="39984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17" name="object 248"/>
          <p:cNvSpPr/>
          <p:nvPr/>
        </p:nvSpPr>
        <p:spPr>
          <a:xfrm>
            <a:off x="39984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18" name="object 249"/>
          <p:cNvSpPr/>
          <p:nvPr/>
        </p:nvSpPr>
        <p:spPr>
          <a:xfrm>
            <a:off x="41508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19" name="object 250"/>
          <p:cNvSpPr/>
          <p:nvPr/>
        </p:nvSpPr>
        <p:spPr>
          <a:xfrm>
            <a:off x="41508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20" name="object 251"/>
          <p:cNvSpPr/>
          <p:nvPr/>
        </p:nvSpPr>
        <p:spPr>
          <a:xfrm>
            <a:off x="30840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21" name="object 252"/>
          <p:cNvSpPr/>
          <p:nvPr/>
        </p:nvSpPr>
        <p:spPr>
          <a:xfrm>
            <a:off x="30840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22" name="object 253"/>
          <p:cNvSpPr/>
          <p:nvPr/>
        </p:nvSpPr>
        <p:spPr>
          <a:xfrm>
            <a:off x="32364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23" name="object 254"/>
          <p:cNvSpPr/>
          <p:nvPr/>
        </p:nvSpPr>
        <p:spPr>
          <a:xfrm>
            <a:off x="32364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24" name="object 255"/>
          <p:cNvSpPr/>
          <p:nvPr/>
        </p:nvSpPr>
        <p:spPr>
          <a:xfrm>
            <a:off x="33888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25" name="object 256"/>
          <p:cNvSpPr/>
          <p:nvPr/>
        </p:nvSpPr>
        <p:spPr>
          <a:xfrm>
            <a:off x="33888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26" name="object 257"/>
          <p:cNvSpPr/>
          <p:nvPr/>
        </p:nvSpPr>
        <p:spPr>
          <a:xfrm>
            <a:off x="35412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27" name="object 258"/>
          <p:cNvSpPr/>
          <p:nvPr/>
        </p:nvSpPr>
        <p:spPr>
          <a:xfrm>
            <a:off x="35412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28" name="object 259"/>
          <p:cNvSpPr/>
          <p:nvPr/>
        </p:nvSpPr>
        <p:spPr>
          <a:xfrm>
            <a:off x="36936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29" name="object 260"/>
          <p:cNvSpPr/>
          <p:nvPr/>
        </p:nvSpPr>
        <p:spPr>
          <a:xfrm>
            <a:off x="36936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30" name="object 261"/>
          <p:cNvSpPr/>
          <p:nvPr/>
        </p:nvSpPr>
        <p:spPr>
          <a:xfrm>
            <a:off x="38460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31" name="object 262"/>
          <p:cNvSpPr/>
          <p:nvPr/>
        </p:nvSpPr>
        <p:spPr>
          <a:xfrm>
            <a:off x="38460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32" name="object 263"/>
          <p:cNvSpPr/>
          <p:nvPr/>
        </p:nvSpPr>
        <p:spPr>
          <a:xfrm>
            <a:off x="39984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33" name="object 264"/>
          <p:cNvSpPr/>
          <p:nvPr/>
        </p:nvSpPr>
        <p:spPr>
          <a:xfrm>
            <a:off x="39984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34" name="object 265"/>
          <p:cNvSpPr/>
          <p:nvPr/>
        </p:nvSpPr>
        <p:spPr>
          <a:xfrm>
            <a:off x="41508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35" name="object 266"/>
          <p:cNvSpPr/>
          <p:nvPr/>
        </p:nvSpPr>
        <p:spPr>
          <a:xfrm>
            <a:off x="41508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36" name="object 267"/>
          <p:cNvSpPr/>
          <p:nvPr/>
        </p:nvSpPr>
        <p:spPr>
          <a:xfrm>
            <a:off x="30840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37" name="object 268"/>
          <p:cNvSpPr/>
          <p:nvPr/>
        </p:nvSpPr>
        <p:spPr>
          <a:xfrm>
            <a:off x="30840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38" name="object 269"/>
          <p:cNvSpPr/>
          <p:nvPr/>
        </p:nvSpPr>
        <p:spPr>
          <a:xfrm>
            <a:off x="32364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39" name="object 270"/>
          <p:cNvSpPr/>
          <p:nvPr/>
        </p:nvSpPr>
        <p:spPr>
          <a:xfrm>
            <a:off x="32364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40" name="object 271"/>
          <p:cNvSpPr/>
          <p:nvPr/>
        </p:nvSpPr>
        <p:spPr>
          <a:xfrm>
            <a:off x="33888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41" name="object 272"/>
          <p:cNvSpPr/>
          <p:nvPr/>
        </p:nvSpPr>
        <p:spPr>
          <a:xfrm>
            <a:off x="33888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42" name="object 273"/>
          <p:cNvSpPr/>
          <p:nvPr/>
        </p:nvSpPr>
        <p:spPr>
          <a:xfrm>
            <a:off x="35412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43" name="object 274"/>
          <p:cNvSpPr/>
          <p:nvPr/>
        </p:nvSpPr>
        <p:spPr>
          <a:xfrm>
            <a:off x="35412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44" name="object 275"/>
          <p:cNvSpPr/>
          <p:nvPr/>
        </p:nvSpPr>
        <p:spPr>
          <a:xfrm>
            <a:off x="36936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45" name="object 276"/>
          <p:cNvSpPr/>
          <p:nvPr/>
        </p:nvSpPr>
        <p:spPr>
          <a:xfrm>
            <a:off x="36936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46" name="object 277"/>
          <p:cNvSpPr/>
          <p:nvPr/>
        </p:nvSpPr>
        <p:spPr>
          <a:xfrm>
            <a:off x="38460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47" name="object 278"/>
          <p:cNvSpPr/>
          <p:nvPr/>
        </p:nvSpPr>
        <p:spPr>
          <a:xfrm>
            <a:off x="38460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48" name="object 279"/>
          <p:cNvSpPr/>
          <p:nvPr/>
        </p:nvSpPr>
        <p:spPr>
          <a:xfrm>
            <a:off x="39984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49" name="object 280"/>
          <p:cNvSpPr/>
          <p:nvPr/>
        </p:nvSpPr>
        <p:spPr>
          <a:xfrm>
            <a:off x="39984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50" name="object 281"/>
          <p:cNvSpPr/>
          <p:nvPr/>
        </p:nvSpPr>
        <p:spPr>
          <a:xfrm>
            <a:off x="41508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51" name="object 282"/>
          <p:cNvSpPr/>
          <p:nvPr/>
        </p:nvSpPr>
        <p:spPr>
          <a:xfrm>
            <a:off x="41508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52" name="object 283"/>
          <p:cNvSpPr/>
          <p:nvPr/>
        </p:nvSpPr>
        <p:spPr>
          <a:xfrm>
            <a:off x="30840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53" name="object 284"/>
          <p:cNvSpPr/>
          <p:nvPr/>
        </p:nvSpPr>
        <p:spPr>
          <a:xfrm>
            <a:off x="30840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54" name="object 285"/>
          <p:cNvSpPr/>
          <p:nvPr/>
        </p:nvSpPr>
        <p:spPr>
          <a:xfrm>
            <a:off x="32364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55" name="object 286"/>
          <p:cNvSpPr/>
          <p:nvPr/>
        </p:nvSpPr>
        <p:spPr>
          <a:xfrm>
            <a:off x="32364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56" name="object 287"/>
          <p:cNvSpPr/>
          <p:nvPr/>
        </p:nvSpPr>
        <p:spPr>
          <a:xfrm>
            <a:off x="33888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57" name="object 288"/>
          <p:cNvSpPr/>
          <p:nvPr/>
        </p:nvSpPr>
        <p:spPr>
          <a:xfrm>
            <a:off x="33888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58" name="object 289"/>
          <p:cNvSpPr/>
          <p:nvPr/>
        </p:nvSpPr>
        <p:spPr>
          <a:xfrm>
            <a:off x="35412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59" name="object 290"/>
          <p:cNvSpPr/>
          <p:nvPr/>
        </p:nvSpPr>
        <p:spPr>
          <a:xfrm>
            <a:off x="35412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60" name="object 291"/>
          <p:cNvSpPr/>
          <p:nvPr/>
        </p:nvSpPr>
        <p:spPr>
          <a:xfrm>
            <a:off x="36936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61" name="object 292"/>
          <p:cNvSpPr/>
          <p:nvPr/>
        </p:nvSpPr>
        <p:spPr>
          <a:xfrm>
            <a:off x="36936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62" name="object 293"/>
          <p:cNvSpPr/>
          <p:nvPr/>
        </p:nvSpPr>
        <p:spPr>
          <a:xfrm>
            <a:off x="38460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63" name="object 294"/>
          <p:cNvSpPr/>
          <p:nvPr/>
        </p:nvSpPr>
        <p:spPr>
          <a:xfrm>
            <a:off x="38460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64" name="object 295"/>
          <p:cNvSpPr/>
          <p:nvPr/>
        </p:nvSpPr>
        <p:spPr>
          <a:xfrm>
            <a:off x="39984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65" name="object 296"/>
          <p:cNvSpPr/>
          <p:nvPr/>
        </p:nvSpPr>
        <p:spPr>
          <a:xfrm>
            <a:off x="39984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66" name="object 297"/>
          <p:cNvSpPr/>
          <p:nvPr/>
        </p:nvSpPr>
        <p:spPr>
          <a:xfrm>
            <a:off x="41508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67" name="object 298"/>
          <p:cNvSpPr/>
          <p:nvPr/>
        </p:nvSpPr>
        <p:spPr>
          <a:xfrm>
            <a:off x="41508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68" name="object 299"/>
          <p:cNvSpPr/>
          <p:nvPr/>
        </p:nvSpPr>
        <p:spPr>
          <a:xfrm>
            <a:off x="30840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69" name="object 300"/>
          <p:cNvSpPr/>
          <p:nvPr/>
        </p:nvSpPr>
        <p:spPr>
          <a:xfrm>
            <a:off x="30840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70" name="object 301"/>
          <p:cNvSpPr/>
          <p:nvPr/>
        </p:nvSpPr>
        <p:spPr>
          <a:xfrm>
            <a:off x="32364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71" name="object 302"/>
          <p:cNvSpPr/>
          <p:nvPr/>
        </p:nvSpPr>
        <p:spPr>
          <a:xfrm>
            <a:off x="32364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72" name="object 303"/>
          <p:cNvSpPr/>
          <p:nvPr/>
        </p:nvSpPr>
        <p:spPr>
          <a:xfrm>
            <a:off x="33888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73" name="object 304"/>
          <p:cNvSpPr/>
          <p:nvPr/>
        </p:nvSpPr>
        <p:spPr>
          <a:xfrm>
            <a:off x="33888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74" name="object 305"/>
          <p:cNvSpPr/>
          <p:nvPr/>
        </p:nvSpPr>
        <p:spPr>
          <a:xfrm>
            <a:off x="35412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75" name="object 306"/>
          <p:cNvSpPr/>
          <p:nvPr/>
        </p:nvSpPr>
        <p:spPr>
          <a:xfrm>
            <a:off x="35412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76" name="object 307"/>
          <p:cNvSpPr/>
          <p:nvPr/>
        </p:nvSpPr>
        <p:spPr>
          <a:xfrm>
            <a:off x="36936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77" name="object 308"/>
          <p:cNvSpPr/>
          <p:nvPr/>
        </p:nvSpPr>
        <p:spPr>
          <a:xfrm>
            <a:off x="36936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78" name="object 309"/>
          <p:cNvSpPr/>
          <p:nvPr/>
        </p:nvSpPr>
        <p:spPr>
          <a:xfrm>
            <a:off x="38460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79" name="object 310"/>
          <p:cNvSpPr/>
          <p:nvPr/>
        </p:nvSpPr>
        <p:spPr>
          <a:xfrm>
            <a:off x="38460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80" name="object 311"/>
          <p:cNvSpPr/>
          <p:nvPr/>
        </p:nvSpPr>
        <p:spPr>
          <a:xfrm>
            <a:off x="39984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81" name="object 312"/>
          <p:cNvSpPr/>
          <p:nvPr/>
        </p:nvSpPr>
        <p:spPr>
          <a:xfrm>
            <a:off x="39984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82" name="object 313"/>
          <p:cNvSpPr/>
          <p:nvPr/>
        </p:nvSpPr>
        <p:spPr>
          <a:xfrm>
            <a:off x="41508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83" name="object 314"/>
          <p:cNvSpPr/>
          <p:nvPr/>
        </p:nvSpPr>
        <p:spPr>
          <a:xfrm>
            <a:off x="41508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84" name="object 316"/>
          <p:cNvSpPr/>
          <p:nvPr/>
        </p:nvSpPr>
        <p:spPr>
          <a:xfrm>
            <a:off x="4788749" y="4265064"/>
            <a:ext cx="1307099" cy="1231660"/>
          </a:xfrm>
          <a:custGeom>
            <a:avLst/>
            <a:ahLst/>
            <a:rect l="l" t="t" r="r" b="b"/>
            <a:pathLst>
              <a:path w="1307099" h="1307099">
                <a:moveTo>
                  <a:pt x="0" y="0"/>
                </a:moveTo>
                <a:lnTo>
                  <a:pt x="1307099" y="0"/>
                </a:lnTo>
                <a:lnTo>
                  <a:pt x="1307099" y="1307099"/>
                </a:lnTo>
                <a:lnTo>
                  <a:pt x="0" y="13070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85" name="object 317"/>
          <p:cNvSpPr/>
          <p:nvPr/>
        </p:nvSpPr>
        <p:spPr>
          <a:xfrm>
            <a:off x="4788749" y="4265064"/>
            <a:ext cx="1307099" cy="1231660"/>
          </a:xfrm>
          <a:custGeom>
            <a:avLst/>
            <a:ahLst/>
            <a:rect l="l" t="t" r="r" b="b"/>
            <a:pathLst>
              <a:path w="1307099" h="1307099">
                <a:moveTo>
                  <a:pt x="0" y="0"/>
                </a:moveTo>
                <a:lnTo>
                  <a:pt x="1307099" y="0"/>
                </a:lnTo>
                <a:lnTo>
                  <a:pt x="1307099" y="1307099"/>
                </a:lnTo>
                <a:lnTo>
                  <a:pt x="0" y="1307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86" name="object 318"/>
          <p:cNvSpPr/>
          <p:nvPr/>
        </p:nvSpPr>
        <p:spPr>
          <a:xfrm>
            <a:off x="48366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87" name="object 319"/>
          <p:cNvSpPr/>
          <p:nvPr/>
        </p:nvSpPr>
        <p:spPr>
          <a:xfrm>
            <a:off x="48366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88" name="object 320"/>
          <p:cNvSpPr/>
          <p:nvPr/>
        </p:nvSpPr>
        <p:spPr>
          <a:xfrm>
            <a:off x="49890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89" name="object 321"/>
          <p:cNvSpPr/>
          <p:nvPr/>
        </p:nvSpPr>
        <p:spPr>
          <a:xfrm>
            <a:off x="49890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90" name="object 322"/>
          <p:cNvSpPr/>
          <p:nvPr/>
        </p:nvSpPr>
        <p:spPr>
          <a:xfrm>
            <a:off x="51414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91" name="object 323"/>
          <p:cNvSpPr/>
          <p:nvPr/>
        </p:nvSpPr>
        <p:spPr>
          <a:xfrm>
            <a:off x="51414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92" name="object 324"/>
          <p:cNvSpPr/>
          <p:nvPr/>
        </p:nvSpPr>
        <p:spPr>
          <a:xfrm>
            <a:off x="52938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93" name="object 325"/>
          <p:cNvSpPr/>
          <p:nvPr/>
        </p:nvSpPr>
        <p:spPr>
          <a:xfrm>
            <a:off x="52938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94" name="object 326"/>
          <p:cNvSpPr/>
          <p:nvPr/>
        </p:nvSpPr>
        <p:spPr>
          <a:xfrm>
            <a:off x="54462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95" name="object 327"/>
          <p:cNvSpPr/>
          <p:nvPr/>
        </p:nvSpPr>
        <p:spPr>
          <a:xfrm>
            <a:off x="54462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96" name="object 328"/>
          <p:cNvSpPr/>
          <p:nvPr/>
        </p:nvSpPr>
        <p:spPr>
          <a:xfrm>
            <a:off x="55986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97" name="object 329"/>
          <p:cNvSpPr/>
          <p:nvPr/>
        </p:nvSpPr>
        <p:spPr>
          <a:xfrm>
            <a:off x="55986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98" name="object 330"/>
          <p:cNvSpPr/>
          <p:nvPr/>
        </p:nvSpPr>
        <p:spPr>
          <a:xfrm>
            <a:off x="57510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299" name="object 331"/>
          <p:cNvSpPr/>
          <p:nvPr/>
        </p:nvSpPr>
        <p:spPr>
          <a:xfrm>
            <a:off x="57510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00" name="object 332"/>
          <p:cNvSpPr/>
          <p:nvPr/>
        </p:nvSpPr>
        <p:spPr>
          <a:xfrm>
            <a:off x="59034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01" name="object 333"/>
          <p:cNvSpPr/>
          <p:nvPr/>
        </p:nvSpPr>
        <p:spPr>
          <a:xfrm>
            <a:off x="5903424" y="431648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02" name="object 334"/>
          <p:cNvSpPr/>
          <p:nvPr/>
        </p:nvSpPr>
        <p:spPr>
          <a:xfrm>
            <a:off x="48366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03" name="object 335"/>
          <p:cNvSpPr/>
          <p:nvPr/>
        </p:nvSpPr>
        <p:spPr>
          <a:xfrm>
            <a:off x="48366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04" name="object 336"/>
          <p:cNvSpPr/>
          <p:nvPr/>
        </p:nvSpPr>
        <p:spPr>
          <a:xfrm>
            <a:off x="49890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05" name="object 337"/>
          <p:cNvSpPr/>
          <p:nvPr/>
        </p:nvSpPr>
        <p:spPr>
          <a:xfrm>
            <a:off x="49890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06" name="object 338"/>
          <p:cNvSpPr/>
          <p:nvPr/>
        </p:nvSpPr>
        <p:spPr>
          <a:xfrm>
            <a:off x="51414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07" name="object 339"/>
          <p:cNvSpPr/>
          <p:nvPr/>
        </p:nvSpPr>
        <p:spPr>
          <a:xfrm>
            <a:off x="51414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08" name="object 340"/>
          <p:cNvSpPr/>
          <p:nvPr/>
        </p:nvSpPr>
        <p:spPr>
          <a:xfrm>
            <a:off x="52938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09" name="object 341"/>
          <p:cNvSpPr/>
          <p:nvPr/>
        </p:nvSpPr>
        <p:spPr>
          <a:xfrm>
            <a:off x="52938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10" name="object 342"/>
          <p:cNvSpPr/>
          <p:nvPr/>
        </p:nvSpPr>
        <p:spPr>
          <a:xfrm>
            <a:off x="54462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11" name="object 343"/>
          <p:cNvSpPr/>
          <p:nvPr/>
        </p:nvSpPr>
        <p:spPr>
          <a:xfrm>
            <a:off x="54462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12" name="object 344"/>
          <p:cNvSpPr/>
          <p:nvPr/>
        </p:nvSpPr>
        <p:spPr>
          <a:xfrm>
            <a:off x="55986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13" name="object 345"/>
          <p:cNvSpPr/>
          <p:nvPr/>
        </p:nvSpPr>
        <p:spPr>
          <a:xfrm>
            <a:off x="55986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14" name="object 346"/>
          <p:cNvSpPr/>
          <p:nvPr/>
        </p:nvSpPr>
        <p:spPr>
          <a:xfrm>
            <a:off x="57510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15" name="object 347"/>
          <p:cNvSpPr/>
          <p:nvPr/>
        </p:nvSpPr>
        <p:spPr>
          <a:xfrm>
            <a:off x="57510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16" name="object 348"/>
          <p:cNvSpPr/>
          <p:nvPr/>
        </p:nvSpPr>
        <p:spPr>
          <a:xfrm>
            <a:off x="59034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17" name="object 349"/>
          <p:cNvSpPr/>
          <p:nvPr/>
        </p:nvSpPr>
        <p:spPr>
          <a:xfrm>
            <a:off x="5903424" y="4460093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18" name="object 350"/>
          <p:cNvSpPr/>
          <p:nvPr/>
        </p:nvSpPr>
        <p:spPr>
          <a:xfrm>
            <a:off x="48366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19" name="object 351"/>
          <p:cNvSpPr/>
          <p:nvPr/>
        </p:nvSpPr>
        <p:spPr>
          <a:xfrm>
            <a:off x="48366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20" name="object 352"/>
          <p:cNvSpPr/>
          <p:nvPr/>
        </p:nvSpPr>
        <p:spPr>
          <a:xfrm>
            <a:off x="49890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21" name="object 353"/>
          <p:cNvSpPr/>
          <p:nvPr/>
        </p:nvSpPr>
        <p:spPr>
          <a:xfrm>
            <a:off x="49890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22" name="object 354"/>
          <p:cNvSpPr/>
          <p:nvPr/>
        </p:nvSpPr>
        <p:spPr>
          <a:xfrm>
            <a:off x="51414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23" name="object 355"/>
          <p:cNvSpPr/>
          <p:nvPr/>
        </p:nvSpPr>
        <p:spPr>
          <a:xfrm>
            <a:off x="51414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24" name="object 356"/>
          <p:cNvSpPr/>
          <p:nvPr/>
        </p:nvSpPr>
        <p:spPr>
          <a:xfrm>
            <a:off x="52938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25" name="object 357"/>
          <p:cNvSpPr/>
          <p:nvPr/>
        </p:nvSpPr>
        <p:spPr>
          <a:xfrm>
            <a:off x="52938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26" name="object 358"/>
          <p:cNvSpPr/>
          <p:nvPr/>
        </p:nvSpPr>
        <p:spPr>
          <a:xfrm>
            <a:off x="54462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27" name="object 359"/>
          <p:cNvSpPr/>
          <p:nvPr/>
        </p:nvSpPr>
        <p:spPr>
          <a:xfrm>
            <a:off x="54462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28" name="object 360"/>
          <p:cNvSpPr/>
          <p:nvPr/>
        </p:nvSpPr>
        <p:spPr>
          <a:xfrm>
            <a:off x="55986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29" name="object 361"/>
          <p:cNvSpPr/>
          <p:nvPr/>
        </p:nvSpPr>
        <p:spPr>
          <a:xfrm>
            <a:off x="55986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30" name="object 362"/>
          <p:cNvSpPr/>
          <p:nvPr/>
        </p:nvSpPr>
        <p:spPr>
          <a:xfrm>
            <a:off x="57510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31" name="object 363"/>
          <p:cNvSpPr/>
          <p:nvPr/>
        </p:nvSpPr>
        <p:spPr>
          <a:xfrm>
            <a:off x="57510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32" name="object 364"/>
          <p:cNvSpPr/>
          <p:nvPr/>
        </p:nvSpPr>
        <p:spPr>
          <a:xfrm>
            <a:off x="59034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33" name="object 365"/>
          <p:cNvSpPr/>
          <p:nvPr/>
        </p:nvSpPr>
        <p:spPr>
          <a:xfrm>
            <a:off x="5903424" y="4603698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34" name="object 366"/>
          <p:cNvSpPr/>
          <p:nvPr/>
        </p:nvSpPr>
        <p:spPr>
          <a:xfrm>
            <a:off x="48366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35" name="object 367"/>
          <p:cNvSpPr/>
          <p:nvPr/>
        </p:nvSpPr>
        <p:spPr>
          <a:xfrm>
            <a:off x="48366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36" name="object 368"/>
          <p:cNvSpPr/>
          <p:nvPr/>
        </p:nvSpPr>
        <p:spPr>
          <a:xfrm>
            <a:off x="49890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37" name="object 369"/>
          <p:cNvSpPr/>
          <p:nvPr/>
        </p:nvSpPr>
        <p:spPr>
          <a:xfrm>
            <a:off x="49890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38" name="object 370"/>
          <p:cNvSpPr/>
          <p:nvPr/>
        </p:nvSpPr>
        <p:spPr>
          <a:xfrm>
            <a:off x="51414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39" name="object 371"/>
          <p:cNvSpPr/>
          <p:nvPr/>
        </p:nvSpPr>
        <p:spPr>
          <a:xfrm>
            <a:off x="51414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40" name="object 372"/>
          <p:cNvSpPr/>
          <p:nvPr/>
        </p:nvSpPr>
        <p:spPr>
          <a:xfrm>
            <a:off x="52938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41" name="object 373"/>
          <p:cNvSpPr/>
          <p:nvPr/>
        </p:nvSpPr>
        <p:spPr>
          <a:xfrm>
            <a:off x="52938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42" name="object 374"/>
          <p:cNvSpPr/>
          <p:nvPr/>
        </p:nvSpPr>
        <p:spPr>
          <a:xfrm>
            <a:off x="54462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43" name="object 375"/>
          <p:cNvSpPr/>
          <p:nvPr/>
        </p:nvSpPr>
        <p:spPr>
          <a:xfrm>
            <a:off x="54462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44" name="object 376"/>
          <p:cNvSpPr/>
          <p:nvPr/>
        </p:nvSpPr>
        <p:spPr>
          <a:xfrm>
            <a:off x="55986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45" name="object 377"/>
          <p:cNvSpPr/>
          <p:nvPr/>
        </p:nvSpPr>
        <p:spPr>
          <a:xfrm>
            <a:off x="55986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46" name="object 378"/>
          <p:cNvSpPr/>
          <p:nvPr/>
        </p:nvSpPr>
        <p:spPr>
          <a:xfrm>
            <a:off x="57510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47" name="object 379"/>
          <p:cNvSpPr/>
          <p:nvPr/>
        </p:nvSpPr>
        <p:spPr>
          <a:xfrm>
            <a:off x="57510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48" name="object 380"/>
          <p:cNvSpPr/>
          <p:nvPr/>
        </p:nvSpPr>
        <p:spPr>
          <a:xfrm>
            <a:off x="59034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49" name="object 381"/>
          <p:cNvSpPr/>
          <p:nvPr/>
        </p:nvSpPr>
        <p:spPr>
          <a:xfrm>
            <a:off x="5903424" y="4747302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50" name="object 382"/>
          <p:cNvSpPr/>
          <p:nvPr/>
        </p:nvSpPr>
        <p:spPr>
          <a:xfrm>
            <a:off x="48366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51" name="object 383"/>
          <p:cNvSpPr/>
          <p:nvPr/>
        </p:nvSpPr>
        <p:spPr>
          <a:xfrm>
            <a:off x="48366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52" name="object 384"/>
          <p:cNvSpPr/>
          <p:nvPr/>
        </p:nvSpPr>
        <p:spPr>
          <a:xfrm>
            <a:off x="49890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53" name="object 385"/>
          <p:cNvSpPr/>
          <p:nvPr/>
        </p:nvSpPr>
        <p:spPr>
          <a:xfrm>
            <a:off x="49890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54" name="object 386"/>
          <p:cNvSpPr/>
          <p:nvPr/>
        </p:nvSpPr>
        <p:spPr>
          <a:xfrm>
            <a:off x="51414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55" name="object 387"/>
          <p:cNvSpPr/>
          <p:nvPr/>
        </p:nvSpPr>
        <p:spPr>
          <a:xfrm>
            <a:off x="51414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56" name="object 388"/>
          <p:cNvSpPr/>
          <p:nvPr/>
        </p:nvSpPr>
        <p:spPr>
          <a:xfrm>
            <a:off x="52938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57" name="object 389"/>
          <p:cNvSpPr/>
          <p:nvPr/>
        </p:nvSpPr>
        <p:spPr>
          <a:xfrm>
            <a:off x="52938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58" name="object 390"/>
          <p:cNvSpPr/>
          <p:nvPr/>
        </p:nvSpPr>
        <p:spPr>
          <a:xfrm>
            <a:off x="54462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59" name="object 391"/>
          <p:cNvSpPr/>
          <p:nvPr/>
        </p:nvSpPr>
        <p:spPr>
          <a:xfrm>
            <a:off x="54462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60" name="object 392"/>
          <p:cNvSpPr/>
          <p:nvPr/>
        </p:nvSpPr>
        <p:spPr>
          <a:xfrm>
            <a:off x="55986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61" name="object 393"/>
          <p:cNvSpPr/>
          <p:nvPr/>
        </p:nvSpPr>
        <p:spPr>
          <a:xfrm>
            <a:off x="55986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62" name="object 394"/>
          <p:cNvSpPr/>
          <p:nvPr/>
        </p:nvSpPr>
        <p:spPr>
          <a:xfrm>
            <a:off x="57510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63" name="object 395"/>
          <p:cNvSpPr/>
          <p:nvPr/>
        </p:nvSpPr>
        <p:spPr>
          <a:xfrm>
            <a:off x="57510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64" name="object 396"/>
          <p:cNvSpPr/>
          <p:nvPr/>
        </p:nvSpPr>
        <p:spPr>
          <a:xfrm>
            <a:off x="59034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65" name="object 397"/>
          <p:cNvSpPr/>
          <p:nvPr/>
        </p:nvSpPr>
        <p:spPr>
          <a:xfrm>
            <a:off x="5903424" y="4890906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66" name="object 398"/>
          <p:cNvSpPr/>
          <p:nvPr/>
        </p:nvSpPr>
        <p:spPr>
          <a:xfrm>
            <a:off x="48366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67" name="object 399"/>
          <p:cNvSpPr/>
          <p:nvPr/>
        </p:nvSpPr>
        <p:spPr>
          <a:xfrm>
            <a:off x="48366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68" name="object 400"/>
          <p:cNvSpPr/>
          <p:nvPr/>
        </p:nvSpPr>
        <p:spPr>
          <a:xfrm>
            <a:off x="49890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69" name="object 401"/>
          <p:cNvSpPr/>
          <p:nvPr/>
        </p:nvSpPr>
        <p:spPr>
          <a:xfrm>
            <a:off x="49890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70" name="object 402"/>
          <p:cNvSpPr/>
          <p:nvPr/>
        </p:nvSpPr>
        <p:spPr>
          <a:xfrm>
            <a:off x="51414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71" name="object 403"/>
          <p:cNvSpPr/>
          <p:nvPr/>
        </p:nvSpPr>
        <p:spPr>
          <a:xfrm>
            <a:off x="51414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72" name="object 404"/>
          <p:cNvSpPr/>
          <p:nvPr/>
        </p:nvSpPr>
        <p:spPr>
          <a:xfrm>
            <a:off x="52938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73" name="object 405"/>
          <p:cNvSpPr/>
          <p:nvPr/>
        </p:nvSpPr>
        <p:spPr>
          <a:xfrm>
            <a:off x="52938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74" name="object 406"/>
          <p:cNvSpPr/>
          <p:nvPr/>
        </p:nvSpPr>
        <p:spPr>
          <a:xfrm>
            <a:off x="54462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75" name="object 407"/>
          <p:cNvSpPr/>
          <p:nvPr/>
        </p:nvSpPr>
        <p:spPr>
          <a:xfrm>
            <a:off x="54462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76" name="object 408"/>
          <p:cNvSpPr/>
          <p:nvPr/>
        </p:nvSpPr>
        <p:spPr>
          <a:xfrm>
            <a:off x="55986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77" name="object 409"/>
          <p:cNvSpPr/>
          <p:nvPr/>
        </p:nvSpPr>
        <p:spPr>
          <a:xfrm>
            <a:off x="55986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78" name="object 410"/>
          <p:cNvSpPr/>
          <p:nvPr/>
        </p:nvSpPr>
        <p:spPr>
          <a:xfrm>
            <a:off x="57510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79" name="object 411"/>
          <p:cNvSpPr/>
          <p:nvPr/>
        </p:nvSpPr>
        <p:spPr>
          <a:xfrm>
            <a:off x="57510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80" name="object 412"/>
          <p:cNvSpPr/>
          <p:nvPr/>
        </p:nvSpPr>
        <p:spPr>
          <a:xfrm>
            <a:off x="59034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81" name="object 413"/>
          <p:cNvSpPr/>
          <p:nvPr/>
        </p:nvSpPr>
        <p:spPr>
          <a:xfrm>
            <a:off x="5903424" y="5034510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82" name="object 414"/>
          <p:cNvSpPr/>
          <p:nvPr/>
        </p:nvSpPr>
        <p:spPr>
          <a:xfrm>
            <a:off x="48366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83" name="object 415"/>
          <p:cNvSpPr/>
          <p:nvPr/>
        </p:nvSpPr>
        <p:spPr>
          <a:xfrm>
            <a:off x="48366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84" name="object 416"/>
          <p:cNvSpPr/>
          <p:nvPr/>
        </p:nvSpPr>
        <p:spPr>
          <a:xfrm>
            <a:off x="49890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85" name="object 417"/>
          <p:cNvSpPr/>
          <p:nvPr/>
        </p:nvSpPr>
        <p:spPr>
          <a:xfrm>
            <a:off x="49890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86" name="object 418"/>
          <p:cNvSpPr/>
          <p:nvPr/>
        </p:nvSpPr>
        <p:spPr>
          <a:xfrm>
            <a:off x="51414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87" name="object 419"/>
          <p:cNvSpPr/>
          <p:nvPr/>
        </p:nvSpPr>
        <p:spPr>
          <a:xfrm>
            <a:off x="51414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88" name="object 420"/>
          <p:cNvSpPr/>
          <p:nvPr/>
        </p:nvSpPr>
        <p:spPr>
          <a:xfrm>
            <a:off x="52938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89" name="object 421"/>
          <p:cNvSpPr/>
          <p:nvPr/>
        </p:nvSpPr>
        <p:spPr>
          <a:xfrm>
            <a:off x="52938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90" name="object 422"/>
          <p:cNvSpPr/>
          <p:nvPr/>
        </p:nvSpPr>
        <p:spPr>
          <a:xfrm>
            <a:off x="54462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91" name="object 423"/>
          <p:cNvSpPr/>
          <p:nvPr/>
        </p:nvSpPr>
        <p:spPr>
          <a:xfrm>
            <a:off x="54462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92" name="object 424"/>
          <p:cNvSpPr/>
          <p:nvPr/>
        </p:nvSpPr>
        <p:spPr>
          <a:xfrm>
            <a:off x="55986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93" name="object 425"/>
          <p:cNvSpPr/>
          <p:nvPr/>
        </p:nvSpPr>
        <p:spPr>
          <a:xfrm>
            <a:off x="55986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94" name="object 426"/>
          <p:cNvSpPr/>
          <p:nvPr/>
        </p:nvSpPr>
        <p:spPr>
          <a:xfrm>
            <a:off x="57510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95" name="object 427"/>
          <p:cNvSpPr/>
          <p:nvPr/>
        </p:nvSpPr>
        <p:spPr>
          <a:xfrm>
            <a:off x="57510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96" name="object 428"/>
          <p:cNvSpPr/>
          <p:nvPr/>
        </p:nvSpPr>
        <p:spPr>
          <a:xfrm>
            <a:off x="59034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97" name="object 429"/>
          <p:cNvSpPr/>
          <p:nvPr/>
        </p:nvSpPr>
        <p:spPr>
          <a:xfrm>
            <a:off x="5903424" y="5178115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98" name="object 430"/>
          <p:cNvSpPr/>
          <p:nvPr/>
        </p:nvSpPr>
        <p:spPr>
          <a:xfrm>
            <a:off x="48366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399" name="object 431"/>
          <p:cNvSpPr/>
          <p:nvPr/>
        </p:nvSpPr>
        <p:spPr>
          <a:xfrm>
            <a:off x="48366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00" name="object 432"/>
          <p:cNvSpPr/>
          <p:nvPr/>
        </p:nvSpPr>
        <p:spPr>
          <a:xfrm>
            <a:off x="49890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01" name="object 433"/>
          <p:cNvSpPr/>
          <p:nvPr/>
        </p:nvSpPr>
        <p:spPr>
          <a:xfrm>
            <a:off x="49890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02" name="object 434"/>
          <p:cNvSpPr/>
          <p:nvPr/>
        </p:nvSpPr>
        <p:spPr>
          <a:xfrm>
            <a:off x="51414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03" name="object 435"/>
          <p:cNvSpPr/>
          <p:nvPr/>
        </p:nvSpPr>
        <p:spPr>
          <a:xfrm>
            <a:off x="51414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04" name="object 436"/>
          <p:cNvSpPr/>
          <p:nvPr/>
        </p:nvSpPr>
        <p:spPr>
          <a:xfrm>
            <a:off x="52938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05" name="object 437"/>
          <p:cNvSpPr/>
          <p:nvPr/>
        </p:nvSpPr>
        <p:spPr>
          <a:xfrm>
            <a:off x="52938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06" name="object 438"/>
          <p:cNvSpPr/>
          <p:nvPr/>
        </p:nvSpPr>
        <p:spPr>
          <a:xfrm>
            <a:off x="54462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07" name="object 439"/>
          <p:cNvSpPr/>
          <p:nvPr/>
        </p:nvSpPr>
        <p:spPr>
          <a:xfrm>
            <a:off x="54462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08" name="object 440"/>
          <p:cNvSpPr/>
          <p:nvPr/>
        </p:nvSpPr>
        <p:spPr>
          <a:xfrm>
            <a:off x="55986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09" name="object 441"/>
          <p:cNvSpPr/>
          <p:nvPr/>
        </p:nvSpPr>
        <p:spPr>
          <a:xfrm>
            <a:off x="55986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10" name="object 442"/>
          <p:cNvSpPr/>
          <p:nvPr/>
        </p:nvSpPr>
        <p:spPr>
          <a:xfrm>
            <a:off x="57510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11" name="object 443"/>
          <p:cNvSpPr/>
          <p:nvPr/>
        </p:nvSpPr>
        <p:spPr>
          <a:xfrm>
            <a:off x="57510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12" name="object 444"/>
          <p:cNvSpPr/>
          <p:nvPr/>
        </p:nvSpPr>
        <p:spPr>
          <a:xfrm>
            <a:off x="59034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13" name="object 445"/>
          <p:cNvSpPr/>
          <p:nvPr/>
        </p:nvSpPr>
        <p:spPr>
          <a:xfrm>
            <a:off x="5903424" y="5321719"/>
            <a:ext cx="120599" cy="113639"/>
          </a:xfrm>
          <a:custGeom>
            <a:avLst/>
            <a:ah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14" name="object 448"/>
          <p:cNvSpPr/>
          <p:nvPr/>
        </p:nvSpPr>
        <p:spPr>
          <a:xfrm>
            <a:off x="3557199" y="3798350"/>
            <a:ext cx="0" cy="213851"/>
          </a:xfrm>
          <a:custGeom>
            <a:avLst/>
            <a:ahLst/>
            <a:rect l="l" t="t" r="r" b="b"/>
            <a:pathLst>
              <a:path h="226949">
                <a:moveTo>
                  <a:pt x="0" y="0"/>
                </a:moveTo>
                <a:lnTo>
                  <a:pt x="0" y="22694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15" name="object 449"/>
          <p:cNvSpPr/>
          <p:nvPr/>
        </p:nvSpPr>
        <p:spPr>
          <a:xfrm>
            <a:off x="3510001" y="4012202"/>
            <a:ext cx="94396" cy="122192"/>
          </a:xfrm>
          <a:custGeom>
            <a:avLst/>
            <a:ahLst/>
            <a:rect l="l" t="t" r="r" b="b"/>
            <a:pathLst>
              <a:path w="94396" h="129676">
                <a:moveTo>
                  <a:pt x="0" y="0"/>
                </a:moveTo>
                <a:lnTo>
                  <a:pt x="94396" y="0"/>
                </a:lnTo>
                <a:lnTo>
                  <a:pt x="47198" y="12967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16" name="object 450"/>
          <p:cNvSpPr/>
          <p:nvPr/>
        </p:nvSpPr>
        <p:spPr>
          <a:xfrm>
            <a:off x="3510001" y="4012202"/>
            <a:ext cx="94396" cy="122192"/>
          </a:xfrm>
          <a:custGeom>
            <a:avLst/>
            <a:ahLst/>
            <a:rect l="l" t="t" r="r" b="b"/>
            <a:pathLst>
              <a:path w="94396" h="129676">
                <a:moveTo>
                  <a:pt x="0" y="0"/>
                </a:moveTo>
                <a:lnTo>
                  <a:pt x="47198" y="129676"/>
                </a:lnTo>
                <a:lnTo>
                  <a:pt x="94396" y="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17" name="object 451"/>
          <p:cNvSpPr/>
          <p:nvPr/>
        </p:nvSpPr>
        <p:spPr>
          <a:xfrm>
            <a:off x="3785799" y="3959905"/>
            <a:ext cx="0" cy="213851"/>
          </a:xfrm>
          <a:custGeom>
            <a:avLst/>
            <a:ahLst/>
            <a:rect l="l" t="t" r="r" b="b"/>
            <a:pathLst>
              <a:path h="226949">
                <a:moveTo>
                  <a:pt x="0" y="226949"/>
                </a:move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18" name="object 452"/>
          <p:cNvSpPr/>
          <p:nvPr/>
        </p:nvSpPr>
        <p:spPr>
          <a:xfrm>
            <a:off x="3738601" y="3837713"/>
            <a:ext cx="94396" cy="122192"/>
          </a:xfrm>
          <a:custGeom>
            <a:avLst/>
            <a:ahLst/>
            <a:rect l="l" t="t" r="r" b="b"/>
            <a:pathLst>
              <a:path w="94396" h="129676">
                <a:moveTo>
                  <a:pt x="94396" y="129676"/>
                </a:moveTo>
                <a:lnTo>
                  <a:pt x="0" y="129676"/>
                </a:lnTo>
                <a:lnTo>
                  <a:pt x="47198" y="0"/>
                </a:lnTo>
                <a:lnTo>
                  <a:pt x="94396" y="129676"/>
                </a:lnTo>
                <a:close/>
              </a:path>
            </a:pathLst>
          </a:custGeom>
          <a:solidFill>
            <a:srgbClr val="595959"/>
          </a:solid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19" name="object 453"/>
          <p:cNvSpPr/>
          <p:nvPr/>
        </p:nvSpPr>
        <p:spPr>
          <a:xfrm>
            <a:off x="3738601" y="3837713"/>
            <a:ext cx="94396" cy="122192"/>
          </a:xfrm>
          <a:custGeom>
            <a:avLst/>
            <a:ahLst/>
            <a:rect l="l" t="t" r="r" b="b"/>
            <a:pathLst>
              <a:path w="94396" h="129676">
                <a:moveTo>
                  <a:pt x="94396" y="129676"/>
                </a:moveTo>
                <a:lnTo>
                  <a:pt x="47198" y="0"/>
                </a:lnTo>
                <a:lnTo>
                  <a:pt x="0" y="129676"/>
                </a:lnTo>
                <a:lnTo>
                  <a:pt x="94396" y="129676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20" name="object 464"/>
          <p:cNvSpPr/>
          <p:nvPr/>
        </p:nvSpPr>
        <p:spPr>
          <a:xfrm>
            <a:off x="4492224" y="4480470"/>
            <a:ext cx="162599" cy="0"/>
          </a:xfrm>
          <a:custGeom>
            <a:avLst/>
            <a:ahLst/>
            <a:rect l="l" t="t" r="r" b="b"/>
            <a:pathLst>
              <a:path w="162599">
                <a:moveTo>
                  <a:pt x="0" y="0"/>
                </a:moveTo>
                <a:lnTo>
                  <a:pt x="162599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21" name="object 465"/>
          <p:cNvSpPr/>
          <p:nvPr/>
        </p:nvSpPr>
        <p:spPr>
          <a:xfrm>
            <a:off x="4405774" y="4450821"/>
            <a:ext cx="86450" cy="59298"/>
          </a:xfrm>
          <a:custGeom>
            <a:avLst/>
            <a:ahLst/>
            <a:rect l="l" t="t" r="r" b="b"/>
            <a:pathLst>
              <a:path w="86450" h="62930">
                <a:moveTo>
                  <a:pt x="86450" y="0"/>
                </a:moveTo>
                <a:lnTo>
                  <a:pt x="86450" y="62930"/>
                </a:lnTo>
                <a:lnTo>
                  <a:pt x="0" y="31465"/>
                </a:lnTo>
                <a:lnTo>
                  <a:pt x="864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22" name="object 466"/>
          <p:cNvSpPr/>
          <p:nvPr/>
        </p:nvSpPr>
        <p:spPr>
          <a:xfrm>
            <a:off x="4405774" y="4450821"/>
            <a:ext cx="86450" cy="59298"/>
          </a:xfrm>
          <a:custGeom>
            <a:avLst/>
            <a:ahLst/>
            <a:rect l="l" t="t" r="r" b="b"/>
            <a:pathLst>
              <a:path w="86450" h="62930">
                <a:moveTo>
                  <a:pt x="86450" y="0"/>
                </a:moveTo>
                <a:lnTo>
                  <a:pt x="0" y="31465"/>
                </a:lnTo>
                <a:lnTo>
                  <a:pt x="86450" y="62930"/>
                </a:lnTo>
                <a:lnTo>
                  <a:pt x="8645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23" name="object 467"/>
          <p:cNvSpPr/>
          <p:nvPr/>
        </p:nvSpPr>
        <p:spPr>
          <a:xfrm>
            <a:off x="4654824" y="4450821"/>
            <a:ext cx="86450" cy="59298"/>
          </a:xfrm>
          <a:custGeom>
            <a:avLst/>
            <a:ahLst/>
            <a:rect l="l" t="t" r="r" b="b"/>
            <a:pathLst>
              <a:path w="86450" h="6293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595959"/>
          </a:solid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24" name="object 468"/>
          <p:cNvSpPr/>
          <p:nvPr/>
        </p:nvSpPr>
        <p:spPr>
          <a:xfrm>
            <a:off x="4654824" y="4450821"/>
            <a:ext cx="86450" cy="59298"/>
          </a:xfrm>
          <a:custGeom>
            <a:avLst/>
            <a:ahLst/>
            <a:rect l="l" t="t" r="r" b="b"/>
            <a:pathLst>
              <a:path w="86450" h="6293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25" name="object 469"/>
          <p:cNvSpPr/>
          <p:nvPr/>
        </p:nvSpPr>
        <p:spPr>
          <a:xfrm>
            <a:off x="5309799" y="3798350"/>
            <a:ext cx="0" cy="213851"/>
          </a:xfrm>
          <a:custGeom>
            <a:avLst/>
            <a:ahLst/>
            <a:rect l="l" t="t" r="r" b="b"/>
            <a:pathLst>
              <a:path h="226949">
                <a:moveTo>
                  <a:pt x="0" y="0"/>
                </a:moveTo>
                <a:lnTo>
                  <a:pt x="0" y="22694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26" name="object 470"/>
          <p:cNvSpPr/>
          <p:nvPr/>
        </p:nvSpPr>
        <p:spPr>
          <a:xfrm>
            <a:off x="5262601" y="4012202"/>
            <a:ext cx="94396" cy="122192"/>
          </a:xfrm>
          <a:custGeom>
            <a:avLst/>
            <a:ahLst/>
            <a:rect l="l" t="t" r="r" b="b"/>
            <a:pathLst>
              <a:path w="94396" h="129676">
                <a:moveTo>
                  <a:pt x="0" y="0"/>
                </a:moveTo>
                <a:lnTo>
                  <a:pt x="94396" y="0"/>
                </a:lnTo>
                <a:lnTo>
                  <a:pt x="47198" y="12967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27" name="object 471"/>
          <p:cNvSpPr/>
          <p:nvPr/>
        </p:nvSpPr>
        <p:spPr>
          <a:xfrm>
            <a:off x="5262601" y="4012202"/>
            <a:ext cx="94396" cy="122192"/>
          </a:xfrm>
          <a:custGeom>
            <a:avLst/>
            <a:ahLst/>
            <a:rect l="l" t="t" r="r" b="b"/>
            <a:pathLst>
              <a:path w="94396" h="129676">
                <a:moveTo>
                  <a:pt x="0" y="0"/>
                </a:moveTo>
                <a:lnTo>
                  <a:pt x="47198" y="129676"/>
                </a:lnTo>
                <a:lnTo>
                  <a:pt x="94396" y="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28" name="object 472"/>
          <p:cNvSpPr/>
          <p:nvPr/>
        </p:nvSpPr>
        <p:spPr>
          <a:xfrm>
            <a:off x="5538399" y="3959905"/>
            <a:ext cx="0" cy="213851"/>
          </a:xfrm>
          <a:custGeom>
            <a:avLst/>
            <a:ahLst/>
            <a:rect l="l" t="t" r="r" b="b"/>
            <a:pathLst>
              <a:path h="226949">
                <a:moveTo>
                  <a:pt x="0" y="226949"/>
                </a:move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29" name="object 473"/>
          <p:cNvSpPr/>
          <p:nvPr/>
        </p:nvSpPr>
        <p:spPr>
          <a:xfrm>
            <a:off x="5491201" y="3837713"/>
            <a:ext cx="94396" cy="122192"/>
          </a:xfrm>
          <a:custGeom>
            <a:avLst/>
            <a:ahLst/>
            <a:rect l="l" t="t" r="r" b="b"/>
            <a:pathLst>
              <a:path w="94396" h="129676">
                <a:moveTo>
                  <a:pt x="94396" y="129676"/>
                </a:moveTo>
                <a:lnTo>
                  <a:pt x="0" y="129676"/>
                </a:lnTo>
                <a:lnTo>
                  <a:pt x="47198" y="0"/>
                </a:lnTo>
                <a:lnTo>
                  <a:pt x="94396" y="129676"/>
                </a:lnTo>
                <a:close/>
              </a:path>
            </a:pathLst>
          </a:custGeom>
          <a:solidFill>
            <a:srgbClr val="595959"/>
          </a:solid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30" name="object 474"/>
          <p:cNvSpPr/>
          <p:nvPr/>
        </p:nvSpPr>
        <p:spPr>
          <a:xfrm>
            <a:off x="5491201" y="3837713"/>
            <a:ext cx="94396" cy="122192"/>
          </a:xfrm>
          <a:custGeom>
            <a:avLst/>
            <a:ahLst/>
            <a:rect l="l" t="t" r="r" b="b"/>
            <a:pathLst>
              <a:path w="94396" h="129676">
                <a:moveTo>
                  <a:pt x="94396" y="129676"/>
                </a:moveTo>
                <a:lnTo>
                  <a:pt x="47198" y="0"/>
                </a:lnTo>
                <a:lnTo>
                  <a:pt x="0" y="129676"/>
                </a:lnTo>
                <a:lnTo>
                  <a:pt x="94396" y="129676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31" name="object 475"/>
          <p:cNvSpPr/>
          <p:nvPr/>
        </p:nvSpPr>
        <p:spPr>
          <a:xfrm>
            <a:off x="4768149" y="3183486"/>
            <a:ext cx="1373699" cy="548974"/>
          </a:xfrm>
          <a:custGeom>
            <a:avLst/>
            <a:ahLst/>
            <a:rect l="l" t="t" r="r" b="b"/>
            <a:pathLst>
              <a:path w="1373699" h="582599">
                <a:moveTo>
                  <a:pt x="0" y="0"/>
                </a:moveTo>
                <a:lnTo>
                  <a:pt x="1373699" y="0"/>
                </a:lnTo>
                <a:lnTo>
                  <a:pt x="1373699" y="582599"/>
                </a:lnTo>
                <a:lnTo>
                  <a:pt x="0" y="5825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32" name="object 476"/>
          <p:cNvSpPr/>
          <p:nvPr/>
        </p:nvSpPr>
        <p:spPr>
          <a:xfrm>
            <a:off x="4768149" y="3183486"/>
            <a:ext cx="1373699" cy="548974"/>
          </a:xfrm>
          <a:custGeom>
            <a:avLst/>
            <a:ahLst/>
            <a:rect l="l" t="t" r="r" b="b"/>
            <a:pathLst>
              <a:path w="1373699" h="582599">
                <a:moveTo>
                  <a:pt x="0" y="0"/>
                </a:moveTo>
                <a:lnTo>
                  <a:pt x="1373699" y="0"/>
                </a:lnTo>
                <a:lnTo>
                  <a:pt x="1373699" y="582599"/>
                </a:lnTo>
                <a:lnTo>
                  <a:pt x="0" y="582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33" name="object 35"/>
          <p:cNvSpPr txBox="1"/>
          <p:nvPr/>
        </p:nvSpPr>
        <p:spPr>
          <a:xfrm>
            <a:off x="4788749" y="4265064"/>
            <a:ext cx="1307099" cy="1231660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0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34" name="object 34"/>
          <p:cNvSpPr txBox="1"/>
          <p:nvPr/>
        </p:nvSpPr>
        <p:spPr>
          <a:xfrm>
            <a:off x="3036149" y="4265064"/>
            <a:ext cx="1307099" cy="1231660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0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35" name="object 33"/>
          <p:cNvSpPr txBox="1"/>
          <p:nvPr/>
        </p:nvSpPr>
        <p:spPr>
          <a:xfrm>
            <a:off x="4768149" y="3183486"/>
            <a:ext cx="1363893" cy="53003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36" name="object 30"/>
          <p:cNvSpPr txBox="1"/>
          <p:nvPr/>
        </p:nvSpPr>
        <p:spPr>
          <a:xfrm>
            <a:off x="4768149" y="3661931"/>
            <a:ext cx="1363893" cy="70529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550"/>
              </a:lnSpc>
              <a:spcBef>
                <a:spcPts val="39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55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37" name="object 29"/>
          <p:cNvSpPr txBox="1"/>
          <p:nvPr/>
        </p:nvSpPr>
        <p:spPr>
          <a:xfrm>
            <a:off x="3015550" y="3183487"/>
            <a:ext cx="1363893" cy="53004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38" name="object 26"/>
          <p:cNvSpPr txBox="1"/>
          <p:nvPr/>
        </p:nvSpPr>
        <p:spPr>
          <a:xfrm>
            <a:off x="3015550" y="3661932"/>
            <a:ext cx="1363893" cy="70530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550"/>
              </a:lnSpc>
              <a:spcBef>
                <a:spcPts val="39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55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39" name="object 25"/>
          <p:cNvSpPr txBox="1"/>
          <p:nvPr/>
        </p:nvSpPr>
        <p:spPr>
          <a:xfrm>
            <a:off x="2889925" y="2684452"/>
            <a:ext cx="1575600" cy="3615265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0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40" name="object 24"/>
          <p:cNvSpPr txBox="1"/>
          <p:nvPr/>
        </p:nvSpPr>
        <p:spPr>
          <a:xfrm>
            <a:off x="4465525" y="2684452"/>
            <a:ext cx="176999" cy="1796018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0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41" name="object 23"/>
          <p:cNvSpPr txBox="1"/>
          <p:nvPr/>
        </p:nvSpPr>
        <p:spPr>
          <a:xfrm>
            <a:off x="4642525" y="2684452"/>
            <a:ext cx="1575600" cy="3615265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0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42" name="object 22"/>
          <p:cNvSpPr txBox="1"/>
          <p:nvPr/>
        </p:nvSpPr>
        <p:spPr>
          <a:xfrm>
            <a:off x="4465525" y="4480470"/>
            <a:ext cx="176999" cy="1819246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0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grpSp>
        <p:nvGrpSpPr>
          <p:cNvPr id="171" name="群組 302"/>
          <p:cNvGrpSpPr/>
          <p:nvPr/>
        </p:nvGrpSpPr>
        <p:grpSpPr>
          <a:xfrm>
            <a:off x="2887374" y="2737700"/>
            <a:ext cx="1575975" cy="3548385"/>
            <a:chOff x="3751345" y="2120051"/>
            <a:chExt cx="1575603" cy="3765723"/>
          </a:xfrm>
        </p:grpSpPr>
        <p:sp>
          <p:nvSpPr>
            <p:cNvPr id="1049443" name="文字方塊 303"/>
            <p:cNvSpPr txBox="1"/>
            <p:nvPr/>
          </p:nvSpPr>
          <p:spPr>
            <a:xfrm>
              <a:off x="3751348" y="2120051"/>
              <a:ext cx="1575600" cy="424617"/>
            </a:xfrm>
            <a:prstGeom prst="rect"/>
            <a:noFill/>
          </p:spPr>
          <p:txBody>
            <a:bodyPr anchor="ctr" rtlCol="0" wrap="squar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20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Core</a:t>
              </a:r>
              <a:endPara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049444" name="文字方塊 304"/>
            <p:cNvSpPr txBox="1"/>
            <p:nvPr/>
          </p:nvSpPr>
          <p:spPr>
            <a:xfrm>
              <a:off x="3876972" y="2571339"/>
              <a:ext cx="1373701" cy="620592"/>
            </a:xfrm>
            <a:prstGeom prst="rect"/>
            <a:noFill/>
          </p:spPr>
          <p:txBody>
            <a:bodyPr anchor="ctr" rtlCol="0" wrap="squar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Scalar/Vector Unit</a:t>
              </a:r>
              <a:endParaRPr altLang="en-US" baseline="0" b="1" cap="none" dirty="0" sz="16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049445" name="文字方塊 305"/>
            <p:cNvSpPr txBox="1"/>
            <p:nvPr/>
          </p:nvSpPr>
          <p:spPr>
            <a:xfrm>
              <a:off x="3751347" y="5171773"/>
              <a:ext cx="1575599" cy="424617"/>
            </a:xfrm>
            <a:prstGeom prst="rect"/>
            <a:noFill/>
          </p:spPr>
          <p:txBody>
            <a:bodyPr anchor="ctr" rtlCol="0" wrap="squar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20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MXU</a:t>
              </a:r>
              <a:endPara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049446" name="文字方塊 306"/>
            <p:cNvSpPr txBox="1"/>
            <p:nvPr/>
          </p:nvSpPr>
          <p:spPr>
            <a:xfrm>
              <a:off x="3751345" y="5461157"/>
              <a:ext cx="1575601" cy="424617"/>
            </a:xfrm>
            <a:prstGeom prst="rect"/>
            <a:noFill/>
          </p:spPr>
          <p:txBody>
            <a:bodyPr anchor="ctr" rtlCol="0" wrap="squar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20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128x128</a:t>
              </a:r>
              <a:endPara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2" name="群組 307"/>
          <p:cNvGrpSpPr/>
          <p:nvPr/>
        </p:nvGrpSpPr>
        <p:grpSpPr>
          <a:xfrm>
            <a:off x="4633197" y="2715707"/>
            <a:ext cx="1575975" cy="3548385"/>
            <a:chOff x="3751345" y="2120051"/>
            <a:chExt cx="1575603" cy="3765723"/>
          </a:xfrm>
        </p:grpSpPr>
        <p:sp>
          <p:nvSpPr>
            <p:cNvPr id="1049447" name="文字方塊 308"/>
            <p:cNvSpPr txBox="1"/>
            <p:nvPr/>
          </p:nvSpPr>
          <p:spPr>
            <a:xfrm>
              <a:off x="3751348" y="2120051"/>
              <a:ext cx="1575600" cy="424617"/>
            </a:xfrm>
            <a:prstGeom prst="rect"/>
            <a:noFill/>
          </p:spPr>
          <p:txBody>
            <a:bodyPr anchor="ctr" rtlCol="0" wrap="squar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20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Core</a:t>
              </a:r>
              <a:endPara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049448" name="文字方塊 309"/>
            <p:cNvSpPr txBox="1"/>
            <p:nvPr/>
          </p:nvSpPr>
          <p:spPr>
            <a:xfrm>
              <a:off x="3876972" y="2571340"/>
              <a:ext cx="1373701" cy="620592"/>
            </a:xfrm>
            <a:prstGeom prst="rect"/>
            <a:noFill/>
          </p:spPr>
          <p:txBody>
            <a:bodyPr anchor="ctr" rtlCol="0" wrap="squar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Scalar/Vector Unit</a:t>
              </a:r>
              <a:endParaRPr altLang="en-US" baseline="0" b="1" cap="none" dirty="0" sz="16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049449" name="文字方塊 310"/>
            <p:cNvSpPr txBox="1"/>
            <p:nvPr/>
          </p:nvSpPr>
          <p:spPr>
            <a:xfrm>
              <a:off x="3751347" y="5171773"/>
              <a:ext cx="1575599" cy="424617"/>
            </a:xfrm>
            <a:prstGeom prst="rect"/>
            <a:noFill/>
          </p:spPr>
          <p:txBody>
            <a:bodyPr anchor="ctr" rtlCol="0" wrap="squar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20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MXU</a:t>
              </a:r>
              <a:endPara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049450" name="文字方塊 311"/>
            <p:cNvSpPr txBox="1"/>
            <p:nvPr/>
          </p:nvSpPr>
          <p:spPr>
            <a:xfrm>
              <a:off x="3751345" y="5461157"/>
              <a:ext cx="1575601" cy="424617"/>
            </a:xfrm>
            <a:prstGeom prst="rect"/>
            <a:noFill/>
          </p:spPr>
          <p:txBody>
            <a:bodyPr anchor="ctr" rtlCol="0" wrap="squar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20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128x128</a:t>
              </a:r>
              <a:endPara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3145768" name="Straight Arrow Connector 215"/>
          <p:cNvCxnSpPr>
            <a:cxnSpLocks/>
          </p:cNvCxnSpPr>
          <p:nvPr/>
        </p:nvCxnSpPr>
        <p:spPr>
          <a:xfrm>
            <a:off x="2220246" y="4497422"/>
            <a:ext cx="650358" cy="0"/>
          </a:xfrm>
          <a:prstGeom prst="straightConnector1"/>
          <a:noFill/>
          <a:ln w="57150" cap="flat" cmpd="sng" algn="ctr">
            <a:solidFill>
              <a:srgbClr val="4A7EBB"/>
            </a:solidFill>
            <a:prstDash val="solid"/>
            <a:headEnd type="triangle"/>
            <a:tailEnd type="triangle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</p:cxnSp>
      <p:sp>
        <p:nvSpPr>
          <p:cNvPr id="1049451" name="TextBox 217"/>
          <p:cNvSpPr txBox="1"/>
          <p:nvPr/>
        </p:nvSpPr>
        <p:spPr>
          <a:xfrm>
            <a:off x="2134283" y="4161970"/>
            <a:ext cx="947365" cy="307777"/>
          </a:xfrm>
          <a:prstGeom prst="rect"/>
          <a:noFill/>
        </p:spPr>
        <p:txBody>
          <a:bodyPr anchor="ctr" rtlCol="0" wrap="squar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400" i="0" kern="1200" kumimoji="0" lang="en-US" noProof="0" normalizeH="0" spc="0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300GB/s</a:t>
            </a:r>
          </a:p>
        </p:txBody>
      </p:sp>
      <p:cxnSp>
        <p:nvCxnSpPr>
          <p:cNvPr id="3145769" name="Straight Arrow Connector 215"/>
          <p:cNvCxnSpPr>
            <a:cxnSpLocks/>
          </p:cNvCxnSpPr>
          <p:nvPr/>
        </p:nvCxnSpPr>
        <p:spPr>
          <a:xfrm>
            <a:off x="6212391" y="4495005"/>
            <a:ext cx="650358" cy="0"/>
          </a:xfrm>
          <a:prstGeom prst="straightConnector1"/>
          <a:noFill/>
          <a:ln w="57150" cap="flat" cmpd="sng" algn="ctr">
            <a:solidFill>
              <a:srgbClr val="4A7EBB"/>
            </a:solidFill>
            <a:prstDash val="solid"/>
            <a:headEnd type="triangle"/>
            <a:tailEnd type="triangle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</p:cxnSp>
      <p:sp>
        <p:nvSpPr>
          <p:cNvPr id="1049452" name="TextBox 217"/>
          <p:cNvSpPr txBox="1"/>
          <p:nvPr/>
        </p:nvSpPr>
        <p:spPr>
          <a:xfrm>
            <a:off x="6096628" y="4139979"/>
            <a:ext cx="901209" cy="307777"/>
          </a:xfrm>
          <a:prstGeom prst="rect"/>
          <a:noFill/>
        </p:spPr>
        <p:txBody>
          <a:bodyPr anchor="ctr" rtlCol="0" wrap="non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400" i="0" kern="1200" kumimoji="0" lang="en-US" noProof="0" normalizeH="0" spc="0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300GB/s</a:t>
            </a:r>
          </a:p>
        </p:txBody>
      </p:sp>
      <p:sp>
        <p:nvSpPr>
          <p:cNvPr id="1049453" name="文字方塊 316"/>
          <p:cNvSpPr txBox="1"/>
          <p:nvPr/>
        </p:nvSpPr>
        <p:spPr>
          <a:xfrm>
            <a:off x="1579295" y="6484775"/>
            <a:ext cx="6913881" cy="269241"/>
          </a:xfrm>
          <a:prstGeom prst="rect"/>
          <a:noFill/>
        </p:spPr>
        <p:txBody>
          <a:bodyPr rtlCol="0" wrap="none">
            <a:spAutoFit/>
          </a:bodyPr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200" i="1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Source: “Machine Learning for Systems and Systems for Machine Learning”,  Jeff Dean, NIPS 2017</a:t>
            </a:r>
            <a:endParaRPr altLang="en-US" baseline="0" b="0" cap="none" dirty="0" sz="1200" i="1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5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97837" y="6518275"/>
            <a:ext cx="2133600" cy="339725"/>
          </a:xfrm>
        </p:spPr>
        <p:txBody>
          <a:bodyPr/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122F83D-C70C-4EAE-ADD6-650BB3206743}" type="slidenum">
              <a:rPr altLang="zh-TW" baseline="0" b="0" cap="none" sz="1100" i="0" kern="1200" kumimoji="1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algn="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19</a:t>
            </a:fld>
            <a:endParaRPr altLang="zh-TW" baseline="0" b="0" cap="none" dirty="0" sz="11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821" name="標題 1"/>
          <p:cNvSpPr txBox="1"/>
          <p:nvPr/>
        </p:nvSpPr>
        <p:spPr>
          <a:xfrm>
            <a:off x="868770" y="573769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計畫摘要說明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22" name="向右箭號 3"/>
          <p:cNvSpPr/>
          <p:nvPr/>
        </p:nvSpPr>
        <p:spPr>
          <a:xfrm>
            <a:off x="3153162" y="1548969"/>
            <a:ext cx="328820" cy="450000"/>
          </a:xfrm>
          <a:prstGeom prst="rightArrow"/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dirty="0" lang="zh-TW">
              <a:solidFill>
                <a:srgbClr val="0000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23" name="文字方塊 4"/>
          <p:cNvSpPr txBox="1"/>
          <p:nvPr/>
        </p:nvSpPr>
        <p:spPr>
          <a:xfrm>
            <a:off x="3616272" y="1201566"/>
            <a:ext cx="5393846" cy="1108902"/>
          </a:xfrm>
          <a:prstGeom prst="rect"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rtlCol="0" wrap="square">
            <a:noAutofit/>
          </a:bodyPr>
          <a:lstStyle>
            <a:defPPr>
              <a:defRPr lang="zh-TW"/>
            </a:defPPr>
            <a:lvl2pPr indent="-357188" lvl="1" marL="357188">
              <a:buSzPct val="70000"/>
              <a:buFont typeface="Wingdings" panose="05000000000000000000" pitchFamily="2" charset="2"/>
              <a:buChar char="l"/>
              <a:defRPr b="1" sz="2400">
                <a:ea typeface="微軟正黑體" panose="020B0604030504040204" pitchFamily="34" charset="-120"/>
                <a:cs typeface="Arial" panose="020B0604020202020204" pitchFamily="34" charset="0"/>
              </a:defRPr>
            </a:lvl2pPr>
          </a:lstStyle>
          <a:p>
            <a:pPr lvl="1"/>
            <a:r>
              <a:rPr altLang="zh-TW" dirty="0" sz="2000" lang="en-US" smtClean="0">
                <a:latin typeface="Arial" panose="020B0604020202020204" pitchFamily="34" charset="0"/>
              </a:rPr>
              <a:t>AI-Compute-In-DRAM(AIM)</a:t>
            </a:r>
            <a:r>
              <a:rPr altLang="en-US" dirty="0" sz="2000" lang="zh-TW" smtClean="0">
                <a:latin typeface="Arial" panose="020B0604020202020204" pitchFamily="34" charset="0"/>
              </a:rPr>
              <a:t>晶圓製造創新服務平台</a:t>
            </a:r>
            <a:r>
              <a:rPr altLang="en-US" dirty="0" sz="2000" lang="zh-TW">
                <a:latin typeface="Arial" panose="020B0604020202020204" pitchFamily="34" charset="0"/>
              </a:rPr>
              <a:t>研發計畫</a:t>
            </a:r>
            <a:r>
              <a:rPr altLang="zh-TW" dirty="0" sz="2000" lang="en-US">
                <a:latin typeface="Arial" panose="020B0604020202020204" pitchFamily="34" charset="0"/>
              </a:rPr>
              <a:t> </a:t>
            </a:r>
          </a:p>
          <a:p>
            <a:pPr lvl="1"/>
            <a:r>
              <a:rPr altLang="en-US" dirty="0" sz="2000" lang="zh-TW" smtClean="0">
                <a:latin typeface="Arial" panose="020B0604020202020204" pitchFamily="34" charset="0"/>
              </a:rPr>
              <a:t>計畫期間：</a:t>
            </a:r>
            <a:r>
              <a:rPr altLang="zh-TW" dirty="0" sz="2000" lang="en-US" smtClean="0">
                <a:latin typeface="Arial" panose="020B0604020202020204" pitchFamily="34" charset="0"/>
              </a:rPr>
              <a:t>108.12.01~110.11.30 </a:t>
            </a:r>
            <a:r>
              <a:rPr altLang="zh-TW" dirty="0" sz="2000" lang="en-US" smtClean="0">
                <a:latin typeface="Arial" panose="020B0604020202020204" pitchFamily="34" charset="0"/>
              </a:rPr>
              <a:t>(2</a:t>
            </a:r>
            <a:r>
              <a:rPr altLang="en-US" dirty="0" sz="2000" lang="zh-TW" smtClean="0">
                <a:latin typeface="Arial" panose="020B0604020202020204" pitchFamily="34" charset="0"/>
              </a:rPr>
              <a:t>年</a:t>
            </a:r>
            <a:r>
              <a:rPr altLang="zh-TW" dirty="0" sz="2000" lang="en-US" smtClean="0">
                <a:latin typeface="Arial" panose="020B0604020202020204" pitchFamily="34" charset="0"/>
              </a:rPr>
              <a:t>)</a:t>
            </a:r>
            <a:endParaRPr altLang="zh-TW" dirty="0" sz="2000" lang="en-US">
              <a:latin typeface="Arial" panose="020B0604020202020204" pitchFamily="34" charset="0"/>
            </a:endParaRPr>
          </a:p>
        </p:txBody>
      </p:sp>
      <p:sp>
        <p:nvSpPr>
          <p:cNvPr id="1048824" name="向右箭號 5"/>
          <p:cNvSpPr/>
          <p:nvPr/>
        </p:nvSpPr>
        <p:spPr>
          <a:xfrm>
            <a:off x="3150046" y="2735455"/>
            <a:ext cx="328820" cy="450000"/>
          </a:xfrm>
          <a:prstGeom prst="rightArrow"/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dirty="0" lang="zh-TW">
              <a:solidFill>
                <a:srgbClr val="0000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25" name="文字方塊 6"/>
          <p:cNvSpPr txBox="1"/>
          <p:nvPr/>
        </p:nvSpPr>
        <p:spPr>
          <a:xfrm>
            <a:off x="3616272" y="2522216"/>
            <a:ext cx="5393846" cy="876478"/>
          </a:xfrm>
          <a:prstGeom prst="rect"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rtlCol="0" wrap="square">
            <a:noAutofit/>
          </a:bodyPr>
          <a:lstStyle>
            <a:defPPr>
              <a:defRPr lang="zh-TW"/>
            </a:defPPr>
            <a:lvl2pPr indent="-357188" lvl="1" marL="357188">
              <a:buSzPct val="70000"/>
              <a:buFont typeface="Wingdings" panose="05000000000000000000" pitchFamily="2" charset="2"/>
              <a:buChar char="l"/>
              <a:defRPr b="1" sz="2400">
                <a:ea typeface="微軟正黑體" panose="020B0604030504040204" pitchFamily="34" charset="-120"/>
                <a:cs typeface="Arial" panose="020B0604020202020204" pitchFamily="34" charset="0"/>
              </a:defRPr>
            </a:lvl2pPr>
          </a:lstStyle>
          <a:p>
            <a:pPr lvl="1"/>
            <a:r>
              <a:rPr altLang="en-US" dirty="0" sz="2000" lang="zh-TW">
                <a:latin typeface="Arial" panose="020B0604020202020204" pitchFamily="34" charset="0"/>
              </a:rPr>
              <a:t>力晶積成電子製造</a:t>
            </a:r>
            <a:r>
              <a:rPr altLang="en-US" dirty="0" sz="2000" lang="zh-TW" smtClean="0">
                <a:latin typeface="Arial" panose="020B0604020202020204" pitchFamily="34" charset="0"/>
              </a:rPr>
              <a:t>股份有限公司</a:t>
            </a:r>
            <a:endParaRPr altLang="zh-TW" dirty="0" sz="2000" lang="en-US" smtClean="0">
              <a:latin typeface="Arial" panose="020B0604020202020204" pitchFamily="34" charset="0"/>
            </a:endParaRPr>
          </a:p>
          <a:p>
            <a:pPr lvl="1"/>
            <a:r>
              <a:rPr altLang="en-US" dirty="0" sz="2000" lang="zh-TW"/>
              <a:t>先進車系統股份有限公司</a:t>
            </a:r>
            <a:endParaRPr altLang="zh-TW" dirty="0" sz="2000" lang="en-US">
              <a:latin typeface="Arial" panose="020B0604020202020204" pitchFamily="34" charset="0"/>
            </a:endParaRPr>
          </a:p>
        </p:txBody>
      </p:sp>
      <p:sp>
        <p:nvSpPr>
          <p:cNvPr id="1048826" name="向右箭號 7"/>
          <p:cNvSpPr/>
          <p:nvPr/>
        </p:nvSpPr>
        <p:spPr>
          <a:xfrm>
            <a:off x="3150046" y="4128094"/>
            <a:ext cx="328820" cy="450000"/>
          </a:xfrm>
          <a:prstGeom prst="rightArrow"/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dirty="0" lang="zh-TW">
              <a:solidFill>
                <a:srgbClr val="0000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27" name="文字方塊 8"/>
          <p:cNvSpPr txBox="1"/>
          <p:nvPr/>
        </p:nvSpPr>
        <p:spPr>
          <a:xfrm>
            <a:off x="3621920" y="3590325"/>
            <a:ext cx="5388198" cy="1525538"/>
          </a:xfrm>
          <a:prstGeom prst="rect"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rtlCol="0" wrap="square">
            <a:no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</a:defRPr>
            </a:lvl1pPr>
            <a:lvl2pPr indent="-357188" lvl="1" marL="357188">
              <a:buSzPct val="70000"/>
              <a:buFont typeface="Wingdings" panose="05000000000000000000" pitchFamily="2" charset="2"/>
              <a:buChar char="l"/>
              <a:defRPr b="1" sz="2400">
                <a:solidFill>
                  <a:schemeClr val="dk1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altLang="en-US" dirty="0" sz="2000" lang="zh-TW" smtClean="0">
                <a:latin typeface="Arial" panose="020B0604020202020204" pitchFamily="34" charset="0"/>
              </a:rPr>
              <a:t>具世界領先之記憶體內運算 </a:t>
            </a:r>
            <a:r>
              <a:rPr altLang="zh-TW" dirty="0" sz="2000" lang="en-US" smtClean="0">
                <a:latin typeface="Arial" panose="020B0604020202020204" pitchFamily="34" charset="0"/>
              </a:rPr>
              <a:t>(In-Memory Computing)</a:t>
            </a:r>
            <a:r>
              <a:rPr altLang="en-US" dirty="0" sz="2000" lang="zh-TW" smtClean="0">
                <a:latin typeface="Arial" panose="020B0604020202020204" pitchFamily="34" charset="0"/>
              </a:rPr>
              <a:t>晶圓</a:t>
            </a:r>
            <a:r>
              <a:rPr altLang="en-US" dirty="0" sz="2000" lang="zh-TW">
                <a:latin typeface="Arial" panose="020B0604020202020204" pitchFamily="34" charset="0"/>
              </a:rPr>
              <a:t>製造創新服務平台</a:t>
            </a:r>
            <a:endParaRPr altLang="zh-TW" dirty="0" sz="2000" lang="en-US">
              <a:latin typeface="Arial" panose="020B0604020202020204" pitchFamily="34" charset="0"/>
            </a:endParaRPr>
          </a:p>
          <a:p>
            <a:pPr lvl="1"/>
            <a:r>
              <a:rPr altLang="en-US" dirty="0" sz="2000" lang="zh-TW">
                <a:latin typeface="Arial" panose="020B0604020202020204" pitchFamily="34" charset="0"/>
              </a:rPr>
              <a:t>突破人工智慧運算瓶頸，以同效競爭者</a:t>
            </a:r>
            <a:r>
              <a:rPr altLang="zh-TW" dirty="0" sz="2000" lang="en-US">
                <a:latin typeface="Arial" panose="020B0604020202020204" pitchFamily="34" charset="0"/>
              </a:rPr>
              <a:t>1/10</a:t>
            </a:r>
            <a:r>
              <a:rPr altLang="en-US" dirty="0" sz="2000" lang="zh-TW">
                <a:latin typeface="Arial" panose="020B0604020202020204" pitchFamily="34" charset="0"/>
              </a:rPr>
              <a:t>成本與能耗，提供</a:t>
            </a:r>
            <a:r>
              <a:rPr altLang="zh-TW" dirty="0" sz="2000" lang="en-US">
                <a:latin typeface="Arial" panose="020B0604020202020204" pitchFamily="34" charset="0"/>
              </a:rPr>
              <a:t>2Tbps</a:t>
            </a:r>
            <a:r>
              <a:rPr altLang="en-US" dirty="0" sz="2000" lang="zh-TW">
                <a:latin typeface="Arial" panose="020B0604020202020204" pitchFamily="34" charset="0"/>
              </a:rPr>
              <a:t>高頻寬資料流量</a:t>
            </a:r>
            <a:endParaRPr altLang="zh-TW" dirty="0" sz="2000" lang="en-US">
              <a:latin typeface="Arial" panose="020B0604020202020204" pitchFamily="34" charset="0"/>
            </a:endParaRPr>
          </a:p>
        </p:txBody>
      </p:sp>
      <p:sp>
        <p:nvSpPr>
          <p:cNvPr id="1048828" name="向右箭號 9"/>
          <p:cNvSpPr/>
          <p:nvPr/>
        </p:nvSpPr>
        <p:spPr>
          <a:xfrm>
            <a:off x="3150046" y="5746280"/>
            <a:ext cx="328820" cy="450000"/>
          </a:xfrm>
          <a:prstGeom prst="rightArrow"/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dirty="0" lang="zh-TW">
              <a:solidFill>
                <a:srgbClr val="0000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29" name="文字方塊 10"/>
          <p:cNvSpPr txBox="1"/>
          <p:nvPr/>
        </p:nvSpPr>
        <p:spPr>
          <a:xfrm>
            <a:off x="3621920" y="5324508"/>
            <a:ext cx="5388198" cy="1293546"/>
          </a:xfrm>
          <a:prstGeom prst="rect"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rtlCol="0" wrap="square">
            <a:noAutofit/>
          </a:bodyPr>
          <a:lstStyle>
            <a:defPPr>
              <a:defRPr lang="zh-TW"/>
            </a:defPPr>
            <a:lvl2pPr indent="-357188" lvl="1" marL="357188">
              <a:buSzPct val="70000"/>
              <a:buFont typeface="Wingdings" panose="05000000000000000000" pitchFamily="2" charset="2"/>
              <a:buChar char="l"/>
              <a:defRPr b="1" sz="2400">
                <a:ea typeface="微軟正黑體" panose="020B0604030504040204" pitchFamily="34" charset="-120"/>
                <a:cs typeface="Arial" panose="020B0604020202020204" pitchFamily="34" charset="0"/>
              </a:defRPr>
            </a:lvl2pPr>
          </a:lstStyle>
          <a:p>
            <a:pPr lvl="1"/>
            <a:r>
              <a:rPr altLang="en-US" dirty="0" sz="2000" lang="zh-TW">
                <a:latin typeface="Arial" panose="020B0604020202020204" pitchFamily="34" charset="0"/>
              </a:rPr>
              <a:t>降低裝置成本，提昇系統性能，提高應用普及率</a:t>
            </a:r>
            <a:endParaRPr altLang="zh-TW" dirty="0" sz="2000" lang="en-US">
              <a:latin typeface="Arial" panose="020B0604020202020204" pitchFamily="34" charset="0"/>
            </a:endParaRPr>
          </a:p>
          <a:p>
            <a:pPr lvl="1"/>
            <a:r>
              <a:rPr altLang="en-US" dirty="0" sz="2000" lang="zh-TW">
                <a:latin typeface="Arial" panose="020B0604020202020204" pitchFamily="34" charset="0"/>
              </a:rPr>
              <a:t>晶圓製造創新服務平台導入量產，預期可創造新產值約每年新台幣</a:t>
            </a:r>
            <a:r>
              <a:rPr altLang="zh-TW" dirty="0" sz="2000" lang="en-US">
                <a:latin typeface="Arial" panose="020B0604020202020204" pitchFamily="34" charset="0"/>
              </a:rPr>
              <a:t>200</a:t>
            </a:r>
            <a:r>
              <a:rPr altLang="en-US" dirty="0" sz="2000" lang="zh-TW">
                <a:latin typeface="Arial" panose="020B0604020202020204" pitchFamily="34" charset="0"/>
              </a:rPr>
              <a:t>億以上</a:t>
            </a:r>
          </a:p>
        </p:txBody>
      </p:sp>
      <p:sp>
        <p:nvSpPr>
          <p:cNvPr id="1048830" name="矩形 11"/>
          <p:cNvSpPr/>
          <p:nvPr/>
        </p:nvSpPr>
        <p:spPr>
          <a:xfrm>
            <a:off x="139145" y="1232773"/>
            <a:ext cx="2873495" cy="1082392"/>
          </a:xfrm>
          <a:prstGeom prst="rect"/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24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AI on </a:t>
            </a:r>
            <a:r>
              <a:rPr altLang="zh-TW" b="1" dirty="0" sz="24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Chip</a:t>
            </a:r>
          </a:p>
          <a:p>
            <a:pPr algn="ctr"/>
            <a:r>
              <a:rPr altLang="en-US" b="1" dirty="0" sz="24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研發</a:t>
            </a:r>
            <a:r>
              <a:rPr altLang="en-US" b="1" dirty="0" sz="24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補助計畫</a:t>
            </a:r>
            <a:endParaRPr altLang="en-US" b="1" dirty="0" sz="24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31" name="矩形 12"/>
          <p:cNvSpPr/>
          <p:nvPr/>
        </p:nvSpPr>
        <p:spPr>
          <a:xfrm>
            <a:off x="139146" y="2510404"/>
            <a:ext cx="2873495" cy="871278"/>
          </a:xfrm>
          <a:prstGeom prst="rect"/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sz="24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申請</a:t>
            </a:r>
            <a:r>
              <a:rPr altLang="en-US" b="1" dirty="0" sz="2400" lang="zh-TW">
                <a:ea typeface="微軟正黑體" panose="020B0604030504040204" pitchFamily="34" charset="-120"/>
                <a:cs typeface="Arial" panose="020B0604020202020204" pitchFamily="34" charset="0"/>
              </a:rPr>
              <a:t>廠商</a:t>
            </a:r>
          </a:p>
        </p:txBody>
      </p:sp>
      <p:sp>
        <p:nvSpPr>
          <p:cNvPr id="1048832" name="矩形 13"/>
          <p:cNvSpPr/>
          <p:nvPr/>
        </p:nvSpPr>
        <p:spPr>
          <a:xfrm>
            <a:off x="139146" y="3590325"/>
            <a:ext cx="2873495" cy="1525538"/>
          </a:xfrm>
          <a:prstGeom prst="rect"/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sz="2400" lang="zh-TW">
                <a:ea typeface="微軟正黑體" panose="020B0604030504040204" pitchFamily="34" charset="-120"/>
                <a:cs typeface="Arial" panose="020B0604020202020204" pitchFamily="34" charset="0"/>
              </a:rPr>
              <a:t>計畫亮點</a:t>
            </a:r>
          </a:p>
        </p:txBody>
      </p:sp>
      <p:sp>
        <p:nvSpPr>
          <p:cNvPr id="1048833" name="矩形 14"/>
          <p:cNvSpPr/>
          <p:nvPr/>
        </p:nvSpPr>
        <p:spPr>
          <a:xfrm>
            <a:off x="139146" y="5324507"/>
            <a:ext cx="2873495" cy="1293546"/>
          </a:xfrm>
          <a:prstGeom prst="rect"/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sz="2400" lang="zh-TW">
                <a:ea typeface="微軟正黑體" panose="020B0604030504040204" pitchFamily="34" charset="-120"/>
                <a:cs typeface="Arial" panose="020B0604020202020204" pitchFamily="34" charset="0"/>
              </a:rPr>
              <a:t>預期效益</a:t>
            </a:r>
          </a:p>
        </p:txBody>
      </p:sp>
      <p:sp>
        <p:nvSpPr>
          <p:cNvPr id="1048834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508073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5" name="爆炸 2 2"/>
          <p:cNvSpPr/>
          <p:nvPr/>
        </p:nvSpPr>
        <p:spPr>
          <a:xfrm>
            <a:off x="4902907" y="3536860"/>
            <a:ext cx="3833224" cy="3355153"/>
          </a:xfrm>
          <a:prstGeom prst="irregularSeal2"/>
          <a:solidFill>
            <a:srgbClr val="FFFF00"/>
          </a:solidFill>
          <a:ln w="28575">
            <a:solidFill>
              <a:srgbClr val="FFC00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9456" name="標題 3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0"/>
            <a:r>
              <a:rPr altLang="en-US" dirty="0" kern="0" lang="zh-TW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國內外競爭分析 </a:t>
            </a:r>
            <a:r>
              <a:rPr altLang="zh-TW" dirty="0" kern="0" lang="en-US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800" i="0" kern="0" kumimoji="1" lang="en-US" noProof="0" normalizeH="0" spc="0" strike="noStrike" u="none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aseline="0" b="1" cap="none" dirty="0" sz="2800" i="0" kern="0" kumimoji="1" lang="zh-TW" noProof="0" normalizeH="0" spc="0" strike="noStrike" u="none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1" cap="none" dirty="0" sz="2800" i="0" kern="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vs </a:t>
            </a:r>
            <a:r>
              <a:rPr altLang="en-US" baseline="0" b="1" cap="none" dirty="0" sz="2800" i="0" kern="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各式人工智慧晶片記憶體架構</a:t>
            </a:r>
          </a:p>
        </p:txBody>
      </p:sp>
      <p:sp>
        <p:nvSpPr>
          <p:cNvPr id="1049457" name="object 89"/>
          <p:cNvSpPr/>
          <p:nvPr/>
        </p:nvSpPr>
        <p:spPr>
          <a:xfrm rot="16200000">
            <a:off x="5599420" y="4156131"/>
            <a:ext cx="2001849" cy="2363765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4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58" name="object 90"/>
          <p:cNvSpPr/>
          <p:nvPr/>
        </p:nvSpPr>
        <p:spPr>
          <a:xfrm rot="16200000">
            <a:off x="5550323" y="4247094"/>
            <a:ext cx="1975833" cy="2191989"/>
          </a:xfrm>
          <a:custGeom>
            <a:avLst/>
            <a:ahLst/>
            <a:rect l="l" t="t" r="r" b="b"/>
            <a:pathLst>
              <a:path w="3454400" h="1536700">
                <a:moveTo>
                  <a:pt x="0" y="0"/>
                </a:moveTo>
                <a:lnTo>
                  <a:pt x="0" y="1536700"/>
                </a:lnTo>
                <a:lnTo>
                  <a:pt x="3454400" y="1536700"/>
                </a:lnTo>
                <a:lnTo>
                  <a:pt x="3454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4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59" name="object 91"/>
          <p:cNvSpPr/>
          <p:nvPr/>
        </p:nvSpPr>
        <p:spPr>
          <a:xfrm rot="16200000">
            <a:off x="5550321" y="4247098"/>
            <a:ext cx="1975837" cy="2191984"/>
          </a:xfrm>
          <a:custGeom>
            <a:avLst/>
            <a:ahLst/>
            <a:rect l="l" t="t" r="r" b="b"/>
            <a:pathLst>
              <a:path w="3454401" h="1536700">
                <a:moveTo>
                  <a:pt x="0" y="0"/>
                </a:moveTo>
                <a:lnTo>
                  <a:pt x="3454401" y="0"/>
                </a:lnTo>
                <a:lnTo>
                  <a:pt x="3454401" y="1536700"/>
                </a:lnTo>
                <a:lnTo>
                  <a:pt x="0" y="1536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4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60" name="object 102"/>
          <p:cNvSpPr/>
          <p:nvPr/>
        </p:nvSpPr>
        <p:spPr>
          <a:xfrm>
            <a:off x="6542643" y="4874652"/>
            <a:ext cx="1091589" cy="277978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4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61" name="object 105"/>
          <p:cNvSpPr/>
          <p:nvPr/>
        </p:nvSpPr>
        <p:spPr>
          <a:xfrm>
            <a:off x="5442243" y="4874652"/>
            <a:ext cx="1091589" cy="277978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4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62" name="object 108"/>
          <p:cNvSpPr/>
          <p:nvPr/>
        </p:nvSpPr>
        <p:spPr>
          <a:xfrm>
            <a:off x="5418459" y="4582912"/>
            <a:ext cx="1144408" cy="277978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4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63" name="object 108"/>
          <p:cNvSpPr/>
          <p:nvPr/>
        </p:nvSpPr>
        <p:spPr>
          <a:xfrm>
            <a:off x="6507354" y="4587079"/>
            <a:ext cx="1144408" cy="277978"/>
          </a:xfrm>
          <a:prstGeom prst="rect"/>
          <a:blipFill>
            <a:blip xmlns:r="http://schemas.openxmlformats.org/officeDocument/2006/relationships" r:embed="rId3" cstate="print"/>
            <a:stretch>
              <a:fillRect/>
            </a:stretch>
          </a:blipFill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4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74" name="群組 11"/>
          <p:cNvGrpSpPr/>
          <p:nvPr/>
        </p:nvGrpSpPr>
        <p:grpSpPr>
          <a:xfrm>
            <a:off x="5574290" y="5207661"/>
            <a:ext cx="1927894" cy="1123344"/>
            <a:chOff x="2318261" y="5118523"/>
            <a:chExt cx="1927894" cy="353362"/>
          </a:xfrm>
        </p:grpSpPr>
        <p:sp>
          <p:nvSpPr>
            <p:cNvPr id="1049464" name="object 95"/>
            <p:cNvSpPr/>
            <p:nvPr/>
          </p:nvSpPr>
          <p:spPr>
            <a:xfrm>
              <a:off x="2318261" y="5118523"/>
              <a:ext cx="1927894" cy="353362"/>
            </a:xfrm>
            <a:prstGeom prst="rect"/>
            <a:blipFill>
              <a:blip xmlns:r="http://schemas.openxmlformats.org/officeDocument/2006/relationships" r:embed="rId4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65" name="object 96"/>
            <p:cNvSpPr/>
            <p:nvPr/>
          </p:nvSpPr>
          <p:spPr>
            <a:xfrm>
              <a:off x="2486428" y="5158571"/>
              <a:ext cx="1590016" cy="273266"/>
            </a:xfrm>
            <a:custGeom>
              <a:avLst/>
              <a:ah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0" y="736600"/>
                  </a:lnTo>
                  <a:lnTo>
                    <a:pt x="1016000" y="736600"/>
                  </a:lnTo>
                  <a:lnTo>
                    <a:pt x="1016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5FA0"/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8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AIM</a:t>
              </a:r>
              <a:r>
                <a:rPr altLang="en-US" baseline="0" b="1" cap="none" dirty="0" sz="1800" i="0" kern="1200" kumimoji="1" lang="zh-TW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1" cap="none" dirty="0" sz="18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HBW DRAM</a:t>
              </a:r>
            </a:p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8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(GB)</a:t>
              </a:r>
              <a:endParaRPr baseline="0" b="1" cap="none" dirty="0" sz="1800" i="0" kern="1200" kumimoji="1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66" name="object 97"/>
            <p:cNvSpPr/>
            <p:nvPr/>
          </p:nvSpPr>
          <p:spPr>
            <a:xfrm>
              <a:off x="2486428" y="5158571"/>
              <a:ext cx="1590016" cy="273266"/>
            </a:xfrm>
            <a:custGeom>
              <a:avLst/>
              <a:ah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1016000" y="0"/>
                  </a:lnTo>
                  <a:lnTo>
                    <a:pt x="1016000" y="736600"/>
                  </a:lnTo>
                  <a:lnTo>
                    <a:pt x="0" y="736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49467" name="object 9"/>
          <p:cNvSpPr txBox="1"/>
          <p:nvPr/>
        </p:nvSpPr>
        <p:spPr>
          <a:xfrm>
            <a:off x="6674690" y="4909988"/>
            <a:ext cx="827495" cy="207305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68" name="object 6"/>
          <p:cNvSpPr txBox="1"/>
          <p:nvPr/>
        </p:nvSpPr>
        <p:spPr>
          <a:xfrm rot="16200000">
            <a:off x="5918985" y="4335354"/>
            <a:ext cx="226152" cy="774676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69" name="object 5"/>
          <p:cNvSpPr txBox="1"/>
          <p:nvPr/>
        </p:nvSpPr>
        <p:spPr>
          <a:xfrm>
            <a:off x="5574291" y="4909988"/>
            <a:ext cx="827495" cy="207305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70" name="object 4"/>
          <p:cNvSpPr txBox="1"/>
          <p:nvPr/>
        </p:nvSpPr>
        <p:spPr>
          <a:xfrm rot="16200000">
            <a:off x="5919487" y="4094123"/>
            <a:ext cx="1281526" cy="2130359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ts val="600"/>
              </a:lnSpc>
              <a:spcBef>
                <a:spcPts val="41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dirty="0" sz="14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71" name="object 12"/>
          <p:cNvSpPr txBox="1"/>
          <p:nvPr/>
        </p:nvSpPr>
        <p:spPr>
          <a:xfrm>
            <a:off x="6673370" y="4616544"/>
            <a:ext cx="827495" cy="58893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72" name="object 11"/>
          <p:cNvSpPr txBox="1"/>
          <p:nvPr/>
        </p:nvSpPr>
        <p:spPr>
          <a:xfrm>
            <a:off x="6673370" y="4675438"/>
            <a:ext cx="827495" cy="91874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73" name="object 10"/>
          <p:cNvSpPr txBox="1"/>
          <p:nvPr/>
        </p:nvSpPr>
        <p:spPr>
          <a:xfrm>
            <a:off x="6673370" y="4767312"/>
            <a:ext cx="827495" cy="56538"/>
          </a:xfrm>
          <a:prstGeom prst="rect"/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25400" marR="0" rtl="0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74" name="文字方塊 22"/>
          <p:cNvSpPr txBox="1"/>
          <p:nvPr/>
        </p:nvSpPr>
        <p:spPr>
          <a:xfrm rot="16200000">
            <a:off x="7208966" y="5821183"/>
            <a:ext cx="457201" cy="358140"/>
          </a:xfrm>
          <a:prstGeom prst="rect"/>
          <a:noFill/>
        </p:spPr>
        <p:txBody>
          <a:bodyPr anchor="ctr" lIns="0" rIns="0" rtlCol="0" wrap="none">
            <a:sp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Chip</a:t>
            </a:r>
            <a:endParaRPr altLang="en-US" baseline="0" b="1" cap="none" dirty="0" sz="1800" i="0" kern="1200" kumimoji="1" lang="zh-TW" noProof="0" normalizeH="0" spc="0" strike="noStrike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70" name="直線接點 23"/>
          <p:cNvCxnSpPr>
            <a:cxnSpLocks/>
          </p:cNvCxnSpPr>
          <p:nvPr/>
        </p:nvCxnSpPr>
        <p:spPr>
          <a:xfrm>
            <a:off x="6419400" y="4727371"/>
            <a:ext cx="245166" cy="0"/>
          </a:xfrm>
          <a:prstGeom prst="line"/>
          <a:ln w="38100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1" name="直線接點 24"/>
          <p:cNvCxnSpPr>
            <a:cxnSpLocks/>
          </p:cNvCxnSpPr>
          <p:nvPr/>
        </p:nvCxnSpPr>
        <p:spPr>
          <a:xfrm>
            <a:off x="6417086" y="5015066"/>
            <a:ext cx="245166" cy="0"/>
          </a:xfrm>
          <a:prstGeom prst="line"/>
          <a:ln w="38100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2" name="直線接點 25"/>
          <p:cNvCxnSpPr>
            <a:cxnSpLocks/>
          </p:cNvCxnSpPr>
          <p:nvPr/>
        </p:nvCxnSpPr>
        <p:spPr>
          <a:xfrm flipV="1">
            <a:off x="5995287" y="4828856"/>
            <a:ext cx="0" cy="72404"/>
          </a:xfrm>
          <a:prstGeom prst="line"/>
          <a:ln w="38100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73" name="直線接點 26"/>
          <p:cNvCxnSpPr>
            <a:cxnSpLocks/>
          </p:cNvCxnSpPr>
          <p:nvPr/>
        </p:nvCxnSpPr>
        <p:spPr>
          <a:xfrm flipV="1">
            <a:off x="7087117" y="4829180"/>
            <a:ext cx="0" cy="72404"/>
          </a:xfrm>
          <a:prstGeom prst="line"/>
          <a:ln w="38100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475" name="object 109"/>
          <p:cNvSpPr/>
          <p:nvPr/>
        </p:nvSpPr>
        <p:spPr>
          <a:xfrm>
            <a:off x="6664566" y="4608088"/>
            <a:ext cx="845101" cy="207305"/>
          </a:xfrm>
          <a:custGeom>
            <a:avLst/>
            <a:ahLst/>
            <a:rect l="l" t="t" r="r" b="b"/>
            <a:pathLst>
              <a:path w="609600" h="558800">
                <a:moveTo>
                  <a:pt x="0" y="0"/>
                </a:moveTo>
                <a:lnTo>
                  <a:pt x="0" y="558800"/>
                </a:lnTo>
                <a:lnTo>
                  <a:pt x="609600" y="558800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6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PE</a:t>
            </a:r>
            <a:endParaRPr baseline="0" b="0" cap="none" dirty="0" sz="12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76" name="object 114"/>
          <p:cNvSpPr/>
          <p:nvPr/>
        </p:nvSpPr>
        <p:spPr>
          <a:xfrm>
            <a:off x="6673370" y="4616544"/>
            <a:ext cx="827495" cy="207305"/>
          </a:xfrm>
          <a:custGeom>
            <a:avLst/>
            <a:ahLst/>
            <a:rect l="l" t="t" r="r" b="b"/>
            <a:pathLst>
              <a:path w="596900" h="558800">
                <a:moveTo>
                  <a:pt x="596900" y="0"/>
                </a:moveTo>
                <a:lnTo>
                  <a:pt x="0" y="0"/>
                </a:lnTo>
                <a:lnTo>
                  <a:pt x="0" y="558800"/>
                </a:lnTo>
                <a:lnTo>
                  <a:pt x="596900" y="558800"/>
                </a:lnTo>
                <a:lnTo>
                  <a:pt x="59690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4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77" name="object 103"/>
          <p:cNvSpPr/>
          <p:nvPr/>
        </p:nvSpPr>
        <p:spPr>
          <a:xfrm>
            <a:off x="6674690" y="4904908"/>
            <a:ext cx="827495" cy="207305"/>
          </a:xfrm>
          <a:custGeom>
            <a:avLst/>
            <a:ahLst/>
            <a:rect l="l" t="t" r="r" b="b"/>
            <a:pathLst>
              <a:path w="596900" h="558800">
                <a:moveTo>
                  <a:pt x="0" y="0"/>
                </a:moveTo>
                <a:lnTo>
                  <a:pt x="0" y="558800"/>
                </a:lnTo>
                <a:lnTo>
                  <a:pt x="596900" y="558800"/>
                </a:lnTo>
                <a:lnTo>
                  <a:pt x="596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sz="16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PE</a:t>
            </a:r>
            <a:endParaRPr baseline="0" b="0" cap="none" dirty="0" sz="12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78" name="object 104"/>
          <p:cNvSpPr/>
          <p:nvPr/>
        </p:nvSpPr>
        <p:spPr>
          <a:xfrm>
            <a:off x="6674690" y="4909988"/>
            <a:ext cx="827495" cy="207305"/>
          </a:xfrm>
          <a:custGeom>
            <a:avLst/>
            <a:ahLst/>
            <a:rect l="l" t="t" r="r" b="b"/>
            <a:pathLst>
              <a:path w="596900" h="558800">
                <a:moveTo>
                  <a:pt x="0" y="0"/>
                </a:moveTo>
                <a:lnTo>
                  <a:pt x="596900" y="0"/>
                </a:lnTo>
                <a:lnTo>
                  <a:pt x="5969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4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75" name="群組 31"/>
          <p:cNvGrpSpPr/>
          <p:nvPr/>
        </p:nvGrpSpPr>
        <p:grpSpPr>
          <a:xfrm>
            <a:off x="5582300" y="4913608"/>
            <a:ext cx="811475" cy="204324"/>
            <a:chOff x="1982325" y="2247332"/>
            <a:chExt cx="702622" cy="292388"/>
          </a:xfrm>
        </p:grpSpPr>
        <p:sp>
          <p:nvSpPr>
            <p:cNvPr id="1049479" name="object 112"/>
            <p:cNvSpPr/>
            <p:nvPr/>
          </p:nvSpPr>
          <p:spPr>
            <a:xfrm>
              <a:off x="1982325" y="2250987"/>
              <a:ext cx="290217" cy="288733"/>
            </a:xfrm>
            <a:custGeom>
              <a:avLst/>
              <a:ahLst/>
              <a:rect l="l" t="t" r="r" b="b"/>
              <a:pathLst>
                <a:path w="596900" h="165100">
                  <a:moveTo>
                    <a:pt x="596900" y="0"/>
                  </a:moveTo>
                  <a:lnTo>
                    <a:pt x="0" y="0"/>
                  </a:lnTo>
                  <a:lnTo>
                    <a:pt x="0" y="165100"/>
                  </a:lnTo>
                  <a:lnTo>
                    <a:pt x="596900" y="1651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0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SRAM</a:t>
              </a:r>
              <a:endParaRPr baseline="0" b="0" cap="none" dirty="0" sz="800" i="0" kern="1200" kumimoji="1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80" name="object 111"/>
            <p:cNvSpPr/>
            <p:nvPr/>
          </p:nvSpPr>
          <p:spPr>
            <a:xfrm>
              <a:off x="2272545" y="2247332"/>
              <a:ext cx="412402" cy="292388"/>
            </a:xfrm>
            <a:custGeom>
              <a:avLst/>
              <a:ahLst/>
              <a:rect l="l" t="t" r="r" b="b"/>
              <a:pathLst>
                <a:path w="596900" h="254000">
                  <a:moveTo>
                    <a:pt x="5969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596900" y="2540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EFFFE"/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14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MAC</a:t>
              </a:r>
              <a:endParaRPr baseline="0" b="1" cap="none" dirty="0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49481" name="object 107"/>
          <p:cNvSpPr/>
          <p:nvPr/>
        </p:nvSpPr>
        <p:spPr>
          <a:xfrm>
            <a:off x="5574291" y="4909988"/>
            <a:ext cx="827495" cy="207305"/>
          </a:xfrm>
          <a:custGeom>
            <a:avLst/>
            <a:ahLst/>
            <a:rect l="l" t="t" r="r" b="b"/>
            <a:pathLst>
              <a:path w="596900" h="558800">
                <a:moveTo>
                  <a:pt x="0" y="0"/>
                </a:moveTo>
                <a:lnTo>
                  <a:pt x="596900" y="0"/>
                </a:lnTo>
                <a:lnTo>
                  <a:pt x="5969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8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82" name="object 38"/>
          <p:cNvSpPr txBox="1"/>
          <p:nvPr/>
        </p:nvSpPr>
        <p:spPr>
          <a:xfrm>
            <a:off x="5443282" y="4350356"/>
            <a:ext cx="2191985" cy="269304"/>
          </a:xfrm>
          <a:prstGeom prst="rect"/>
        </p:spPr>
        <p:txBody>
          <a:bodyPr anchor="ctr" bIns="0" lIns="0" rIns="0" rtlCol="0" tIns="0" wrap="square">
            <a:spAutoFit/>
          </a:bodyPr>
          <a:p>
            <a:pPr algn="ctr" defTabSz="914400" eaLnBrk="1" fontAlgn="base" hangingPunct="1" indent="0" latinLnBrk="0" lvl="0" marL="12700" marR="0" rtl="0">
              <a:lnSpc>
                <a:spcPts val="2145"/>
              </a:lnSpc>
              <a:spcBef>
                <a:spcPts val="107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dirty="0" sz="1600" i="0" kern="1200" kumimoji="1" lang="en-US" noProof="0" normalizeH="0" spc="-44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baseline="0" b="1" cap="none" dirty="0" sz="1600" i="0" kern="1200" kumimoji="1" noProof="0" normalizeH="0" spc="-44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N</a:t>
            </a:r>
            <a:r>
              <a:rPr baseline="0" b="1" cap="none" dirty="0" sz="16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N</a:t>
            </a:r>
            <a:r>
              <a:rPr baseline="0" b="1" cap="none" dirty="0" sz="1600" i="0" kern="1200" kumimoji="1" noProof="0" normalizeH="0" spc="99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baseline="0" b="1" cap="none" dirty="0" sz="1600" i="0" kern="1200" kumimoji="1" noProof="0" normalizeH="0" spc="-34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</a:t>
            </a:r>
            <a:r>
              <a:rPr baseline="0" b="1" cap="none" dirty="0" sz="1600" i="0" kern="1200" kumimoji="1" noProof="0" normalizeH="0" spc="19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r</a:t>
            </a:r>
            <a:r>
              <a:rPr baseline="0" b="1" cap="none" dirty="0" sz="1600" i="0" kern="1200" kumimoji="1" noProof="0" normalizeH="0" spc="-19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o</a:t>
            </a:r>
            <a:r>
              <a:rPr baseline="0" b="1" cap="none" dirty="0" sz="1600" i="0" kern="1200" kumimoji="1" noProof="0" normalizeH="0" spc="-9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cess</a:t>
            </a:r>
            <a:r>
              <a:rPr baseline="0" b="1" cap="none" dirty="0" sz="1600" i="0" kern="1200" kumimoji="1" noProof="0" normalizeH="0" spc="-19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o</a:t>
            </a:r>
            <a:r>
              <a:rPr baseline="0" b="1" cap="none" dirty="0" sz="16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r</a:t>
            </a:r>
            <a:endParaRPr baseline="0" b="0" cap="none" dirty="0" sz="16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83" name="object 106"/>
          <p:cNvSpPr/>
          <p:nvPr/>
        </p:nvSpPr>
        <p:spPr>
          <a:xfrm>
            <a:off x="5565728" y="4608432"/>
            <a:ext cx="827495" cy="207305"/>
          </a:xfrm>
          <a:custGeom>
            <a:avLst/>
            <a:ahLst/>
            <a:rect l="l" t="t" r="r" b="b"/>
            <a:pathLst>
              <a:path w="596900" h="558800">
                <a:moveTo>
                  <a:pt x="0" y="0"/>
                </a:moveTo>
                <a:lnTo>
                  <a:pt x="0" y="558800"/>
                </a:lnTo>
                <a:lnTo>
                  <a:pt x="596900" y="558800"/>
                </a:lnTo>
                <a:lnTo>
                  <a:pt x="596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dirty="0" sz="16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PE</a:t>
            </a:r>
            <a:endParaRPr baseline="0" b="1" cap="none" dirty="0" sz="16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84" name="object 110"/>
          <p:cNvSpPr/>
          <p:nvPr/>
        </p:nvSpPr>
        <p:spPr>
          <a:xfrm>
            <a:off x="5568112" y="4618248"/>
            <a:ext cx="845101" cy="207305"/>
          </a:xfrm>
          <a:custGeom>
            <a:avLst/>
            <a:ahLst/>
            <a:rect l="l" t="t" r="r" b="b"/>
            <a:pathLst>
              <a:path w="609600" h="558800">
                <a:moveTo>
                  <a:pt x="0" y="0"/>
                </a:moveTo>
                <a:lnTo>
                  <a:pt x="609600" y="0"/>
                </a:lnTo>
                <a:lnTo>
                  <a:pt x="6096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1400" i="0" kern="1200" kumimoji="1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76" name="群組 38"/>
          <p:cNvGrpSpPr/>
          <p:nvPr/>
        </p:nvGrpSpPr>
        <p:grpSpPr>
          <a:xfrm>
            <a:off x="5738823" y="5126316"/>
            <a:ext cx="647541" cy="192777"/>
            <a:chOff x="2494895" y="2337246"/>
            <a:chExt cx="764871" cy="192777"/>
          </a:xfrm>
        </p:grpSpPr>
        <p:sp>
          <p:nvSpPr>
            <p:cNvPr id="1049485" name="object 94"/>
            <p:cNvSpPr/>
            <p:nvPr/>
          </p:nvSpPr>
          <p:spPr>
            <a:xfrm rot="16200000">
              <a:off x="2494116" y="2338026"/>
              <a:ext cx="192776" cy="191217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86" name="object 94"/>
            <p:cNvSpPr/>
            <p:nvPr/>
          </p:nvSpPr>
          <p:spPr>
            <a:xfrm rot="16200000">
              <a:off x="2685334" y="2338026"/>
              <a:ext cx="192776" cy="191217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87" name="object 94"/>
            <p:cNvSpPr/>
            <p:nvPr/>
          </p:nvSpPr>
          <p:spPr>
            <a:xfrm rot="16200000">
              <a:off x="2876552" y="2338025"/>
              <a:ext cx="192776" cy="191217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88" name="object 94"/>
            <p:cNvSpPr/>
            <p:nvPr/>
          </p:nvSpPr>
          <p:spPr>
            <a:xfrm rot="16200000">
              <a:off x="3067770" y="2338026"/>
              <a:ext cx="192776" cy="191217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7" name="群組 43"/>
          <p:cNvGrpSpPr/>
          <p:nvPr/>
        </p:nvGrpSpPr>
        <p:grpSpPr>
          <a:xfrm>
            <a:off x="6681298" y="5126316"/>
            <a:ext cx="647541" cy="192777"/>
            <a:chOff x="2494895" y="2337246"/>
            <a:chExt cx="764871" cy="192777"/>
          </a:xfrm>
        </p:grpSpPr>
        <p:sp>
          <p:nvSpPr>
            <p:cNvPr id="1049489" name="object 94"/>
            <p:cNvSpPr/>
            <p:nvPr/>
          </p:nvSpPr>
          <p:spPr>
            <a:xfrm rot="16200000">
              <a:off x="2494116" y="2338026"/>
              <a:ext cx="192776" cy="191217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90" name="object 94"/>
            <p:cNvSpPr/>
            <p:nvPr/>
          </p:nvSpPr>
          <p:spPr>
            <a:xfrm rot="16200000">
              <a:off x="2685334" y="2338026"/>
              <a:ext cx="192776" cy="191217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91" name="object 94"/>
            <p:cNvSpPr/>
            <p:nvPr/>
          </p:nvSpPr>
          <p:spPr>
            <a:xfrm rot="16200000">
              <a:off x="2876552" y="2338025"/>
              <a:ext cx="192776" cy="191217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92" name="object 94"/>
            <p:cNvSpPr/>
            <p:nvPr/>
          </p:nvSpPr>
          <p:spPr>
            <a:xfrm rot="16200000">
              <a:off x="3067770" y="2338026"/>
              <a:ext cx="192776" cy="191217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49493" name="文字方塊 48"/>
          <p:cNvSpPr txBox="1"/>
          <p:nvPr/>
        </p:nvSpPr>
        <p:spPr>
          <a:xfrm>
            <a:off x="5499628" y="3369646"/>
            <a:ext cx="2413001" cy="599440"/>
          </a:xfrm>
          <a:prstGeom prst="rect"/>
          <a:noFill/>
        </p:spPr>
        <p:txBody>
          <a:bodyPr lIns="0" rIns="0" rtlCol="0" wrap="none">
            <a:spAutoFit/>
          </a:bodyPr>
          <a:p>
            <a:pPr algn="ctr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異質性封裝</a:t>
            </a:r>
            <a:endParaRPr altLang="zh-TW" baseline="0" b="1" cap="none" dirty="0" sz="1800" i="0" kern="1200" kumimoji="1" lang="en-US" noProof="0" normalizeH="0" spc="0" strike="noStrike" u="none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600" i="0" kern="1200" kumimoji="1" lang="zh-TW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價格昂貴 </a:t>
            </a:r>
            <a:r>
              <a:rPr altLang="zh-TW" baseline="0" b="0" cap="none" dirty="0" sz="1600" i="1" kern="1200" kumimoji="1" lang="en-US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Ex: Google TPU2</a:t>
            </a:r>
            <a:endParaRPr altLang="en-US" baseline="0" b="0" cap="none" dirty="0" sz="1600" i="1" kern="1200" kumimoji="1" lang="zh-TW" noProof="0" normalizeH="0" spc="0" strike="noStrike" u="none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94" name="文字方塊 49"/>
          <p:cNvSpPr txBox="1"/>
          <p:nvPr/>
        </p:nvSpPr>
        <p:spPr>
          <a:xfrm>
            <a:off x="946670" y="6184137"/>
            <a:ext cx="3073400" cy="599440"/>
          </a:xfrm>
          <a:prstGeom prst="rect"/>
          <a:noFill/>
        </p:spPr>
        <p:txBody>
          <a:bodyPr lIns="0" rIns="0" rtlCol="0" wrap="none">
            <a:spAutoFit/>
          </a:bodyPr>
          <a:p>
            <a:pPr algn="ctr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用</a:t>
            </a: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取代</a:t>
            </a: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600" i="0" kern="1200" kumimoji="1" lang="zh-TW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面積大、成本高 </a:t>
            </a:r>
            <a:r>
              <a:rPr altLang="zh-TW" baseline="0" b="0" cap="none" dirty="0" sz="1600" i="1" kern="1200" kumimoji="1" lang="en-US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Ex: </a:t>
            </a:r>
            <a:r>
              <a:rPr altLang="zh-TW" baseline="0" b="0" cap="none" dirty="0" sz="1600" i="1" kern="1200" kumimoji="1" lang="en-US" noProof="0" normalizeH="0" spc="0" err="1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Graphcore</a:t>
            </a:r>
            <a:r>
              <a:rPr altLang="zh-TW" baseline="0" b="0" cap="none" dirty="0" sz="1600" i="1" kern="1200" kumimoji="1" lang="en-US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IPU</a:t>
            </a:r>
            <a:endParaRPr altLang="en-US" baseline="0" b="0" cap="none" dirty="0" sz="1600" i="1" kern="1200" kumimoji="1" lang="zh-TW" noProof="0" normalizeH="0" spc="0" strike="noStrike" u="none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495" name="文字方塊 50"/>
          <p:cNvSpPr txBox="1"/>
          <p:nvPr/>
        </p:nvSpPr>
        <p:spPr>
          <a:xfrm>
            <a:off x="5432194" y="6338939"/>
            <a:ext cx="2120900" cy="447040"/>
          </a:xfrm>
          <a:prstGeom prst="rect"/>
          <a:noFill/>
        </p:spPr>
        <p:txBody>
          <a:bodyPr lIns="0" rIns="0" rtlCol="0" wrap="none">
            <a:sp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PSMC AIM DLA</a:t>
            </a:r>
            <a:endParaRPr altLang="en-US" baseline="0" b="1" cap="none" dirty="0" sz="2400" i="1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78" name="群組 51"/>
          <p:cNvGrpSpPr/>
          <p:nvPr/>
        </p:nvGrpSpPr>
        <p:grpSpPr>
          <a:xfrm>
            <a:off x="1328137" y="1390589"/>
            <a:ext cx="2404180" cy="2560040"/>
            <a:chOff x="1952487" y="1391489"/>
            <a:chExt cx="2683978" cy="2879367"/>
          </a:xfrm>
        </p:grpSpPr>
        <p:sp>
          <p:nvSpPr>
            <p:cNvPr id="1049496" name="object 90"/>
            <p:cNvSpPr/>
            <p:nvPr/>
          </p:nvSpPr>
          <p:spPr>
            <a:xfrm rot="16200000">
              <a:off x="2225853" y="1186028"/>
              <a:ext cx="2205150" cy="2616073"/>
            </a:xfrm>
            <a:custGeom>
              <a:avLst/>
              <a:ahLst/>
              <a:rect l="l" t="t" r="r" b="b"/>
              <a:pathLst>
                <a:path w="3454400" h="1536700">
                  <a:moveTo>
                    <a:pt x="0" y="0"/>
                  </a:moveTo>
                  <a:lnTo>
                    <a:pt x="0" y="1536700"/>
                  </a:lnTo>
                  <a:lnTo>
                    <a:pt x="3454400" y="1536700"/>
                  </a:lnTo>
                  <a:lnTo>
                    <a:pt x="345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97" name="object 91"/>
            <p:cNvSpPr/>
            <p:nvPr/>
          </p:nvSpPr>
          <p:spPr>
            <a:xfrm rot="16200000">
              <a:off x="2225850" y="1186031"/>
              <a:ext cx="2205153" cy="2616068"/>
            </a:xfrm>
            <a:custGeom>
              <a:avLst/>
              <a:ahLst/>
              <a:rect l="l" t="t" r="r" b="b"/>
              <a:pathLst>
                <a:path w="3454401" h="1536700">
                  <a:moveTo>
                    <a:pt x="0" y="0"/>
                  </a:moveTo>
                  <a:lnTo>
                    <a:pt x="3454401" y="0"/>
                  </a:lnTo>
                  <a:lnTo>
                    <a:pt x="3454401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98" name="object 89"/>
            <p:cNvSpPr/>
            <p:nvPr/>
          </p:nvSpPr>
          <p:spPr>
            <a:xfrm rot="16200000">
              <a:off x="2608135" y="955555"/>
              <a:ext cx="1414206" cy="2409373"/>
            </a:xfrm>
            <a:prstGeom prst="rect"/>
            <a:blipFill>
              <a:blip xmlns:r="http://schemas.openxmlformats.org/officeDocument/2006/relationships" r:embed="rId1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499" name="object 90"/>
            <p:cNvSpPr/>
            <p:nvPr/>
          </p:nvSpPr>
          <p:spPr>
            <a:xfrm rot="16200000">
              <a:off x="2604986" y="1079270"/>
              <a:ext cx="1354449" cy="2191989"/>
            </a:xfrm>
            <a:custGeom>
              <a:avLst/>
              <a:ahLst/>
              <a:rect l="l" t="t" r="r" b="b"/>
              <a:pathLst>
                <a:path w="3454400" h="1536700">
                  <a:moveTo>
                    <a:pt x="0" y="0"/>
                  </a:moveTo>
                  <a:lnTo>
                    <a:pt x="0" y="1536700"/>
                  </a:lnTo>
                  <a:lnTo>
                    <a:pt x="3454400" y="1536700"/>
                  </a:lnTo>
                  <a:lnTo>
                    <a:pt x="345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00" name="object 91"/>
            <p:cNvSpPr/>
            <p:nvPr/>
          </p:nvSpPr>
          <p:spPr>
            <a:xfrm rot="16200000">
              <a:off x="2604985" y="1079272"/>
              <a:ext cx="1354451" cy="2191984"/>
            </a:xfrm>
            <a:custGeom>
              <a:avLst/>
              <a:ahLst/>
              <a:rect l="l" t="t" r="r" b="b"/>
              <a:pathLst>
                <a:path w="3454401" h="1536700">
                  <a:moveTo>
                    <a:pt x="0" y="0"/>
                  </a:moveTo>
                  <a:lnTo>
                    <a:pt x="3454401" y="0"/>
                  </a:lnTo>
                  <a:lnTo>
                    <a:pt x="3454401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C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01" name="object 102"/>
            <p:cNvSpPr/>
            <p:nvPr/>
          </p:nvSpPr>
          <p:spPr>
            <a:xfrm>
              <a:off x="3286614" y="2017518"/>
              <a:ext cx="1091589" cy="277978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02" name="object 105"/>
            <p:cNvSpPr/>
            <p:nvPr/>
          </p:nvSpPr>
          <p:spPr>
            <a:xfrm>
              <a:off x="2186214" y="2017518"/>
              <a:ext cx="1091589" cy="277978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03" name="object 108"/>
            <p:cNvSpPr/>
            <p:nvPr/>
          </p:nvSpPr>
          <p:spPr>
            <a:xfrm>
              <a:off x="2162430" y="1725778"/>
              <a:ext cx="1144408" cy="277978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04" name="object 108"/>
            <p:cNvSpPr/>
            <p:nvPr/>
          </p:nvSpPr>
          <p:spPr>
            <a:xfrm>
              <a:off x="3251325" y="1729945"/>
              <a:ext cx="1144408" cy="277978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05" name="object 95"/>
            <p:cNvSpPr/>
            <p:nvPr/>
          </p:nvSpPr>
          <p:spPr>
            <a:xfrm>
              <a:off x="2318261" y="2431929"/>
              <a:ext cx="1927894" cy="353362"/>
            </a:xfrm>
            <a:prstGeom prst="rect"/>
            <a:blipFill>
              <a:blip xmlns:r="http://schemas.openxmlformats.org/officeDocument/2006/relationships" r:embed="rId4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06" name="object 96"/>
            <p:cNvSpPr/>
            <p:nvPr/>
          </p:nvSpPr>
          <p:spPr>
            <a:xfrm>
              <a:off x="2486428" y="2471977"/>
              <a:ext cx="1590016" cy="273266"/>
            </a:xfrm>
            <a:custGeom>
              <a:avLst/>
              <a:ah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0" y="736600"/>
                  </a:lnTo>
                  <a:lnTo>
                    <a:pt x="1016000" y="736600"/>
                  </a:lnTo>
                  <a:lnTo>
                    <a:pt x="1016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SRAM Cache</a:t>
              </a:r>
              <a:endParaRPr baseline="0" b="1" cap="none" dirty="0" sz="1600" i="0" kern="1200" kumimoji="1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07" name="object 97"/>
            <p:cNvSpPr/>
            <p:nvPr/>
          </p:nvSpPr>
          <p:spPr>
            <a:xfrm>
              <a:off x="2486428" y="2471977"/>
              <a:ext cx="1590016" cy="273266"/>
            </a:xfrm>
            <a:custGeom>
              <a:avLst/>
              <a:ah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1016000" y="0"/>
                  </a:lnTo>
                  <a:lnTo>
                    <a:pt x="1016000" y="736600"/>
                  </a:lnTo>
                  <a:lnTo>
                    <a:pt x="0" y="736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08" name="object 9"/>
            <p:cNvSpPr txBox="1"/>
            <p:nvPr/>
          </p:nvSpPr>
          <p:spPr>
            <a:xfrm>
              <a:off x="3418661" y="2052854"/>
              <a:ext cx="827495" cy="207305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09" name="object 8"/>
            <p:cNvSpPr txBox="1"/>
            <p:nvPr/>
          </p:nvSpPr>
          <p:spPr>
            <a:xfrm rot="16200000">
              <a:off x="3115760" y="2142592"/>
              <a:ext cx="376920" cy="1021164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10" name="object 6"/>
            <p:cNvSpPr txBox="1"/>
            <p:nvPr/>
          </p:nvSpPr>
          <p:spPr>
            <a:xfrm rot="16200000">
              <a:off x="2662956" y="1478220"/>
              <a:ext cx="226152" cy="774676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11" name="object 5"/>
            <p:cNvSpPr txBox="1"/>
            <p:nvPr/>
          </p:nvSpPr>
          <p:spPr>
            <a:xfrm>
              <a:off x="2318262" y="2052854"/>
              <a:ext cx="827495" cy="207305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12" name="object 4"/>
            <p:cNvSpPr txBox="1"/>
            <p:nvPr/>
          </p:nvSpPr>
          <p:spPr>
            <a:xfrm rot="16200000">
              <a:off x="2663458" y="1236989"/>
              <a:ext cx="1281526" cy="2130359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ts val="600"/>
                </a:lnSpc>
                <a:spcBef>
                  <a:spcPts val="41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dirty="0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13" name="object 12"/>
            <p:cNvSpPr txBox="1"/>
            <p:nvPr/>
          </p:nvSpPr>
          <p:spPr>
            <a:xfrm>
              <a:off x="3417341" y="1759410"/>
              <a:ext cx="827495" cy="58893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14" name="object 11"/>
            <p:cNvSpPr txBox="1"/>
            <p:nvPr/>
          </p:nvSpPr>
          <p:spPr>
            <a:xfrm>
              <a:off x="3417341" y="1818304"/>
              <a:ext cx="827495" cy="91874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15" name="object 10"/>
            <p:cNvSpPr txBox="1"/>
            <p:nvPr/>
          </p:nvSpPr>
          <p:spPr>
            <a:xfrm>
              <a:off x="3417341" y="1910178"/>
              <a:ext cx="827495" cy="56538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79" name="群組 72"/>
            <p:cNvGrpSpPr/>
            <p:nvPr/>
          </p:nvGrpSpPr>
          <p:grpSpPr>
            <a:xfrm>
              <a:off x="2325744" y="2885992"/>
              <a:ext cx="1927894" cy="663023"/>
              <a:chOff x="2325744" y="2984420"/>
              <a:chExt cx="1927894" cy="353362"/>
            </a:xfrm>
          </p:grpSpPr>
          <p:sp>
            <p:nvSpPr>
              <p:cNvPr id="1049516" name="object 95"/>
              <p:cNvSpPr/>
              <p:nvPr/>
            </p:nvSpPr>
            <p:spPr>
              <a:xfrm>
                <a:off x="2325744" y="2984420"/>
                <a:ext cx="1927894" cy="353362"/>
              </a:xfrm>
              <a:prstGeom prst="rect"/>
              <a:blipFill>
                <a:blip xmlns:r="http://schemas.openxmlformats.org/officeDocument/2006/relationships" r:embed="rId4" cstate="print"/>
                <a:stretch>
                  <a:fillRect/>
                </a:stretch>
              </a:blip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17" name="object 96"/>
              <p:cNvSpPr/>
              <p:nvPr/>
            </p:nvSpPr>
            <p:spPr>
              <a:xfrm>
                <a:off x="2493911" y="3024469"/>
                <a:ext cx="1590016" cy="273266"/>
              </a:xfrm>
              <a:custGeom>
                <a:avLst/>
                <a:ah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0" y="736600"/>
                    </a:lnTo>
                    <a:lnTo>
                      <a:pt x="1016000" y="736600"/>
                    </a:lnTo>
                    <a:lnTo>
                      <a:pt x="1016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800" i="0" kern="1200" kumimoji="1" lang="en-US" noProof="0" normalizeH="0" spc="0" strike="noStrike" u="none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GDDR5</a:t>
                </a:r>
                <a:endParaRPr baseline="0" b="1" cap="none" dirty="0" sz="1800" i="0" kern="1200" kumimoji="1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18" name="object 97"/>
              <p:cNvSpPr/>
              <p:nvPr/>
            </p:nvSpPr>
            <p:spPr>
              <a:xfrm>
                <a:off x="2493911" y="3024469"/>
                <a:ext cx="1590016" cy="273266"/>
              </a:xfrm>
              <a:custGeom>
                <a:avLst/>
                <a:ah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1016000" y="0"/>
                    </a:lnTo>
                    <a:lnTo>
                      <a:pt x="1016000" y="736600"/>
                    </a:lnTo>
                    <a:lnTo>
                      <a:pt x="0" y="736600"/>
                    </a:lnTo>
                    <a:lnTo>
                      <a:pt x="0" y="0"/>
                    </a:lnTo>
                    <a:close/>
                  </a:path>
                </a:pathLst>
              </a:custGeom>
              <a:ln w="38100">
                <a:solidFill>
                  <a:srgbClr val="000000"/>
                </a:solidFill>
              </a:ln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519" name="文字方塊 73"/>
            <p:cNvSpPr txBox="1"/>
            <p:nvPr/>
          </p:nvSpPr>
          <p:spPr>
            <a:xfrm rot="16200000">
              <a:off x="3920945" y="2355466"/>
              <a:ext cx="514696" cy="399726"/>
            </a:xfrm>
            <a:prstGeom prst="rect"/>
            <a:noFill/>
          </p:spPr>
          <p:txBody>
            <a:bodyPr anchor="ctr" lIns="0" rIns="0" rtlCol="0" wrap="non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800" i="0" kern="1200" kumimoji="1" lang="en-US" noProof="0" normalizeH="0" spc="0" strike="noStrike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Chip</a:t>
              </a:r>
              <a:endPara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20" name="文字方塊 74"/>
            <p:cNvSpPr txBox="1"/>
            <p:nvPr/>
          </p:nvSpPr>
          <p:spPr>
            <a:xfrm rot="16200000">
              <a:off x="3802389" y="2749016"/>
              <a:ext cx="1215312" cy="399726"/>
            </a:xfrm>
            <a:prstGeom prst="rect"/>
            <a:noFill/>
          </p:spPr>
          <p:txBody>
            <a:bodyPr anchor="ctr" lIns="0" rIns="0" rtlCol="0" wrap="non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800" i="0" kern="1200" kumimoji="1" lang="en-US" noProof="0" normalizeH="0" spc="0" strike="noStrike" u="none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PCB Board</a:t>
              </a:r>
              <a:endPara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774" name="直線接點 75"/>
            <p:cNvCxnSpPr>
              <a:cxnSpLocks/>
            </p:cNvCxnSpPr>
            <p:nvPr/>
          </p:nvCxnSpPr>
          <p:spPr>
            <a:xfrm>
              <a:off x="3163371" y="1870237"/>
              <a:ext cx="245166" cy="0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5" name="直線接點 76"/>
            <p:cNvCxnSpPr>
              <a:cxnSpLocks/>
            </p:cNvCxnSpPr>
            <p:nvPr/>
          </p:nvCxnSpPr>
          <p:spPr>
            <a:xfrm>
              <a:off x="3161057" y="2157932"/>
              <a:ext cx="245166" cy="0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6" name="直線接點 77"/>
            <p:cNvCxnSpPr>
              <a:cxnSpLocks/>
            </p:cNvCxnSpPr>
            <p:nvPr/>
          </p:nvCxnSpPr>
          <p:spPr>
            <a:xfrm flipV="1">
              <a:off x="2739258" y="1971722"/>
              <a:ext cx="0" cy="72404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7" name="直線接點 78"/>
            <p:cNvCxnSpPr>
              <a:cxnSpLocks/>
            </p:cNvCxnSpPr>
            <p:nvPr/>
          </p:nvCxnSpPr>
          <p:spPr>
            <a:xfrm flipV="1">
              <a:off x="3831088" y="1972046"/>
              <a:ext cx="0" cy="72404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521" name="object 109"/>
            <p:cNvSpPr/>
            <p:nvPr/>
          </p:nvSpPr>
          <p:spPr>
            <a:xfrm>
              <a:off x="3408537" y="1754583"/>
              <a:ext cx="845101" cy="207305"/>
            </a:xfrm>
            <a:custGeom>
              <a:avLst/>
              <a:ah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0" y="558800"/>
                  </a:lnTo>
                  <a:lnTo>
                    <a:pt x="609600" y="558800"/>
                  </a:lnTo>
                  <a:lnTo>
                    <a:pt x="609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PE</a:t>
              </a:r>
              <a:endParaRPr baseline="0" b="0" cap="none" dirty="0" sz="12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22" name="object 114"/>
            <p:cNvSpPr/>
            <p:nvPr/>
          </p:nvSpPr>
          <p:spPr>
            <a:xfrm>
              <a:off x="3417341" y="1759410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5969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23" name="object 103"/>
            <p:cNvSpPr/>
            <p:nvPr/>
          </p:nvSpPr>
          <p:spPr>
            <a:xfrm>
              <a:off x="3418661" y="2047774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PE</a:t>
              </a:r>
              <a:endParaRPr baseline="0" b="0" cap="none" dirty="0" sz="12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24" name="object 104"/>
            <p:cNvSpPr/>
            <p:nvPr/>
          </p:nvSpPr>
          <p:spPr>
            <a:xfrm>
              <a:off x="3418661" y="2052854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80" name="群組 83"/>
            <p:cNvGrpSpPr/>
            <p:nvPr/>
          </p:nvGrpSpPr>
          <p:grpSpPr>
            <a:xfrm>
              <a:off x="2326271" y="2056474"/>
              <a:ext cx="811475" cy="204324"/>
              <a:chOff x="1982325" y="2247332"/>
              <a:chExt cx="702622" cy="292388"/>
            </a:xfrm>
          </p:grpSpPr>
          <p:sp>
            <p:nvSpPr>
              <p:cNvPr id="1049525" name="object 112"/>
              <p:cNvSpPr/>
              <p:nvPr/>
            </p:nvSpPr>
            <p:spPr>
              <a:xfrm>
                <a:off x="1982325" y="2250987"/>
                <a:ext cx="290217" cy="288733"/>
              </a:xfrm>
              <a:custGeom>
                <a:avLst/>
                <a:ahLst/>
                <a:rect l="l" t="t" r="r" b="b"/>
                <a:pathLst>
                  <a:path w="596900" h="1651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165100"/>
                    </a:lnTo>
                    <a:lnTo>
                      <a:pt x="596900" y="1651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altLang="zh-TW" baseline="0" b="1" cap="none" dirty="0" sz="800" i="0" kern="1200" kumimoji="1" lang="en-US" noProof="0" normalizeH="0" spc="0" strike="noStrike" u="none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SRAM</a:t>
                </a:r>
                <a:endParaRPr baseline="0" b="0" cap="none" dirty="0" sz="600" i="0" kern="1200" kumimoji="1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26" name="object 111"/>
              <p:cNvSpPr/>
              <p:nvPr/>
            </p:nvSpPr>
            <p:spPr>
              <a:xfrm>
                <a:off x="2272545" y="2247332"/>
                <a:ext cx="412402" cy="292388"/>
              </a:xfrm>
              <a:custGeom>
                <a:avLst/>
                <a:ahLst/>
                <a:rect l="l" t="t" r="r" b="b"/>
                <a:pathLst>
                  <a:path w="596900" h="2540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254000"/>
                    </a:lnTo>
                    <a:lnTo>
                      <a:pt x="596900" y="2540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400" i="0" kern="1200" kumimoji="1" lang="en-US" noProof="0" normalizeH="0" spc="0" strike="noStrike" u="none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MAC</a:t>
                </a:r>
                <a:endParaRPr baseline="0" b="1" cap="none" dirty="0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527" name="object 107"/>
            <p:cNvSpPr/>
            <p:nvPr/>
          </p:nvSpPr>
          <p:spPr>
            <a:xfrm>
              <a:off x="2318262" y="2052854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28" name="object 38"/>
            <p:cNvSpPr txBox="1"/>
            <p:nvPr/>
          </p:nvSpPr>
          <p:spPr>
            <a:xfrm>
              <a:off x="2187253" y="1476427"/>
              <a:ext cx="2191985" cy="302896"/>
            </a:xfrm>
            <a:prstGeom prst="rect"/>
          </p:spPr>
          <p:txBody>
            <a:bodyPr anchor="ctr" bIns="0" lIns="0" rIns="0" rtlCol="0" tIns="0" wrap="square">
              <a:spAutoFit/>
            </a:bodyPr>
            <a:p>
              <a:pPr algn="ctr" defTabSz="914400" eaLnBrk="1" fontAlgn="base" hangingPunct="1" indent="0" latinLnBrk="0" lvl="0" marL="12700" marR="0" rtl="0">
                <a:lnSpc>
                  <a:spcPts val="2145"/>
                </a:lnSpc>
                <a:spcBef>
                  <a:spcPts val="107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1600" i="0" kern="1200" kumimoji="1" lang="en-US" noProof="0" normalizeH="0" spc="-44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</a:t>
              </a:r>
              <a:r>
                <a:rPr baseline="0" b="1" cap="none" dirty="0" sz="1600" i="0" kern="1200" kumimoji="1" noProof="0" normalizeH="0" spc="-44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N</a:t>
              </a:r>
              <a:r>
                <a:rPr baseline="0" b="1" cap="none" dirty="0" sz="16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N</a:t>
              </a:r>
              <a:r>
                <a:rPr baseline="0" b="1" cap="none" dirty="0" sz="1600" i="0" kern="1200" kumimoji="1" noProof="0" normalizeH="0" spc="9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baseline="0" b="1" cap="none" dirty="0" sz="1600" i="0" kern="1200" kumimoji="1" noProof="0" normalizeH="0" spc="-34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</a:t>
              </a:r>
              <a:r>
                <a:rPr baseline="0" b="1" cap="none" dirty="0" sz="1600" i="0" kern="1200" kumimoji="1" noProof="0" normalizeH="0" spc="1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r</a:t>
              </a:r>
              <a:r>
                <a:rPr baseline="0" b="1" cap="none" dirty="0" sz="1600" i="0" kern="1200" kumimoji="1" noProof="0" normalizeH="0" spc="-1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</a:t>
              </a:r>
              <a:r>
                <a:rPr baseline="0" b="1" cap="none" dirty="0" sz="1600" i="0" kern="1200" kumimoji="1" noProof="0" normalizeH="0" spc="-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cess</a:t>
              </a:r>
              <a:r>
                <a:rPr baseline="0" b="1" cap="none" dirty="0" sz="1600" i="0" kern="1200" kumimoji="1" noProof="0" normalizeH="0" spc="-1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</a:t>
              </a:r>
              <a:r>
                <a:rPr baseline="0" b="1" cap="none" dirty="0" sz="16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r</a:t>
              </a:r>
              <a:endParaRPr baseline="0" b="0" cap="none" dirty="0" sz="16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29" name="object 106"/>
            <p:cNvSpPr/>
            <p:nvPr/>
          </p:nvSpPr>
          <p:spPr>
            <a:xfrm>
              <a:off x="2309699" y="1754927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PE</a:t>
              </a:r>
              <a:endParaRPr baseline="0" b="1" cap="none" dirty="0" sz="16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30" name="object 110"/>
            <p:cNvSpPr/>
            <p:nvPr/>
          </p:nvSpPr>
          <p:spPr>
            <a:xfrm>
              <a:off x="2312083" y="1761114"/>
              <a:ext cx="845101" cy="207305"/>
            </a:xfrm>
            <a:custGeom>
              <a:avLst/>
              <a:ah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609600" y="0"/>
                  </a:lnTo>
                  <a:lnTo>
                    <a:pt x="6096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81" name="群組 88"/>
            <p:cNvGrpSpPr/>
            <p:nvPr/>
          </p:nvGrpSpPr>
          <p:grpSpPr>
            <a:xfrm>
              <a:off x="2482794" y="2269182"/>
              <a:ext cx="647541" cy="192777"/>
              <a:chOff x="2494895" y="2337246"/>
              <a:chExt cx="764871" cy="192777"/>
            </a:xfrm>
          </p:grpSpPr>
          <p:sp>
            <p:nvSpPr>
              <p:cNvPr id="1049531" name="object 94"/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32" name="object 94"/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33" name="object 94"/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34" name="object 94"/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2" name="群組 89"/>
            <p:cNvGrpSpPr/>
            <p:nvPr/>
          </p:nvGrpSpPr>
          <p:grpSpPr>
            <a:xfrm>
              <a:off x="3425269" y="2269182"/>
              <a:ext cx="647541" cy="192777"/>
              <a:chOff x="2494895" y="2337246"/>
              <a:chExt cx="764871" cy="192777"/>
            </a:xfrm>
          </p:grpSpPr>
          <p:sp>
            <p:nvSpPr>
              <p:cNvPr id="1049535" name="object 94"/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36" name="object 94"/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37" name="object 94"/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38" name="object 94"/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539" name="object 94"/>
            <p:cNvSpPr/>
            <p:nvPr/>
          </p:nvSpPr>
          <p:spPr>
            <a:xfrm rot="16200000">
              <a:off x="3181414" y="2771546"/>
              <a:ext cx="192776" cy="161885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40" name="文字方塊 91"/>
            <p:cNvSpPr txBox="1"/>
            <p:nvPr/>
          </p:nvSpPr>
          <p:spPr>
            <a:xfrm>
              <a:off x="1952487" y="3596644"/>
              <a:ext cx="2509512" cy="674212"/>
            </a:xfrm>
            <a:prstGeom prst="rect"/>
            <a:noFill/>
          </p:spPr>
          <p:txBody>
            <a:bodyPr lIns="0" rIns="0" rtlCol="0" wrap="none">
              <a:spAutoFit/>
            </a:bodyPr>
            <a:p>
              <a:pPr algn="ctr" defTabSz="914400" eaLnBrk="1" fontAlgn="base" hangingPunct="1" indent="-285750" latinLnBrk="0" lvl="0" marL="28575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u"/>
              </a:pPr>
              <a:r>
                <a:rPr altLang="en-US" baseline="0" b="1" cap="none" dirty="0" sz="1800" i="0" kern="1200" kumimoji="1" lang="zh-TW" noProof="0" normalizeH="0" spc="0" strike="noStrike" u="none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大量使用 </a:t>
              </a:r>
              <a:r>
                <a:rPr altLang="zh-TW" baseline="0" b="1" cap="none" dirty="0" sz="1800" i="0" kern="1200" kumimoji="1" lang="en-US" noProof="0" normalizeH="0" spc="0" strike="noStrike" u="none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Cache</a:t>
              </a:r>
            </a:p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en-US" baseline="0" b="1" cap="none" dirty="0" sz="1600" i="0" kern="1200" kumimoji="1" lang="zh-TW" noProof="0" normalizeH="0" spc="0" strike="noStrike" u="none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頻寬狹窄 </a:t>
              </a:r>
              <a:r>
                <a:rPr altLang="zh-TW" baseline="0" b="0" cap="none" dirty="0" sz="1600" i="1" kern="1200" kumimoji="1" lang="en-US" noProof="0" normalizeH="0" spc="0" strike="noStrike" u="none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Ex: </a:t>
              </a:r>
              <a:r>
                <a:rPr altLang="zh-TW" baseline="0" b="0" cap="none" dirty="0" sz="1600" i="1" kern="1200" kumimoji="1" lang="en-US" noProof="0" normalizeH="0" spc="0" err="1" strike="noStrike" u="none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nVidia</a:t>
              </a:r>
              <a:r>
                <a:rPr altLang="zh-TW" baseline="0" b="0" cap="none" dirty="0" sz="1600" i="1" kern="1200" kumimoji="1" lang="en-US" noProof="0" normalizeH="0" spc="0" strike="noStrike" u="none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GPU</a:t>
              </a:r>
              <a:endParaRPr altLang="en-US" baseline="0" b="0" cap="none" dirty="0" sz="1600" i="1" kern="1200" kumimoji="1" lang="zh-TW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2097177" name="Picture 6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5"/>
            <a:srcRect/>
            <a:stretch>
              <a:fillRect/>
            </a:stretch>
          </p:blipFill>
          <p:spPr bwMode="auto">
            <a:xfrm>
              <a:off x="2865724" y="2687958"/>
              <a:ext cx="365125" cy="358775"/>
            </a:xfrm>
            <a:prstGeom prst="rect"/>
            <a:noFill/>
            <a:ln>
              <a:noFill/>
            </a:ln>
            <a:effectLst/>
          </p:spPr>
        </p:pic>
      </p:grpSp>
      <p:grpSp>
        <p:nvGrpSpPr>
          <p:cNvPr id="183" name="群組 106"/>
          <p:cNvGrpSpPr/>
          <p:nvPr/>
        </p:nvGrpSpPr>
        <p:grpSpPr>
          <a:xfrm>
            <a:off x="5381624" y="1405722"/>
            <a:ext cx="2465872" cy="1960601"/>
            <a:chOff x="5250858" y="1391490"/>
            <a:chExt cx="2616073" cy="2205153"/>
          </a:xfrm>
        </p:grpSpPr>
        <p:sp>
          <p:nvSpPr>
            <p:cNvPr id="1049541" name="object 90"/>
            <p:cNvSpPr/>
            <p:nvPr/>
          </p:nvSpPr>
          <p:spPr>
            <a:xfrm rot="16200000">
              <a:off x="5456319" y="1186029"/>
              <a:ext cx="2205150" cy="2616073"/>
            </a:xfrm>
            <a:custGeom>
              <a:avLst/>
              <a:ahLst/>
              <a:rect l="l" t="t" r="r" b="b"/>
              <a:pathLst>
                <a:path w="3454400" h="1536700">
                  <a:moveTo>
                    <a:pt x="0" y="0"/>
                  </a:moveTo>
                  <a:lnTo>
                    <a:pt x="0" y="1536700"/>
                  </a:lnTo>
                  <a:lnTo>
                    <a:pt x="3454400" y="1536700"/>
                  </a:lnTo>
                  <a:lnTo>
                    <a:pt x="345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42" name="object 91"/>
            <p:cNvSpPr/>
            <p:nvPr/>
          </p:nvSpPr>
          <p:spPr>
            <a:xfrm rot="16200000">
              <a:off x="5456316" y="1186032"/>
              <a:ext cx="2205153" cy="2616068"/>
            </a:xfrm>
            <a:custGeom>
              <a:avLst/>
              <a:ahLst/>
              <a:rect l="l" t="t" r="r" b="b"/>
              <a:pathLst>
                <a:path w="3454401" h="1536700">
                  <a:moveTo>
                    <a:pt x="0" y="0"/>
                  </a:moveTo>
                  <a:lnTo>
                    <a:pt x="3454401" y="0"/>
                  </a:lnTo>
                  <a:lnTo>
                    <a:pt x="3454401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43" name="object 89"/>
            <p:cNvSpPr/>
            <p:nvPr/>
          </p:nvSpPr>
          <p:spPr>
            <a:xfrm rot="16200000">
              <a:off x="5838601" y="955556"/>
              <a:ext cx="1414206" cy="2409373"/>
            </a:xfrm>
            <a:prstGeom prst="rect"/>
            <a:blipFill>
              <a:blip xmlns:r="http://schemas.openxmlformats.org/officeDocument/2006/relationships" r:embed="rId1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44" name="object 90"/>
            <p:cNvSpPr/>
            <p:nvPr/>
          </p:nvSpPr>
          <p:spPr>
            <a:xfrm rot="16200000">
              <a:off x="5835452" y="1079271"/>
              <a:ext cx="1354449" cy="2191989"/>
            </a:xfrm>
            <a:custGeom>
              <a:avLst/>
              <a:ahLst/>
              <a:rect l="l" t="t" r="r" b="b"/>
              <a:pathLst>
                <a:path w="3454400" h="1536700">
                  <a:moveTo>
                    <a:pt x="0" y="0"/>
                  </a:moveTo>
                  <a:lnTo>
                    <a:pt x="0" y="1536700"/>
                  </a:lnTo>
                  <a:lnTo>
                    <a:pt x="3454400" y="1536700"/>
                  </a:lnTo>
                  <a:lnTo>
                    <a:pt x="345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45" name="object 91"/>
            <p:cNvSpPr/>
            <p:nvPr/>
          </p:nvSpPr>
          <p:spPr>
            <a:xfrm rot="16200000">
              <a:off x="5835451" y="1079273"/>
              <a:ext cx="1354451" cy="2191984"/>
            </a:xfrm>
            <a:custGeom>
              <a:avLst/>
              <a:ahLst/>
              <a:rect l="l" t="t" r="r" b="b"/>
              <a:pathLst>
                <a:path w="3454401" h="1536700">
                  <a:moveTo>
                    <a:pt x="0" y="0"/>
                  </a:moveTo>
                  <a:lnTo>
                    <a:pt x="3454401" y="0"/>
                  </a:lnTo>
                  <a:lnTo>
                    <a:pt x="3454401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C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46" name="object 102"/>
            <p:cNvSpPr/>
            <p:nvPr/>
          </p:nvSpPr>
          <p:spPr>
            <a:xfrm>
              <a:off x="6517080" y="2017519"/>
              <a:ext cx="1091589" cy="277978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47" name="object 105"/>
            <p:cNvSpPr/>
            <p:nvPr/>
          </p:nvSpPr>
          <p:spPr>
            <a:xfrm>
              <a:off x="5416680" y="2017519"/>
              <a:ext cx="1091589" cy="277978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48" name="object 108"/>
            <p:cNvSpPr/>
            <p:nvPr/>
          </p:nvSpPr>
          <p:spPr>
            <a:xfrm>
              <a:off x="5392896" y="1725779"/>
              <a:ext cx="1144408" cy="277978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49" name="object 108"/>
            <p:cNvSpPr/>
            <p:nvPr/>
          </p:nvSpPr>
          <p:spPr>
            <a:xfrm>
              <a:off x="6481791" y="1729946"/>
              <a:ext cx="1144408" cy="277978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50" name="object 95"/>
            <p:cNvSpPr/>
            <p:nvPr/>
          </p:nvSpPr>
          <p:spPr>
            <a:xfrm>
              <a:off x="5548727" y="2431930"/>
              <a:ext cx="1927894" cy="353362"/>
            </a:xfrm>
            <a:prstGeom prst="rect"/>
            <a:blipFill>
              <a:blip xmlns:r="http://schemas.openxmlformats.org/officeDocument/2006/relationships" r:embed="rId4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51" name="object 96"/>
            <p:cNvSpPr/>
            <p:nvPr/>
          </p:nvSpPr>
          <p:spPr>
            <a:xfrm>
              <a:off x="5716894" y="2471978"/>
              <a:ext cx="1590016" cy="273266"/>
            </a:xfrm>
            <a:custGeom>
              <a:avLst/>
              <a:ah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0" y="736600"/>
                  </a:lnTo>
                  <a:lnTo>
                    <a:pt x="1016000" y="736600"/>
                  </a:lnTo>
                  <a:lnTo>
                    <a:pt x="1016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SRAM Cache</a:t>
              </a:r>
              <a:endParaRPr baseline="0" b="1" cap="none" dirty="0" sz="1600" i="0" kern="1200" kumimoji="1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52" name="object 97"/>
            <p:cNvSpPr/>
            <p:nvPr/>
          </p:nvSpPr>
          <p:spPr>
            <a:xfrm>
              <a:off x="5716894" y="2471978"/>
              <a:ext cx="1590016" cy="273266"/>
            </a:xfrm>
            <a:custGeom>
              <a:avLst/>
              <a:ah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1016000" y="0"/>
                  </a:lnTo>
                  <a:lnTo>
                    <a:pt x="1016000" y="736600"/>
                  </a:lnTo>
                  <a:lnTo>
                    <a:pt x="0" y="736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53" name="object 9"/>
            <p:cNvSpPr txBox="1"/>
            <p:nvPr/>
          </p:nvSpPr>
          <p:spPr>
            <a:xfrm>
              <a:off x="6649127" y="2052855"/>
              <a:ext cx="827495" cy="207305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54" name="object 8"/>
            <p:cNvSpPr txBox="1"/>
            <p:nvPr/>
          </p:nvSpPr>
          <p:spPr>
            <a:xfrm rot="16200000">
              <a:off x="6346226" y="2142593"/>
              <a:ext cx="376920" cy="1021164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55" name="object 6"/>
            <p:cNvSpPr txBox="1"/>
            <p:nvPr/>
          </p:nvSpPr>
          <p:spPr>
            <a:xfrm rot="16200000">
              <a:off x="5893422" y="1478221"/>
              <a:ext cx="226152" cy="774676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56" name="object 5"/>
            <p:cNvSpPr txBox="1"/>
            <p:nvPr/>
          </p:nvSpPr>
          <p:spPr>
            <a:xfrm>
              <a:off x="5548728" y="2052855"/>
              <a:ext cx="827495" cy="207305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57" name="object 4"/>
            <p:cNvSpPr txBox="1"/>
            <p:nvPr/>
          </p:nvSpPr>
          <p:spPr>
            <a:xfrm rot="16200000">
              <a:off x="5893924" y="1236990"/>
              <a:ext cx="1281526" cy="2130359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ts val="600"/>
                </a:lnSpc>
                <a:spcBef>
                  <a:spcPts val="41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dirty="0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58" name="object 12"/>
            <p:cNvSpPr txBox="1"/>
            <p:nvPr/>
          </p:nvSpPr>
          <p:spPr>
            <a:xfrm>
              <a:off x="6647807" y="1759411"/>
              <a:ext cx="827495" cy="58893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59" name="object 11"/>
            <p:cNvSpPr txBox="1"/>
            <p:nvPr/>
          </p:nvSpPr>
          <p:spPr>
            <a:xfrm>
              <a:off x="6647807" y="1818305"/>
              <a:ext cx="827495" cy="91874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60" name="object 10"/>
            <p:cNvSpPr txBox="1"/>
            <p:nvPr/>
          </p:nvSpPr>
          <p:spPr>
            <a:xfrm>
              <a:off x="6647807" y="1910179"/>
              <a:ext cx="827495" cy="56538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84" name="群組 127"/>
            <p:cNvGrpSpPr/>
            <p:nvPr/>
          </p:nvGrpSpPr>
          <p:grpSpPr>
            <a:xfrm>
              <a:off x="5556210" y="2885993"/>
              <a:ext cx="1927894" cy="663023"/>
              <a:chOff x="2325744" y="2984420"/>
              <a:chExt cx="1927894" cy="353362"/>
            </a:xfrm>
          </p:grpSpPr>
          <p:sp>
            <p:nvSpPr>
              <p:cNvPr id="1049561" name="object 95"/>
              <p:cNvSpPr/>
              <p:nvPr/>
            </p:nvSpPr>
            <p:spPr>
              <a:xfrm>
                <a:off x="2325744" y="2984420"/>
                <a:ext cx="1927894" cy="353362"/>
              </a:xfrm>
              <a:prstGeom prst="rect"/>
              <a:blipFill>
                <a:blip xmlns:r="http://schemas.openxmlformats.org/officeDocument/2006/relationships" r:embed="rId4" cstate="print"/>
                <a:stretch>
                  <a:fillRect/>
                </a:stretch>
              </a:blip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62" name="object 96"/>
              <p:cNvSpPr/>
              <p:nvPr/>
            </p:nvSpPr>
            <p:spPr>
              <a:xfrm>
                <a:off x="2493911" y="3024469"/>
                <a:ext cx="1590016" cy="273266"/>
              </a:xfrm>
              <a:custGeom>
                <a:avLst/>
                <a:ah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0" y="736600"/>
                    </a:lnTo>
                    <a:lnTo>
                      <a:pt x="1016000" y="736600"/>
                    </a:lnTo>
                    <a:lnTo>
                      <a:pt x="1016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800" i="0" kern="1200" kumimoji="1" lang="en-US" noProof="0" normalizeH="0" spc="0" strike="noStrike" u="none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HBM</a:t>
                </a:r>
                <a:endParaRPr baseline="0" b="1" cap="none" dirty="0" sz="1800" i="0" kern="1200" kumimoji="1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63" name="object 97"/>
              <p:cNvSpPr/>
              <p:nvPr/>
            </p:nvSpPr>
            <p:spPr>
              <a:xfrm>
                <a:off x="2493911" y="3024469"/>
                <a:ext cx="1590016" cy="273266"/>
              </a:xfrm>
              <a:custGeom>
                <a:avLst/>
                <a:ah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1016000" y="0"/>
                    </a:lnTo>
                    <a:lnTo>
                      <a:pt x="1016000" y="736600"/>
                    </a:lnTo>
                    <a:lnTo>
                      <a:pt x="0" y="736600"/>
                    </a:lnTo>
                    <a:lnTo>
                      <a:pt x="0" y="0"/>
                    </a:lnTo>
                    <a:close/>
                  </a:path>
                </a:pathLst>
              </a:custGeom>
              <a:ln w="38100">
                <a:solidFill>
                  <a:srgbClr val="000000"/>
                </a:solidFill>
              </a:ln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564" name="文字方塊 128"/>
            <p:cNvSpPr txBox="1"/>
            <p:nvPr/>
          </p:nvSpPr>
          <p:spPr>
            <a:xfrm rot="16200000">
              <a:off x="7151410" y="2365711"/>
              <a:ext cx="517788" cy="379240"/>
            </a:xfrm>
            <a:prstGeom prst="rect"/>
            <a:noFill/>
          </p:spPr>
          <p:txBody>
            <a:bodyPr anchor="ctr" lIns="0" rIns="0" rtlCol="0" wrap="non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800" i="0" kern="1200" kumimoji="1" lang="en-US" noProof="0" normalizeH="0" spc="0" strike="noStrike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Chip</a:t>
              </a:r>
              <a:endPara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65" name="文字方塊 129"/>
            <p:cNvSpPr txBox="1"/>
            <p:nvPr/>
          </p:nvSpPr>
          <p:spPr>
            <a:xfrm rot="16200000">
              <a:off x="7069092" y="2414260"/>
              <a:ext cx="1178475" cy="379240"/>
            </a:xfrm>
            <a:prstGeom prst="rect"/>
            <a:noFill/>
          </p:spPr>
          <p:txBody>
            <a:bodyPr anchor="ctr" lIns="0" rIns="0" rtlCol="0" wrap="non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800" i="0" kern="1200" kumimoji="1" lang="en-US" noProof="0" normalizeH="0" spc="0" strike="noStrike" u="none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Interposer</a:t>
              </a:r>
              <a:endPara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778" name="直線接點 130"/>
            <p:cNvCxnSpPr>
              <a:cxnSpLocks/>
            </p:cNvCxnSpPr>
            <p:nvPr/>
          </p:nvCxnSpPr>
          <p:spPr>
            <a:xfrm>
              <a:off x="6393837" y="1870238"/>
              <a:ext cx="245166" cy="0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79" name="直線接點 131"/>
            <p:cNvCxnSpPr>
              <a:cxnSpLocks/>
            </p:cNvCxnSpPr>
            <p:nvPr/>
          </p:nvCxnSpPr>
          <p:spPr>
            <a:xfrm>
              <a:off x="6391523" y="2157933"/>
              <a:ext cx="245166" cy="0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0" name="直線接點 132"/>
            <p:cNvCxnSpPr>
              <a:cxnSpLocks/>
            </p:cNvCxnSpPr>
            <p:nvPr/>
          </p:nvCxnSpPr>
          <p:spPr>
            <a:xfrm flipV="1">
              <a:off x="5969724" y="1971723"/>
              <a:ext cx="0" cy="72404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1" name="直線接點 133"/>
            <p:cNvCxnSpPr>
              <a:cxnSpLocks/>
            </p:cNvCxnSpPr>
            <p:nvPr/>
          </p:nvCxnSpPr>
          <p:spPr>
            <a:xfrm flipV="1">
              <a:off x="7061554" y="1972047"/>
              <a:ext cx="0" cy="72404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566" name="object 109"/>
            <p:cNvSpPr/>
            <p:nvPr/>
          </p:nvSpPr>
          <p:spPr>
            <a:xfrm>
              <a:off x="6639003" y="1754584"/>
              <a:ext cx="845101" cy="207305"/>
            </a:xfrm>
            <a:custGeom>
              <a:avLst/>
              <a:ah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0" y="558800"/>
                  </a:lnTo>
                  <a:lnTo>
                    <a:pt x="609600" y="558800"/>
                  </a:lnTo>
                  <a:lnTo>
                    <a:pt x="609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PE</a:t>
              </a:r>
              <a:endParaRPr baseline="0" b="0" cap="none" dirty="0" sz="12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67" name="object 114"/>
            <p:cNvSpPr/>
            <p:nvPr/>
          </p:nvSpPr>
          <p:spPr>
            <a:xfrm>
              <a:off x="6647807" y="1759411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5969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68" name="object 103"/>
            <p:cNvSpPr/>
            <p:nvPr/>
          </p:nvSpPr>
          <p:spPr>
            <a:xfrm>
              <a:off x="6649127" y="2047775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sz="16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PE</a:t>
              </a:r>
              <a:endParaRPr baseline="0" b="0" cap="none" dirty="0" sz="12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69" name="object 104"/>
            <p:cNvSpPr/>
            <p:nvPr/>
          </p:nvSpPr>
          <p:spPr>
            <a:xfrm>
              <a:off x="6649127" y="2052855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85" name="群組 138"/>
            <p:cNvGrpSpPr/>
            <p:nvPr/>
          </p:nvGrpSpPr>
          <p:grpSpPr>
            <a:xfrm>
              <a:off x="5556737" y="2056475"/>
              <a:ext cx="811475" cy="204324"/>
              <a:chOff x="1982325" y="2247332"/>
              <a:chExt cx="702622" cy="292388"/>
            </a:xfrm>
          </p:grpSpPr>
          <p:sp>
            <p:nvSpPr>
              <p:cNvPr id="1049570" name="object 112"/>
              <p:cNvSpPr/>
              <p:nvPr/>
            </p:nvSpPr>
            <p:spPr>
              <a:xfrm>
                <a:off x="1982325" y="2250987"/>
                <a:ext cx="290217" cy="288733"/>
              </a:xfrm>
              <a:custGeom>
                <a:avLst/>
                <a:ahLst/>
                <a:rect l="l" t="t" r="r" b="b"/>
                <a:pathLst>
                  <a:path w="596900" h="1651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165100"/>
                    </a:lnTo>
                    <a:lnTo>
                      <a:pt x="596900" y="1651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altLang="zh-TW" baseline="0" b="1" cap="none" dirty="0" sz="900" i="0" kern="1200" kumimoji="1" lang="en-US" noProof="0" normalizeH="0" spc="0" strike="noStrike" u="none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SRAM</a:t>
                </a:r>
                <a:endParaRPr baseline="0" b="0" cap="none" dirty="0" sz="700" i="0" kern="1200" kumimoji="1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71" name="object 111"/>
              <p:cNvSpPr/>
              <p:nvPr/>
            </p:nvSpPr>
            <p:spPr>
              <a:xfrm>
                <a:off x="2272545" y="2247332"/>
                <a:ext cx="412402" cy="292388"/>
              </a:xfrm>
              <a:custGeom>
                <a:avLst/>
                <a:ahLst/>
                <a:rect l="l" t="t" r="r" b="b"/>
                <a:pathLst>
                  <a:path w="596900" h="2540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254000"/>
                    </a:lnTo>
                    <a:lnTo>
                      <a:pt x="596900" y="2540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400" i="0" kern="1200" kumimoji="1" lang="en-US" noProof="0" normalizeH="0" spc="0" strike="noStrike" u="none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MAC</a:t>
                </a:r>
                <a:endParaRPr baseline="0" b="1" cap="none" dirty="0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572" name="object 107"/>
            <p:cNvSpPr/>
            <p:nvPr/>
          </p:nvSpPr>
          <p:spPr>
            <a:xfrm>
              <a:off x="5548728" y="2052855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73" name="object 38"/>
            <p:cNvSpPr txBox="1"/>
            <p:nvPr/>
          </p:nvSpPr>
          <p:spPr>
            <a:xfrm>
              <a:off x="5417719" y="1476428"/>
              <a:ext cx="2191985" cy="302895"/>
            </a:xfrm>
            <a:prstGeom prst="rect"/>
          </p:spPr>
          <p:txBody>
            <a:bodyPr anchor="ctr" bIns="0" lIns="0" rIns="0" rtlCol="0" tIns="0" wrap="square">
              <a:spAutoFit/>
            </a:bodyPr>
            <a:p>
              <a:pPr algn="ctr" defTabSz="914400" eaLnBrk="1" fontAlgn="base" hangingPunct="1" indent="0" latinLnBrk="0" lvl="0" marL="12700" marR="0" rtl="0">
                <a:lnSpc>
                  <a:spcPts val="2145"/>
                </a:lnSpc>
                <a:spcBef>
                  <a:spcPts val="107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1600" i="0" kern="1200" kumimoji="1" lang="en-US" noProof="0" normalizeH="0" spc="-44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</a:t>
              </a:r>
              <a:r>
                <a:rPr baseline="0" b="1" cap="none" dirty="0" sz="1600" i="0" kern="1200" kumimoji="1" noProof="0" normalizeH="0" spc="-44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N</a:t>
              </a:r>
              <a:r>
                <a:rPr baseline="0" b="1" cap="none" dirty="0" sz="16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N</a:t>
              </a:r>
              <a:r>
                <a:rPr baseline="0" b="1" cap="none" dirty="0" sz="1600" i="0" kern="1200" kumimoji="1" noProof="0" normalizeH="0" spc="9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baseline="0" b="1" cap="none" dirty="0" sz="1600" i="0" kern="1200" kumimoji="1" noProof="0" normalizeH="0" spc="-34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</a:t>
              </a:r>
              <a:r>
                <a:rPr baseline="0" b="1" cap="none" dirty="0" sz="1600" i="0" kern="1200" kumimoji="1" noProof="0" normalizeH="0" spc="1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r</a:t>
              </a:r>
              <a:r>
                <a:rPr baseline="0" b="1" cap="none" dirty="0" sz="1600" i="0" kern="1200" kumimoji="1" noProof="0" normalizeH="0" spc="-1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</a:t>
              </a:r>
              <a:r>
                <a:rPr baseline="0" b="1" cap="none" dirty="0" sz="1600" i="0" kern="1200" kumimoji="1" noProof="0" normalizeH="0" spc="-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cess</a:t>
              </a:r>
              <a:r>
                <a:rPr baseline="0" b="1" cap="none" dirty="0" sz="1600" i="0" kern="1200" kumimoji="1" noProof="0" normalizeH="0" spc="-1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</a:t>
              </a:r>
              <a:r>
                <a:rPr baseline="0" b="1" cap="none" dirty="0" sz="16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r</a:t>
              </a:r>
              <a:endParaRPr baseline="0" b="0" cap="none" dirty="0" sz="16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74" name="object 106"/>
            <p:cNvSpPr/>
            <p:nvPr/>
          </p:nvSpPr>
          <p:spPr>
            <a:xfrm>
              <a:off x="5540165" y="1754928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PE</a:t>
              </a:r>
              <a:endParaRPr baseline="0" b="1" cap="none" dirty="0" sz="16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75" name="object 110"/>
            <p:cNvSpPr/>
            <p:nvPr/>
          </p:nvSpPr>
          <p:spPr>
            <a:xfrm>
              <a:off x="5542549" y="1761115"/>
              <a:ext cx="845101" cy="207305"/>
            </a:xfrm>
            <a:custGeom>
              <a:avLst/>
              <a:ah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609600" y="0"/>
                  </a:lnTo>
                  <a:lnTo>
                    <a:pt x="6096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86" name="群組 143"/>
            <p:cNvGrpSpPr/>
            <p:nvPr/>
          </p:nvGrpSpPr>
          <p:grpSpPr>
            <a:xfrm>
              <a:off x="5713260" y="2269183"/>
              <a:ext cx="647541" cy="192777"/>
              <a:chOff x="2494895" y="2337246"/>
              <a:chExt cx="764871" cy="192777"/>
            </a:xfrm>
          </p:grpSpPr>
          <p:sp>
            <p:nvSpPr>
              <p:cNvPr id="1049576" name="object 94"/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77" name="object 94"/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78" name="object 94"/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79" name="object 94"/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7" name="群組 144"/>
            <p:cNvGrpSpPr/>
            <p:nvPr/>
          </p:nvGrpSpPr>
          <p:grpSpPr>
            <a:xfrm>
              <a:off x="6655735" y="2269183"/>
              <a:ext cx="647541" cy="192777"/>
              <a:chOff x="2494895" y="2337246"/>
              <a:chExt cx="764871" cy="192777"/>
            </a:xfrm>
          </p:grpSpPr>
          <p:sp>
            <p:nvSpPr>
              <p:cNvPr id="1049580" name="object 94"/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81" name="object 94"/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82" name="object 94"/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83" name="object 94"/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584" name="object 94"/>
            <p:cNvSpPr/>
            <p:nvPr/>
          </p:nvSpPr>
          <p:spPr>
            <a:xfrm rot="16200000">
              <a:off x="6411880" y="2771547"/>
              <a:ext cx="192776" cy="161885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85" name="object 94"/>
            <p:cNvSpPr/>
            <p:nvPr/>
          </p:nvSpPr>
          <p:spPr>
            <a:xfrm rot="16200000">
              <a:off x="6169053" y="2771545"/>
              <a:ext cx="192776" cy="161885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86" name="object 94"/>
            <p:cNvSpPr/>
            <p:nvPr/>
          </p:nvSpPr>
          <p:spPr>
            <a:xfrm rot="16200000">
              <a:off x="6654709" y="2771545"/>
              <a:ext cx="192776" cy="161885"/>
            </a:xfrm>
            <a:custGeom>
              <a:avLst/>
              <a:ah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2097178" name="Picture 7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5"/>
            <a:srcRect/>
            <a:stretch>
              <a:fillRect/>
            </a:stretch>
          </p:blipFill>
          <p:spPr bwMode="auto">
            <a:xfrm>
              <a:off x="6000402" y="2961138"/>
              <a:ext cx="365125" cy="358775"/>
            </a:xfrm>
            <a:prstGeom prst="rect"/>
            <a:noFill/>
            <a:ln>
              <a:noFill/>
            </a:ln>
            <a:effectLst/>
          </p:spPr>
        </p:pic>
        <p:pic>
          <p:nvPicPr>
            <p:cNvPr id="2097179" name="Picture 8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5"/>
            <a:srcRect/>
            <a:stretch>
              <a:fillRect/>
            </a:stretch>
          </p:blipFill>
          <p:spPr bwMode="auto">
            <a:xfrm>
              <a:off x="7437571" y="3115099"/>
              <a:ext cx="365124" cy="358775"/>
            </a:xfrm>
            <a:prstGeom prst="rect"/>
            <a:noFill/>
            <a:ln>
              <a:noFill/>
            </a:ln>
            <a:effectLst/>
          </p:spPr>
        </p:pic>
      </p:grpSp>
      <p:grpSp>
        <p:nvGrpSpPr>
          <p:cNvPr id="188" name="群組 163"/>
          <p:cNvGrpSpPr/>
          <p:nvPr/>
        </p:nvGrpSpPr>
        <p:grpSpPr>
          <a:xfrm>
            <a:off x="1317248" y="4085103"/>
            <a:ext cx="2558237" cy="2080262"/>
            <a:chOff x="2110553" y="4139732"/>
            <a:chExt cx="2409373" cy="2080262"/>
          </a:xfrm>
        </p:grpSpPr>
        <p:sp>
          <p:nvSpPr>
            <p:cNvPr id="1049587" name="object 89"/>
            <p:cNvSpPr/>
            <p:nvPr/>
          </p:nvSpPr>
          <p:spPr>
            <a:xfrm rot="16200000">
              <a:off x="2275108" y="3975177"/>
              <a:ext cx="2080262" cy="2409373"/>
            </a:xfrm>
            <a:prstGeom prst="rect"/>
            <a:blipFill>
              <a:blip xmlns:r="http://schemas.openxmlformats.org/officeDocument/2006/relationships" r:embed="rId1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88" name="object 90"/>
            <p:cNvSpPr/>
            <p:nvPr/>
          </p:nvSpPr>
          <p:spPr>
            <a:xfrm rot="16200000">
              <a:off x="2294294" y="4076554"/>
              <a:ext cx="1975833" cy="2191989"/>
            </a:xfrm>
            <a:custGeom>
              <a:avLst/>
              <a:ahLst/>
              <a:rect l="l" t="t" r="r" b="b"/>
              <a:pathLst>
                <a:path w="3454400" h="1536700">
                  <a:moveTo>
                    <a:pt x="0" y="0"/>
                  </a:moveTo>
                  <a:lnTo>
                    <a:pt x="0" y="1536700"/>
                  </a:lnTo>
                  <a:lnTo>
                    <a:pt x="3454400" y="1536700"/>
                  </a:lnTo>
                  <a:lnTo>
                    <a:pt x="345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89" name="object 91"/>
            <p:cNvSpPr/>
            <p:nvPr/>
          </p:nvSpPr>
          <p:spPr>
            <a:xfrm rot="16200000">
              <a:off x="2294292" y="4076558"/>
              <a:ext cx="1975837" cy="2191984"/>
            </a:xfrm>
            <a:custGeom>
              <a:avLst/>
              <a:ahLst/>
              <a:rect l="l" t="t" r="r" b="b"/>
              <a:pathLst>
                <a:path w="3454401" h="1536700">
                  <a:moveTo>
                    <a:pt x="0" y="0"/>
                  </a:moveTo>
                  <a:lnTo>
                    <a:pt x="3454401" y="0"/>
                  </a:lnTo>
                  <a:lnTo>
                    <a:pt x="3454401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90" name="object 102"/>
            <p:cNvSpPr/>
            <p:nvPr/>
          </p:nvSpPr>
          <p:spPr>
            <a:xfrm>
              <a:off x="3286614" y="4704112"/>
              <a:ext cx="1091589" cy="277978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91" name="object 105"/>
            <p:cNvSpPr/>
            <p:nvPr/>
          </p:nvSpPr>
          <p:spPr>
            <a:xfrm>
              <a:off x="2186214" y="4704112"/>
              <a:ext cx="1091589" cy="277978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92" name="object 108"/>
            <p:cNvSpPr/>
            <p:nvPr/>
          </p:nvSpPr>
          <p:spPr>
            <a:xfrm>
              <a:off x="2162430" y="4412372"/>
              <a:ext cx="1144408" cy="277978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93" name="object 108"/>
            <p:cNvSpPr/>
            <p:nvPr/>
          </p:nvSpPr>
          <p:spPr>
            <a:xfrm>
              <a:off x="3251325" y="4416539"/>
              <a:ext cx="1144408" cy="277978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89" name="群組 171"/>
            <p:cNvGrpSpPr/>
            <p:nvPr/>
          </p:nvGrpSpPr>
          <p:grpSpPr>
            <a:xfrm>
              <a:off x="2318261" y="5037121"/>
              <a:ext cx="1927894" cy="1123344"/>
              <a:chOff x="2318261" y="5118523"/>
              <a:chExt cx="1927894" cy="353362"/>
            </a:xfrm>
          </p:grpSpPr>
          <p:sp>
            <p:nvSpPr>
              <p:cNvPr id="1049594" name="object 95"/>
              <p:cNvSpPr/>
              <p:nvPr/>
            </p:nvSpPr>
            <p:spPr>
              <a:xfrm>
                <a:off x="2318261" y="5118523"/>
                <a:ext cx="1927894" cy="353362"/>
              </a:xfrm>
              <a:prstGeom prst="rect"/>
              <a:blipFill>
                <a:blip xmlns:r="http://schemas.openxmlformats.org/officeDocument/2006/relationships" r:embed="rId4" cstate="print"/>
                <a:stretch>
                  <a:fillRect/>
                </a:stretch>
              </a:blip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95" name="object 96"/>
              <p:cNvSpPr/>
              <p:nvPr/>
            </p:nvSpPr>
            <p:spPr>
              <a:xfrm>
                <a:off x="2486428" y="5158571"/>
                <a:ext cx="1590016" cy="273266"/>
              </a:xfrm>
              <a:custGeom>
                <a:avLst/>
                <a:ah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0" y="736600"/>
                    </a:lnTo>
                    <a:lnTo>
                      <a:pt x="1016000" y="736600"/>
                    </a:lnTo>
                    <a:lnTo>
                      <a:pt x="1016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5FA0"/>
              </a:solidFill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altLang="zh-TW" baseline="0" b="1" cap="none" dirty="0" sz="1800" i="0" kern="1200" kumimoji="1" lang="en-US" noProof="0" normalizeH="0" spc="0" strike="noStrike" u="none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SRAM Cache</a:t>
                </a:r>
              </a:p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altLang="zh-TW" baseline="0" b="1" cap="none" dirty="0" sz="1800" i="0" kern="1200" kumimoji="1" lang="en-US" noProof="0" normalizeH="0" spc="0" strike="noStrike" u="none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(MB)</a:t>
                </a:r>
                <a:endParaRPr baseline="0" b="1" cap="none" dirty="0" sz="1800" i="0" kern="1200" kumimoji="1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596" name="object 97"/>
              <p:cNvSpPr/>
              <p:nvPr/>
            </p:nvSpPr>
            <p:spPr>
              <a:xfrm>
                <a:off x="2486428" y="5158571"/>
                <a:ext cx="1590016" cy="273266"/>
              </a:xfrm>
              <a:custGeom>
                <a:avLst/>
                <a:ah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1016000" y="0"/>
                    </a:lnTo>
                    <a:lnTo>
                      <a:pt x="1016000" y="736600"/>
                    </a:lnTo>
                    <a:lnTo>
                      <a:pt x="0" y="736600"/>
                    </a:lnTo>
                    <a:lnTo>
                      <a:pt x="0" y="0"/>
                    </a:lnTo>
                    <a:close/>
                  </a:path>
                </a:pathLst>
              </a:custGeom>
              <a:ln w="38100">
                <a:solidFill>
                  <a:srgbClr val="000000"/>
                </a:solidFill>
              </a:ln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597" name="object 9"/>
            <p:cNvSpPr txBox="1"/>
            <p:nvPr/>
          </p:nvSpPr>
          <p:spPr>
            <a:xfrm>
              <a:off x="3418661" y="4739448"/>
              <a:ext cx="827495" cy="207305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98" name="object 6"/>
            <p:cNvSpPr txBox="1"/>
            <p:nvPr/>
          </p:nvSpPr>
          <p:spPr>
            <a:xfrm rot="16200000">
              <a:off x="2662956" y="4164814"/>
              <a:ext cx="226152" cy="774676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599" name="object 5"/>
            <p:cNvSpPr txBox="1"/>
            <p:nvPr/>
          </p:nvSpPr>
          <p:spPr>
            <a:xfrm>
              <a:off x="2318262" y="4739448"/>
              <a:ext cx="827495" cy="207305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00" name="object 4"/>
            <p:cNvSpPr txBox="1"/>
            <p:nvPr/>
          </p:nvSpPr>
          <p:spPr>
            <a:xfrm rot="16200000">
              <a:off x="2663458" y="3923583"/>
              <a:ext cx="1281526" cy="2130359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ts val="600"/>
                </a:lnSpc>
                <a:spcBef>
                  <a:spcPts val="41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dirty="0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01" name="object 12"/>
            <p:cNvSpPr txBox="1"/>
            <p:nvPr/>
          </p:nvSpPr>
          <p:spPr>
            <a:xfrm>
              <a:off x="3417341" y="4446004"/>
              <a:ext cx="827495" cy="58893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02" name="object 11"/>
            <p:cNvSpPr txBox="1"/>
            <p:nvPr/>
          </p:nvSpPr>
          <p:spPr>
            <a:xfrm>
              <a:off x="3417341" y="4504898"/>
              <a:ext cx="827495" cy="91874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03" name="object 10"/>
            <p:cNvSpPr txBox="1"/>
            <p:nvPr/>
          </p:nvSpPr>
          <p:spPr>
            <a:xfrm>
              <a:off x="3417341" y="4596772"/>
              <a:ext cx="827495" cy="56538"/>
            </a:xfrm>
            <a:prstGeom prst="rect"/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25400" marR="0" rtl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04" name="文字方塊 179"/>
            <p:cNvSpPr txBox="1"/>
            <p:nvPr/>
          </p:nvSpPr>
          <p:spPr>
            <a:xfrm rot="16200000">
              <a:off x="3952937" y="5661389"/>
              <a:ext cx="460446" cy="336649"/>
            </a:xfrm>
            <a:prstGeom prst="rect"/>
            <a:noFill/>
          </p:spPr>
          <p:txBody>
            <a:bodyPr anchor="ctr" lIns="0" rIns="0" rtlCol="0" wrap="none">
              <a:sp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800" i="0" kern="1200" kumimoji="1" lang="en-US" noProof="0" normalizeH="0" spc="0" strike="noStrike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Chip</a:t>
              </a:r>
              <a:endPara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782" name="直線接點 180"/>
            <p:cNvCxnSpPr>
              <a:cxnSpLocks/>
            </p:cNvCxnSpPr>
            <p:nvPr/>
          </p:nvCxnSpPr>
          <p:spPr>
            <a:xfrm>
              <a:off x="3163371" y="4556831"/>
              <a:ext cx="245166" cy="0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3" name="直線接點 181"/>
            <p:cNvCxnSpPr>
              <a:cxnSpLocks/>
            </p:cNvCxnSpPr>
            <p:nvPr/>
          </p:nvCxnSpPr>
          <p:spPr>
            <a:xfrm>
              <a:off x="3161057" y="4844526"/>
              <a:ext cx="245166" cy="0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4" name="直線接點 182"/>
            <p:cNvCxnSpPr>
              <a:cxnSpLocks/>
            </p:cNvCxnSpPr>
            <p:nvPr/>
          </p:nvCxnSpPr>
          <p:spPr>
            <a:xfrm flipV="1">
              <a:off x="2739258" y="4658316"/>
              <a:ext cx="0" cy="72404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5" name="直線接點 183"/>
            <p:cNvCxnSpPr>
              <a:cxnSpLocks/>
            </p:cNvCxnSpPr>
            <p:nvPr/>
          </p:nvCxnSpPr>
          <p:spPr>
            <a:xfrm flipV="1">
              <a:off x="3831088" y="4658640"/>
              <a:ext cx="0" cy="72404"/>
            </a:xfrm>
            <a:prstGeom prst="line"/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605" name="object 109"/>
            <p:cNvSpPr/>
            <p:nvPr/>
          </p:nvSpPr>
          <p:spPr>
            <a:xfrm>
              <a:off x="3408537" y="4437548"/>
              <a:ext cx="845101" cy="207305"/>
            </a:xfrm>
            <a:custGeom>
              <a:avLst/>
              <a:ah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0" y="558800"/>
                  </a:lnTo>
                  <a:lnTo>
                    <a:pt x="609600" y="558800"/>
                  </a:lnTo>
                  <a:lnTo>
                    <a:pt x="609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PE</a:t>
              </a:r>
              <a:endParaRPr baseline="0" b="0" cap="none" dirty="0" sz="12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06" name="object 114"/>
            <p:cNvSpPr/>
            <p:nvPr/>
          </p:nvSpPr>
          <p:spPr>
            <a:xfrm>
              <a:off x="3417341" y="4446004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5969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07" name="object 103"/>
            <p:cNvSpPr/>
            <p:nvPr/>
          </p:nvSpPr>
          <p:spPr>
            <a:xfrm>
              <a:off x="3418661" y="4734368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altLang="zh-TW"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PE</a:t>
              </a:r>
              <a:endParaRPr baseline="0" b="0" cap="none" dirty="0" sz="12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08" name="object 104"/>
            <p:cNvSpPr/>
            <p:nvPr/>
          </p:nvSpPr>
          <p:spPr>
            <a:xfrm>
              <a:off x="3418661" y="4739448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90" name="群組 188"/>
            <p:cNvGrpSpPr/>
            <p:nvPr/>
          </p:nvGrpSpPr>
          <p:grpSpPr>
            <a:xfrm>
              <a:off x="2326271" y="4743068"/>
              <a:ext cx="811475" cy="204324"/>
              <a:chOff x="1982325" y="2247332"/>
              <a:chExt cx="702622" cy="292388"/>
            </a:xfrm>
          </p:grpSpPr>
          <p:sp>
            <p:nvSpPr>
              <p:cNvPr id="1049609" name="object 112"/>
              <p:cNvSpPr/>
              <p:nvPr/>
            </p:nvSpPr>
            <p:spPr>
              <a:xfrm>
                <a:off x="1982325" y="2250987"/>
                <a:ext cx="290217" cy="288733"/>
              </a:xfrm>
              <a:custGeom>
                <a:avLst/>
                <a:ahLst/>
                <a:rect l="l" t="t" r="r" b="b"/>
                <a:pathLst>
                  <a:path w="596900" h="1651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165100"/>
                    </a:lnTo>
                    <a:lnTo>
                      <a:pt x="596900" y="1651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altLang="zh-TW" baseline="0" b="1" cap="none" dirty="0" sz="1000" i="0" kern="1200" kumimoji="1" lang="en-US" noProof="0" normalizeH="0" spc="0" strike="noStrike" u="none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SRAM</a:t>
                </a:r>
                <a:endParaRPr baseline="0" b="0" cap="none" dirty="0" sz="800" i="0" kern="1200" kumimoji="1" noProof="0" normalizeH="0" spc="0" strike="noStrike" u="none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10" name="object 111"/>
              <p:cNvSpPr/>
              <p:nvPr/>
            </p:nvSpPr>
            <p:spPr>
              <a:xfrm>
                <a:off x="2272545" y="2247332"/>
                <a:ext cx="412402" cy="292388"/>
              </a:xfrm>
              <a:custGeom>
                <a:avLst/>
                <a:ahLst/>
                <a:rect l="l" t="t" r="r" b="b"/>
                <a:pathLst>
                  <a:path w="596900" h="2540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254000"/>
                    </a:lnTo>
                    <a:lnTo>
                      <a:pt x="596900" y="2540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  <p:txBody>
              <a:bodyPr anchor="ctr" bIns="0" lIns="0" rIns="0" rtlCol="0" tIns="0" wrap="square">
                <a:noAutofit/>
              </a:bodyPr>
              <a:p>
                <a:pPr algn="ctr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400" i="0" kern="1200" kumimoji="1" lang="en-US" noProof="0" normalizeH="0" spc="0" strike="noStrike" u="none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MAC</a:t>
                </a:r>
                <a:endParaRPr baseline="0" b="1" cap="none" dirty="0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611" name="object 107"/>
            <p:cNvSpPr/>
            <p:nvPr/>
          </p:nvSpPr>
          <p:spPr>
            <a:xfrm>
              <a:off x="2318262" y="4739448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8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12" name="object 38"/>
            <p:cNvSpPr txBox="1"/>
            <p:nvPr/>
          </p:nvSpPr>
          <p:spPr>
            <a:xfrm>
              <a:off x="2187253" y="4179816"/>
              <a:ext cx="2191985" cy="269304"/>
            </a:xfrm>
            <a:prstGeom prst="rect"/>
          </p:spPr>
          <p:txBody>
            <a:bodyPr anchor="ctr" bIns="0" lIns="0" rIns="0" rtlCol="0" tIns="0" wrap="square">
              <a:spAutoFit/>
            </a:bodyPr>
            <a:p>
              <a:pPr algn="ctr" defTabSz="914400" eaLnBrk="1" fontAlgn="base" hangingPunct="1" indent="0" latinLnBrk="0" lvl="0" marL="12700" marR="0" rtl="0">
                <a:lnSpc>
                  <a:spcPts val="2145"/>
                </a:lnSpc>
                <a:spcBef>
                  <a:spcPts val="107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1600" i="0" kern="1200" kumimoji="1" lang="en-US" noProof="0" normalizeH="0" spc="-44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</a:t>
              </a:r>
              <a:r>
                <a:rPr baseline="0" b="1" cap="none" dirty="0" sz="1600" i="0" kern="1200" kumimoji="1" noProof="0" normalizeH="0" spc="-44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N</a:t>
              </a:r>
              <a:r>
                <a:rPr baseline="0" b="1" cap="none" dirty="0" sz="16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N</a:t>
              </a:r>
              <a:r>
                <a:rPr baseline="0" b="1" cap="none" dirty="0" sz="1600" i="0" kern="1200" kumimoji="1" noProof="0" normalizeH="0" spc="9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baseline="0" b="1" cap="none" dirty="0" sz="1600" i="0" kern="1200" kumimoji="1" noProof="0" normalizeH="0" spc="-34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</a:t>
              </a:r>
              <a:r>
                <a:rPr baseline="0" b="1" cap="none" dirty="0" sz="1600" i="0" kern="1200" kumimoji="1" noProof="0" normalizeH="0" spc="1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r</a:t>
              </a:r>
              <a:r>
                <a:rPr baseline="0" b="1" cap="none" dirty="0" sz="1600" i="0" kern="1200" kumimoji="1" noProof="0" normalizeH="0" spc="-1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</a:t>
              </a:r>
              <a:r>
                <a:rPr baseline="0" b="1" cap="none" dirty="0" sz="1600" i="0" kern="1200" kumimoji="1" noProof="0" normalizeH="0" spc="-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cess</a:t>
              </a:r>
              <a:r>
                <a:rPr baseline="0" b="1" cap="none" dirty="0" sz="1600" i="0" kern="1200" kumimoji="1" noProof="0" normalizeH="0" spc="-19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</a:t>
              </a:r>
              <a:r>
                <a:rPr baseline="0" b="1" cap="none" dirty="0" sz="16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r</a:t>
              </a:r>
              <a:endParaRPr baseline="0" b="0" cap="none" dirty="0" sz="16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13" name="object 106"/>
            <p:cNvSpPr/>
            <p:nvPr/>
          </p:nvSpPr>
          <p:spPr>
            <a:xfrm>
              <a:off x="2309699" y="4437892"/>
              <a:ext cx="827495" cy="207305"/>
            </a:xfrm>
            <a:custGeom>
              <a:avLst/>
              <a:ah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anchor="ctr" bIns="0" lIns="0" rIns="0" rtlCol="0" tIns="0" wrap="square">
              <a:noAutofit/>
            </a:bodyPr>
            <a:p>
              <a:pPr algn="ct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baseline="0" b="1" cap="none" dirty="0" sz="1600" i="0" kern="1200" kumimoji="1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PE</a:t>
              </a:r>
              <a:endParaRPr baseline="0" b="1" cap="none" dirty="0" sz="16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14" name="object 110"/>
            <p:cNvSpPr/>
            <p:nvPr/>
          </p:nvSpPr>
          <p:spPr>
            <a:xfrm>
              <a:off x="2312083" y="4447708"/>
              <a:ext cx="845101" cy="207305"/>
            </a:xfrm>
            <a:custGeom>
              <a:avLst/>
              <a:ah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609600" y="0"/>
                  </a:lnTo>
                  <a:lnTo>
                    <a:pt x="6096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bIns="0" lIns="0" rIns="0" rtlCol="0" tIns="0" wrap="square">
              <a:noAutofit/>
            </a:bodyPr>
            <a:p>
              <a:pPr algn="l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baseline="0" b="0" cap="none" sz="1400" i="0" kern="1200" kumimoji="1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91" name="群組 193"/>
            <p:cNvGrpSpPr/>
            <p:nvPr/>
          </p:nvGrpSpPr>
          <p:grpSpPr>
            <a:xfrm>
              <a:off x="2482794" y="4955776"/>
              <a:ext cx="647541" cy="192777"/>
              <a:chOff x="2494895" y="2337246"/>
              <a:chExt cx="764871" cy="192777"/>
            </a:xfrm>
          </p:grpSpPr>
          <p:sp>
            <p:nvSpPr>
              <p:cNvPr id="1049615" name="object 94"/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16" name="object 94"/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17" name="object 94"/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18" name="object 94"/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2" name="群組 194"/>
            <p:cNvGrpSpPr/>
            <p:nvPr/>
          </p:nvGrpSpPr>
          <p:grpSpPr>
            <a:xfrm>
              <a:off x="3425269" y="4955776"/>
              <a:ext cx="647541" cy="192777"/>
              <a:chOff x="2494895" y="2337246"/>
              <a:chExt cx="764871" cy="192777"/>
            </a:xfrm>
          </p:grpSpPr>
          <p:sp>
            <p:nvSpPr>
              <p:cNvPr id="1049619" name="object 94"/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20" name="object 94"/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21" name="object 94"/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22" name="object 94"/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ah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bIns="0" lIns="0" rIns="0" rtlCol="0" tIns="0" wrap="square">
                <a:noAutofit/>
              </a:bodyPr>
              <a:p>
                <a:pPr algn="l" defTabSz="914400" eaLnBrk="1" fontAlgn="base" hangingPunct="1" indent="0" latinLnBrk="0" lvl="0" marL="0" marR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baseline="0" b="0" cap="none" sz="1400" i="0" kern="1200" kumimoji="1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097180" name="Picture 9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5"/>
            <a:srcRect/>
            <a:stretch>
              <a:fillRect/>
            </a:stretch>
          </p:blipFill>
          <p:spPr bwMode="auto">
            <a:xfrm>
              <a:off x="2369509" y="5343985"/>
              <a:ext cx="365125" cy="358775"/>
            </a:xfrm>
            <a:prstGeom prst="rect"/>
            <a:noFill/>
            <a:ln>
              <a:noFill/>
            </a:ln>
            <a:effectLst/>
          </p:spPr>
        </p:pic>
      </p:grpSp>
      <p:pic>
        <p:nvPicPr>
          <p:cNvPr id="2097181" name="Picture 1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7996813" y="4971136"/>
            <a:ext cx="378103" cy="310359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9623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7005069" y="6630741"/>
            <a:ext cx="2133600" cy="339725"/>
          </a:xfrm>
        </p:spPr>
        <p:txBody>
          <a:bodyPr/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122F83D-C70C-4EAE-ADD6-650BB3206743}" type="slidenum">
              <a:rPr altLang="zh-TW" baseline="0" b="0" cap="none" sz="1100" i="0" kern="1200" kumimoji="1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algn="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altLang="zh-TW" baseline="0" b="0" cap="none" dirty="0" sz="11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049624" name="矩形 211"/>
          <p:cNvSpPr/>
          <p:nvPr/>
        </p:nvSpPr>
        <p:spPr>
          <a:xfrm>
            <a:off x="8318471" y="4944693"/>
            <a:ext cx="646331" cy="369332"/>
          </a:xfrm>
          <a:prstGeom prst="rect"/>
        </p:spPr>
        <p:txBody>
          <a:bodyPr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性能</a:t>
            </a:r>
          </a:p>
        </p:txBody>
      </p:sp>
      <p:pic>
        <p:nvPicPr>
          <p:cNvPr id="2097182" name="Picture 1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7996813" y="5323655"/>
            <a:ext cx="378103" cy="310359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9625" name="矩形 213"/>
          <p:cNvSpPr/>
          <p:nvPr/>
        </p:nvSpPr>
        <p:spPr>
          <a:xfrm>
            <a:off x="8318471" y="5297212"/>
            <a:ext cx="646331" cy="369332"/>
          </a:xfrm>
          <a:prstGeom prst="rect"/>
        </p:spPr>
        <p:txBody>
          <a:bodyPr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省電</a:t>
            </a:r>
          </a:p>
        </p:txBody>
      </p:sp>
      <p:pic>
        <p:nvPicPr>
          <p:cNvPr id="2097183" name="Picture 1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7996813" y="5692987"/>
            <a:ext cx="378103" cy="310359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9626" name="矩形 215"/>
          <p:cNvSpPr/>
          <p:nvPr/>
        </p:nvSpPr>
        <p:spPr>
          <a:xfrm>
            <a:off x="8318471" y="5666544"/>
            <a:ext cx="646331" cy="369332"/>
          </a:xfrm>
          <a:prstGeom prst="rect"/>
        </p:spPr>
        <p:txBody>
          <a:bodyPr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成本</a:t>
            </a:r>
          </a:p>
        </p:txBody>
      </p:sp>
      <p:sp>
        <p:nvSpPr>
          <p:cNvPr id="1049627" name="文字方塊 14335"/>
          <p:cNvSpPr txBox="1"/>
          <p:nvPr/>
        </p:nvSpPr>
        <p:spPr>
          <a:xfrm>
            <a:off x="963375" y="4125184"/>
            <a:ext cx="449580" cy="1971040"/>
          </a:xfrm>
          <a:prstGeom prst="rect"/>
          <a:noFill/>
        </p:spPr>
        <p:txBody>
          <a:bodyPr rtlCol="0" vert="eaVert" wrap="none">
            <a:spAutoFit/>
          </a:bodyPr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不計成本的做法</a:t>
            </a:r>
          </a:p>
        </p:txBody>
      </p:sp>
      <p:sp>
        <p:nvSpPr>
          <p:cNvPr id="1049628" name="文字方塊 218"/>
          <p:cNvSpPr txBox="1"/>
          <p:nvPr/>
        </p:nvSpPr>
        <p:spPr>
          <a:xfrm>
            <a:off x="991825" y="1398393"/>
            <a:ext cx="449580" cy="1971040"/>
          </a:xfrm>
          <a:prstGeom prst="rect"/>
          <a:noFill/>
        </p:spPr>
        <p:txBody>
          <a:bodyPr rtlCol="0" vert="eaVert" wrap="none">
            <a:spAutoFit/>
          </a:bodyPr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使用蠻力的做法</a:t>
            </a:r>
          </a:p>
        </p:txBody>
      </p:sp>
      <p:sp>
        <p:nvSpPr>
          <p:cNvPr id="1049629" name="文字方塊 219"/>
          <p:cNvSpPr txBox="1"/>
          <p:nvPr/>
        </p:nvSpPr>
        <p:spPr>
          <a:xfrm>
            <a:off x="4934932" y="1388151"/>
            <a:ext cx="449581" cy="1971040"/>
          </a:xfrm>
          <a:prstGeom prst="rect"/>
          <a:noFill/>
        </p:spPr>
        <p:txBody>
          <a:bodyPr rtlCol="0" vert="eaVert" wrap="none">
            <a:spAutoFit/>
          </a:bodyPr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窮其所能的做法</a:t>
            </a:r>
          </a:p>
        </p:txBody>
      </p:sp>
      <p:sp>
        <p:nvSpPr>
          <p:cNvPr id="1049630" name="文字方塊 220"/>
          <p:cNvSpPr txBox="1"/>
          <p:nvPr/>
        </p:nvSpPr>
        <p:spPr>
          <a:xfrm>
            <a:off x="4655468" y="4315693"/>
            <a:ext cx="738664" cy="1963038"/>
          </a:xfrm>
          <a:prstGeom prst="rect"/>
          <a:noFill/>
        </p:spPr>
        <p:txBody>
          <a:bodyPr rtlCol="0" vert="eaVert" wrap="square">
            <a:spAutoFit/>
          </a:bodyPr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聰明省力的做法</a:t>
            </a:r>
          </a:p>
        </p:txBody>
      </p:sp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1" name="標題 5"/>
          <p:cNvSpPr>
            <a:spLocks noGrp="1"/>
          </p:cNvSpPr>
          <p:nvPr>
            <p:ph type="title"/>
          </p:nvPr>
        </p:nvSpPr>
        <p:spPr/>
        <p:txBody>
          <a:bodyPr/>
          <a:p>
            <a:pPr lvl="0"/>
            <a:r>
              <a:rPr altLang="en-US" dirty="0" lang="zh-TW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國內外競爭分析 </a:t>
            </a:r>
            <a:r>
              <a:rPr altLang="zh-TW" dirty="0" lang="en-US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br>
              <a:rPr altLang="zh-TW" dirty="0" lang="en-US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zh-TW" dirty="0" lang="en-US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lang="en-US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vs </a:t>
            </a:r>
            <a:r>
              <a:rPr altLang="en-US" dirty="0" lang="zh-TW" smtClean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車載應用人工智慧</a:t>
            </a:r>
            <a:r>
              <a:rPr altLang="en-US" dirty="0" lang="zh-TW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晶片記憶體架構</a:t>
            </a:r>
            <a:endParaRPr altLang="en-US" dirty="0" lang="zh-TW">
              <a:solidFill>
                <a:srgbClr val="242852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32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242304" y="6381750"/>
            <a:ext cx="2133600" cy="339725"/>
          </a:xfrm>
        </p:spPr>
        <p:txBody>
          <a:bodyPr/>
          <a:p>
            <a:fld id="{294910CE-34A0-4E24-88FB-AACDEADC6B75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21</a:t>
            </a:fld>
            <a:endParaRPr altLang="zh-TW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84" name="Picture 4" descr="相關圖片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671682" y="2884787"/>
            <a:ext cx="1549173" cy="691315"/>
          </a:xfrm>
          <a:prstGeom prst="rect"/>
          <a:noFill/>
        </p:spPr>
      </p:pic>
      <p:pic>
        <p:nvPicPr>
          <p:cNvPr id="2097185" name="圖片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847795" y="2887835"/>
            <a:ext cx="1524247" cy="688268"/>
          </a:xfrm>
          <a:prstGeom prst="rect"/>
        </p:spPr>
      </p:pic>
      <p:graphicFrame>
        <p:nvGraphicFramePr>
          <p:cNvPr id="4194308" name="表格 4"/>
          <p:cNvGraphicFramePr>
            <a:graphicFrameLocks noGrp="1"/>
          </p:cNvGraphicFramePr>
          <p:nvPr/>
        </p:nvGraphicFramePr>
        <p:xfrm>
          <a:off x="738147" y="3652434"/>
          <a:ext cx="7948653" cy="2926080"/>
        </p:xfrm>
        <a:graphic>
          <a:graphicData uri="http://schemas.openxmlformats.org/drawingml/2006/table">
            <a:tbl>
              <a:tblPr/>
              <a:tblGrid>
                <a:gridCol w="1997763"/>
                <a:gridCol w="2007704"/>
                <a:gridCol w="2002276"/>
                <a:gridCol w="1940910"/>
              </a:tblGrid>
              <a:tr h="213024">
                <a:tc>
                  <a:txBody>
                    <a:bodyPr/>
                    <a:p>
                      <a:pPr fontAlgn="t"/>
                      <a:r>
                        <a:rPr b="1"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</a:t>
                      </a:r>
                      <a:endParaRPr b="1"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t"/>
                      <a:r>
                        <a:rPr b="1" dirty="0" sz="1600" lang="en-US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VNNA</a:t>
                      </a:r>
                      <a:endParaRPr b="1" dirty="0" sz="1600" lang="en-US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</a:t>
                      </a:r>
                      <a:r>
                        <a:rPr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Tesla V100</a:t>
                      </a:r>
                      <a:endParaRPr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</a:t>
                      </a:r>
                      <a:r>
                        <a:rPr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Titan X</a:t>
                      </a:r>
                      <a:endParaRPr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13024">
                <a:tc>
                  <a:txBody>
                    <a:bodyPr/>
                    <a:p>
                      <a:pPr fontAlgn="t"/>
                      <a:r>
                        <a:rPr b="1"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Frame Rate</a:t>
                      </a:r>
                      <a:endParaRPr b="1"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t"/>
                      <a:r>
                        <a:rPr b="1" dirty="0" sz="1600" lang="en-US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Frames</a:t>
                      </a:r>
                      <a:r>
                        <a:rPr baseline="0" b="1" dirty="0" sz="1600" lang="en-US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s</a:t>
                      </a:r>
                      <a:endParaRPr b="1" dirty="0" sz="1600" lang="en-US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Frames / s</a:t>
                      </a:r>
                      <a:endParaRPr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 Frames / s</a:t>
                      </a:r>
                      <a:endParaRPr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13024">
                <a:tc>
                  <a:txBody>
                    <a:bodyPr/>
                    <a:p>
                      <a:pPr fontAlgn="t"/>
                      <a:r>
                        <a:rPr b="1" dirty="0" sz="1600"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type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Embedded DRAM</a:t>
                      </a:r>
                      <a:endParaRPr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HBM2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GDDR5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60503">
                <a:tc>
                  <a:txBody>
                    <a:bodyPr/>
                    <a:p>
                      <a:pPr fontAlgn="t"/>
                      <a:r>
                        <a:rPr b="1" dirty="0" sz="1600"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bus width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defTabSz="914400" eaLnBrk="1" fontAlgn="t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4096 Bit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4096 Bit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 Bit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60503">
                <a:tc>
                  <a:txBody>
                    <a:bodyPr/>
                    <a:p>
                      <a:pPr fontAlgn="t"/>
                      <a:r>
                        <a:rPr b="1" dirty="0" sz="1600"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bandwidth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256GB</a:t>
                      </a:r>
                      <a:r>
                        <a:rPr baseline="0"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s</a:t>
                      </a:r>
                      <a:endParaRPr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897.0 GB / 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336.5 GB / 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3024">
                <a:tc>
                  <a:txBody>
                    <a:bodyPr/>
                    <a:p>
                      <a:pPr fontAlgn="t"/>
                      <a:r>
                        <a:rPr b="1"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</a:t>
                      </a:r>
                      <a:endParaRPr b="1"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b="1" dirty="0" sz="1600" lang="en-US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5W</a:t>
                      </a:r>
                      <a:endParaRPr b="1" dirty="0" sz="1600" lang="en-US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300W</a:t>
                      </a:r>
                      <a:endParaRPr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250W</a:t>
                      </a:r>
                      <a:endParaRPr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3024">
                <a:tc>
                  <a:txBody>
                    <a:bodyPr/>
                    <a:p>
                      <a:pPr fontAlgn="t"/>
                      <a:r>
                        <a:rPr b="1"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b="1"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b="1" dirty="0" sz="1600" lang="en-US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baseline="0" b="1" dirty="0" sz="1600" lang="en-US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USD$50</a:t>
                      </a:r>
                      <a:endParaRPr b="1" dirty="0" sz="1600" lang="en-US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USD$5,000</a:t>
                      </a:r>
                      <a:endParaRPr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defTabSz="914400" eaLnBrk="1" fontAlgn="t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USD$1,000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13024">
                <a:tc>
                  <a:txBody>
                    <a:bodyPr/>
                    <a:p>
                      <a:pPr fontAlgn="t"/>
                      <a:r>
                        <a:rPr b="1"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 Factor</a:t>
                      </a:r>
                      <a:endParaRPr b="1" dirty="0" sz="16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b="1" dirty="0" sz="1600" lang="en-US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BGA </a:t>
                      </a:r>
                      <a:r>
                        <a:rPr b="1" dirty="0" sz="1200" lang="en-US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(~200mm</a:t>
                      </a:r>
                      <a:r>
                        <a:rPr baseline="30000" b="1" dirty="0" sz="1200" lang="en-US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b="1" dirty="0" sz="1200" lang="en-US" smtClean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b="1" dirty="0" sz="1200" lang="en-US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t"/>
                      <a:r>
                        <a:rPr dirty="0" sz="1600" lang="en-US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PCIe</a:t>
                      </a:r>
                      <a:r>
                        <a:rPr baseline="0" dirty="0" sz="16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baseline="0" dirty="0" sz="1200" lang="en-US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(111mmX266mm)</a:t>
                      </a:r>
                      <a:endParaRPr dirty="0" sz="1200"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defTabSz="914400" eaLnBrk="1" fontAlgn="t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aseline="0" b="0" cap="none" dirty="0" sz="1600" i="0" kern="1200" kumimoji="0" lang="en-US" noProof="0" normalizeH="0" spc="0" err="1" strike="noStrike" u="none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PCIe</a:t>
                      </a:r>
                      <a:r>
                        <a:rPr altLang="zh-TW" baseline="0" b="0" cap="none" dirty="0" sz="1600" i="0" kern="1200" kumimoji="0" lang="en-US" noProof="0" normalizeH="0" spc="0" strike="noStrike" u="none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zh-TW" baseline="0" b="0" cap="none" dirty="0" sz="1200" i="0" kern="1200" kumimoji="0" lang="en-US" noProof="0" normalizeH="0" spc="0" strike="noStrike" u="none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(110mmX265mm)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97186" name="圖片 7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900558" y="1531189"/>
            <a:ext cx="2257828" cy="1134156"/>
          </a:xfrm>
          <a:prstGeom prst="rect"/>
          <a:noFill/>
          <a:ln>
            <a:noFill/>
          </a:ln>
        </p:spPr>
      </p:pic>
      <p:pic>
        <p:nvPicPr>
          <p:cNvPr id="2097187" name="圖片 8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5544744" y="1531189"/>
            <a:ext cx="2233167" cy="1134156"/>
          </a:xfrm>
          <a:prstGeom prst="rect"/>
          <a:noFill/>
          <a:ln>
            <a:noFill/>
          </a:ln>
        </p:spPr>
      </p:pic>
      <p:grpSp>
        <p:nvGrpSpPr>
          <p:cNvPr id="194" name="群組 13"/>
          <p:cNvGrpSpPr>
            <a:grpSpLocks noChangeAspect="1"/>
          </p:cNvGrpSpPr>
          <p:nvPr/>
        </p:nvGrpSpPr>
        <p:grpSpPr>
          <a:xfrm>
            <a:off x="3451353" y="2962352"/>
            <a:ext cx="539320" cy="539234"/>
            <a:chOff x="2200304" y="2499687"/>
            <a:chExt cx="664857" cy="666560"/>
          </a:xfrm>
        </p:grpSpPr>
        <p:sp>
          <p:nvSpPr>
            <p:cNvPr id="1049633" name="手繪多邊形 18"/>
            <p:cNvSpPr/>
            <p:nvPr/>
          </p:nvSpPr>
          <p:spPr>
            <a:xfrm>
              <a:off x="2200304" y="2499687"/>
              <a:ext cx="664857" cy="66656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7" h="2042">
                  <a:moveTo>
                    <a:pt x="2037" y="1974"/>
                  </a:moveTo>
                  <a:cubicBezTo>
                    <a:pt x="2037" y="2011"/>
                    <a:pt x="2007" y="2042"/>
                    <a:pt x="1970" y="2042"/>
                  </a:cubicBezTo>
                  <a:cubicBezTo>
                    <a:pt x="67" y="2042"/>
                    <a:pt x="67" y="2042"/>
                    <a:pt x="67" y="2042"/>
                  </a:cubicBezTo>
                  <a:cubicBezTo>
                    <a:pt x="30" y="2042"/>
                    <a:pt x="0" y="2011"/>
                    <a:pt x="0" y="197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1"/>
                    <a:pt x="30" y="0"/>
                    <a:pt x="67" y="0"/>
                  </a:cubicBezTo>
                  <a:cubicBezTo>
                    <a:pt x="1970" y="0"/>
                    <a:pt x="1970" y="0"/>
                    <a:pt x="1970" y="0"/>
                  </a:cubicBezTo>
                  <a:cubicBezTo>
                    <a:pt x="2007" y="0"/>
                    <a:pt x="2037" y="31"/>
                    <a:pt x="2037" y="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  <a:prstDash val="solid"/>
            </a:ln>
          </p:spPr>
          <p:txBody>
            <a:bodyPr anchor="ctr" anchorCtr="0" bIns="40811" compatLnSpc="0" lIns="81623" rIns="81623" tIns="40811" wrap="none"/>
            <a:p>
              <a:pPr algn="ctr" hangingPunct="0"/>
              <a:r>
                <a:rPr dirty="0" sz="1000" lang="en-US" smtClean="0">
                  <a:solidFill>
                    <a:schemeClr val="bg1">
                      <a:lumMod val="85000"/>
                    </a:schemeClr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VNNA</a:t>
              </a:r>
              <a:endParaRPr dirty="0" sz="1000" lang="en-US">
                <a:solidFill>
                  <a:schemeClr val="bg1">
                    <a:lumMod val="85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34" name="手繪多邊形 19"/>
            <p:cNvSpPr/>
            <p:nvPr/>
          </p:nvSpPr>
          <p:spPr>
            <a:xfrm>
              <a:off x="2233609" y="2534305"/>
              <a:ext cx="599874" cy="598630"/>
            </a:xfrm>
            <a:custGeom>
              <a:av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8" h="1834">
                  <a:moveTo>
                    <a:pt x="68" y="34"/>
                  </a:moveTo>
                  <a:cubicBezTo>
                    <a:pt x="68" y="52"/>
                    <a:pt x="53" y="67"/>
                    <a:pt x="35" y="67"/>
                  </a:cubicBezTo>
                  <a:cubicBezTo>
                    <a:pt x="16" y="67"/>
                    <a:pt x="0" y="52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68" y="170"/>
                  </a:moveTo>
                  <a:cubicBezTo>
                    <a:pt x="68" y="151"/>
                    <a:pt x="53" y="136"/>
                    <a:pt x="35" y="136"/>
                  </a:cubicBezTo>
                  <a:cubicBezTo>
                    <a:pt x="16" y="136"/>
                    <a:pt x="0" y="151"/>
                    <a:pt x="0" y="170"/>
                  </a:cubicBezTo>
                  <a:cubicBezTo>
                    <a:pt x="0" y="188"/>
                    <a:pt x="16" y="203"/>
                    <a:pt x="35" y="203"/>
                  </a:cubicBezTo>
                  <a:cubicBezTo>
                    <a:pt x="53" y="203"/>
                    <a:pt x="68" y="188"/>
                    <a:pt x="68" y="170"/>
                  </a:cubicBezTo>
                  <a:close/>
                  <a:moveTo>
                    <a:pt x="204" y="34"/>
                  </a:moveTo>
                  <a:cubicBezTo>
                    <a:pt x="204" y="15"/>
                    <a:pt x="189" y="0"/>
                    <a:pt x="171" y="0"/>
                  </a:cubicBezTo>
                  <a:cubicBezTo>
                    <a:pt x="152" y="0"/>
                    <a:pt x="136" y="15"/>
                    <a:pt x="136" y="34"/>
                  </a:cubicBezTo>
                  <a:cubicBezTo>
                    <a:pt x="136" y="52"/>
                    <a:pt x="152" y="67"/>
                    <a:pt x="171" y="67"/>
                  </a:cubicBezTo>
                  <a:cubicBezTo>
                    <a:pt x="189" y="67"/>
                    <a:pt x="204" y="52"/>
                    <a:pt x="204" y="34"/>
                  </a:cubicBezTo>
                  <a:close/>
                  <a:moveTo>
                    <a:pt x="340" y="34"/>
                  </a:moveTo>
                  <a:cubicBezTo>
                    <a:pt x="340" y="15"/>
                    <a:pt x="325" y="0"/>
                    <a:pt x="307" y="0"/>
                  </a:cubicBezTo>
                  <a:cubicBezTo>
                    <a:pt x="287" y="0"/>
                    <a:pt x="271" y="15"/>
                    <a:pt x="271" y="34"/>
                  </a:cubicBezTo>
                  <a:cubicBezTo>
                    <a:pt x="271" y="52"/>
                    <a:pt x="287" y="67"/>
                    <a:pt x="307" y="67"/>
                  </a:cubicBezTo>
                  <a:cubicBezTo>
                    <a:pt x="325" y="67"/>
                    <a:pt x="340" y="52"/>
                    <a:pt x="340" y="34"/>
                  </a:cubicBezTo>
                  <a:close/>
                  <a:moveTo>
                    <a:pt x="476" y="34"/>
                  </a:moveTo>
                  <a:cubicBezTo>
                    <a:pt x="476" y="15"/>
                    <a:pt x="461" y="0"/>
                    <a:pt x="443" y="0"/>
                  </a:cubicBezTo>
                  <a:cubicBezTo>
                    <a:pt x="423" y="0"/>
                    <a:pt x="408" y="15"/>
                    <a:pt x="408" y="34"/>
                  </a:cubicBezTo>
                  <a:cubicBezTo>
                    <a:pt x="408" y="52"/>
                    <a:pt x="423" y="67"/>
                    <a:pt x="443" y="67"/>
                  </a:cubicBezTo>
                  <a:cubicBezTo>
                    <a:pt x="461" y="67"/>
                    <a:pt x="476" y="52"/>
                    <a:pt x="476" y="34"/>
                  </a:cubicBezTo>
                  <a:close/>
                  <a:moveTo>
                    <a:pt x="613" y="34"/>
                  </a:moveTo>
                  <a:cubicBezTo>
                    <a:pt x="613" y="15"/>
                    <a:pt x="597" y="0"/>
                    <a:pt x="579" y="0"/>
                  </a:cubicBezTo>
                  <a:cubicBezTo>
                    <a:pt x="559" y="0"/>
                    <a:pt x="543" y="15"/>
                    <a:pt x="543" y="34"/>
                  </a:cubicBezTo>
                  <a:cubicBezTo>
                    <a:pt x="543" y="52"/>
                    <a:pt x="559" y="67"/>
                    <a:pt x="579" y="67"/>
                  </a:cubicBezTo>
                  <a:cubicBezTo>
                    <a:pt x="597" y="67"/>
                    <a:pt x="613" y="52"/>
                    <a:pt x="613" y="34"/>
                  </a:cubicBezTo>
                  <a:close/>
                  <a:moveTo>
                    <a:pt x="748" y="34"/>
                  </a:moveTo>
                  <a:cubicBezTo>
                    <a:pt x="748" y="15"/>
                    <a:pt x="733" y="0"/>
                    <a:pt x="715" y="0"/>
                  </a:cubicBezTo>
                  <a:cubicBezTo>
                    <a:pt x="695" y="0"/>
                    <a:pt x="680" y="15"/>
                    <a:pt x="680" y="34"/>
                  </a:cubicBezTo>
                  <a:cubicBezTo>
                    <a:pt x="680" y="52"/>
                    <a:pt x="695" y="67"/>
                    <a:pt x="715" y="67"/>
                  </a:cubicBezTo>
                  <a:cubicBezTo>
                    <a:pt x="733" y="67"/>
                    <a:pt x="748" y="52"/>
                    <a:pt x="748" y="34"/>
                  </a:cubicBezTo>
                  <a:close/>
                  <a:moveTo>
                    <a:pt x="885" y="34"/>
                  </a:moveTo>
                  <a:cubicBezTo>
                    <a:pt x="885" y="15"/>
                    <a:pt x="869" y="0"/>
                    <a:pt x="851" y="0"/>
                  </a:cubicBezTo>
                  <a:cubicBezTo>
                    <a:pt x="831" y="0"/>
                    <a:pt x="816" y="15"/>
                    <a:pt x="816" y="34"/>
                  </a:cubicBezTo>
                  <a:cubicBezTo>
                    <a:pt x="816" y="52"/>
                    <a:pt x="831" y="67"/>
                    <a:pt x="851" y="67"/>
                  </a:cubicBezTo>
                  <a:cubicBezTo>
                    <a:pt x="869" y="67"/>
                    <a:pt x="885" y="52"/>
                    <a:pt x="885" y="34"/>
                  </a:cubicBezTo>
                  <a:close/>
                  <a:moveTo>
                    <a:pt x="1020" y="34"/>
                  </a:moveTo>
                  <a:cubicBezTo>
                    <a:pt x="1020" y="15"/>
                    <a:pt x="1006" y="0"/>
                    <a:pt x="985" y="0"/>
                  </a:cubicBezTo>
                  <a:cubicBezTo>
                    <a:pt x="967" y="0"/>
                    <a:pt x="952" y="15"/>
                    <a:pt x="952" y="34"/>
                  </a:cubicBezTo>
                  <a:cubicBezTo>
                    <a:pt x="952" y="52"/>
                    <a:pt x="967" y="67"/>
                    <a:pt x="985" y="67"/>
                  </a:cubicBezTo>
                  <a:cubicBezTo>
                    <a:pt x="1006" y="67"/>
                    <a:pt x="1020" y="52"/>
                    <a:pt x="1020" y="34"/>
                  </a:cubicBezTo>
                  <a:close/>
                  <a:moveTo>
                    <a:pt x="1157" y="34"/>
                  </a:moveTo>
                  <a:cubicBezTo>
                    <a:pt x="1157" y="15"/>
                    <a:pt x="1141" y="0"/>
                    <a:pt x="1121" y="0"/>
                  </a:cubicBezTo>
                  <a:cubicBezTo>
                    <a:pt x="1103" y="0"/>
                    <a:pt x="1088" y="15"/>
                    <a:pt x="1088" y="34"/>
                  </a:cubicBezTo>
                  <a:cubicBezTo>
                    <a:pt x="1088" y="52"/>
                    <a:pt x="1103" y="67"/>
                    <a:pt x="1121" y="67"/>
                  </a:cubicBezTo>
                  <a:cubicBezTo>
                    <a:pt x="1141" y="67"/>
                    <a:pt x="1157" y="52"/>
                    <a:pt x="1157" y="34"/>
                  </a:cubicBezTo>
                  <a:close/>
                  <a:moveTo>
                    <a:pt x="1293" y="34"/>
                  </a:moveTo>
                  <a:cubicBezTo>
                    <a:pt x="1293" y="15"/>
                    <a:pt x="1278" y="0"/>
                    <a:pt x="1258" y="0"/>
                  </a:cubicBezTo>
                  <a:cubicBezTo>
                    <a:pt x="1239" y="0"/>
                    <a:pt x="1224" y="15"/>
                    <a:pt x="1224" y="34"/>
                  </a:cubicBezTo>
                  <a:cubicBezTo>
                    <a:pt x="1224" y="52"/>
                    <a:pt x="1239" y="67"/>
                    <a:pt x="1258" y="67"/>
                  </a:cubicBezTo>
                  <a:cubicBezTo>
                    <a:pt x="1278" y="67"/>
                    <a:pt x="1293" y="52"/>
                    <a:pt x="1293" y="34"/>
                  </a:cubicBezTo>
                  <a:close/>
                  <a:moveTo>
                    <a:pt x="1430" y="34"/>
                  </a:moveTo>
                  <a:cubicBezTo>
                    <a:pt x="1430" y="15"/>
                    <a:pt x="1414" y="0"/>
                    <a:pt x="1393" y="0"/>
                  </a:cubicBezTo>
                  <a:cubicBezTo>
                    <a:pt x="1375" y="0"/>
                    <a:pt x="1360" y="15"/>
                    <a:pt x="1360" y="34"/>
                  </a:cubicBezTo>
                  <a:cubicBezTo>
                    <a:pt x="1360" y="52"/>
                    <a:pt x="1375" y="67"/>
                    <a:pt x="1393" y="67"/>
                  </a:cubicBezTo>
                  <a:cubicBezTo>
                    <a:pt x="1414" y="67"/>
                    <a:pt x="1430" y="52"/>
                    <a:pt x="1430" y="34"/>
                  </a:cubicBezTo>
                  <a:close/>
                  <a:moveTo>
                    <a:pt x="1566" y="34"/>
                  </a:moveTo>
                  <a:cubicBezTo>
                    <a:pt x="1566" y="15"/>
                    <a:pt x="1551" y="0"/>
                    <a:pt x="1530" y="0"/>
                  </a:cubicBezTo>
                  <a:cubicBezTo>
                    <a:pt x="1512" y="0"/>
                    <a:pt x="1497" y="15"/>
                    <a:pt x="1497" y="34"/>
                  </a:cubicBezTo>
                  <a:cubicBezTo>
                    <a:pt x="1497" y="52"/>
                    <a:pt x="1512" y="67"/>
                    <a:pt x="1530" y="67"/>
                  </a:cubicBezTo>
                  <a:cubicBezTo>
                    <a:pt x="1551" y="67"/>
                    <a:pt x="1566" y="52"/>
                    <a:pt x="1566" y="34"/>
                  </a:cubicBezTo>
                  <a:close/>
                  <a:moveTo>
                    <a:pt x="1702" y="34"/>
                  </a:moveTo>
                  <a:cubicBezTo>
                    <a:pt x="1702" y="15"/>
                    <a:pt x="1685" y="0"/>
                    <a:pt x="1666" y="0"/>
                  </a:cubicBezTo>
                  <a:cubicBezTo>
                    <a:pt x="1648" y="0"/>
                    <a:pt x="1633" y="15"/>
                    <a:pt x="1633" y="34"/>
                  </a:cubicBezTo>
                  <a:cubicBezTo>
                    <a:pt x="1633" y="52"/>
                    <a:pt x="1648" y="67"/>
                    <a:pt x="1666" y="67"/>
                  </a:cubicBezTo>
                  <a:cubicBezTo>
                    <a:pt x="1685" y="67"/>
                    <a:pt x="1702" y="52"/>
                    <a:pt x="1702" y="34"/>
                  </a:cubicBezTo>
                  <a:close/>
                  <a:moveTo>
                    <a:pt x="1838" y="34"/>
                  </a:moveTo>
                  <a:cubicBezTo>
                    <a:pt x="1838" y="15"/>
                    <a:pt x="1821" y="0"/>
                    <a:pt x="1802" y="0"/>
                  </a:cubicBezTo>
                  <a:cubicBezTo>
                    <a:pt x="1784" y="0"/>
                    <a:pt x="1769" y="15"/>
                    <a:pt x="1769" y="34"/>
                  </a:cubicBezTo>
                  <a:cubicBezTo>
                    <a:pt x="1769" y="52"/>
                    <a:pt x="1784" y="67"/>
                    <a:pt x="1802" y="67"/>
                  </a:cubicBezTo>
                  <a:cubicBezTo>
                    <a:pt x="1821" y="67"/>
                    <a:pt x="1838" y="52"/>
                    <a:pt x="1838" y="34"/>
                  </a:cubicBezTo>
                  <a:close/>
                  <a:moveTo>
                    <a:pt x="204" y="170"/>
                  </a:moveTo>
                  <a:cubicBezTo>
                    <a:pt x="204" y="151"/>
                    <a:pt x="189" y="136"/>
                    <a:pt x="171" y="136"/>
                  </a:cubicBezTo>
                  <a:cubicBezTo>
                    <a:pt x="152" y="136"/>
                    <a:pt x="136" y="151"/>
                    <a:pt x="136" y="170"/>
                  </a:cubicBezTo>
                  <a:cubicBezTo>
                    <a:pt x="136" y="188"/>
                    <a:pt x="152" y="203"/>
                    <a:pt x="171" y="203"/>
                  </a:cubicBezTo>
                  <a:cubicBezTo>
                    <a:pt x="189" y="203"/>
                    <a:pt x="204" y="188"/>
                    <a:pt x="204" y="170"/>
                  </a:cubicBezTo>
                  <a:close/>
                  <a:moveTo>
                    <a:pt x="340" y="170"/>
                  </a:moveTo>
                  <a:cubicBezTo>
                    <a:pt x="340" y="151"/>
                    <a:pt x="325" y="136"/>
                    <a:pt x="307" y="136"/>
                  </a:cubicBezTo>
                  <a:cubicBezTo>
                    <a:pt x="287" y="136"/>
                    <a:pt x="271" y="151"/>
                    <a:pt x="271" y="170"/>
                  </a:cubicBezTo>
                  <a:cubicBezTo>
                    <a:pt x="271" y="188"/>
                    <a:pt x="287" y="203"/>
                    <a:pt x="307" y="203"/>
                  </a:cubicBezTo>
                  <a:cubicBezTo>
                    <a:pt x="325" y="203"/>
                    <a:pt x="340" y="188"/>
                    <a:pt x="340" y="170"/>
                  </a:cubicBezTo>
                  <a:close/>
                  <a:moveTo>
                    <a:pt x="476" y="170"/>
                  </a:moveTo>
                  <a:cubicBezTo>
                    <a:pt x="476" y="151"/>
                    <a:pt x="461" y="136"/>
                    <a:pt x="443" y="136"/>
                  </a:cubicBezTo>
                  <a:cubicBezTo>
                    <a:pt x="423" y="136"/>
                    <a:pt x="408" y="151"/>
                    <a:pt x="408" y="170"/>
                  </a:cubicBezTo>
                  <a:cubicBezTo>
                    <a:pt x="408" y="188"/>
                    <a:pt x="423" y="203"/>
                    <a:pt x="443" y="203"/>
                  </a:cubicBezTo>
                  <a:cubicBezTo>
                    <a:pt x="461" y="203"/>
                    <a:pt x="476" y="188"/>
                    <a:pt x="476" y="170"/>
                  </a:cubicBezTo>
                  <a:close/>
                  <a:moveTo>
                    <a:pt x="613" y="170"/>
                  </a:moveTo>
                  <a:cubicBezTo>
                    <a:pt x="613" y="151"/>
                    <a:pt x="597" y="136"/>
                    <a:pt x="579" y="136"/>
                  </a:cubicBezTo>
                  <a:cubicBezTo>
                    <a:pt x="559" y="136"/>
                    <a:pt x="543" y="151"/>
                    <a:pt x="543" y="170"/>
                  </a:cubicBezTo>
                  <a:cubicBezTo>
                    <a:pt x="543" y="188"/>
                    <a:pt x="559" y="203"/>
                    <a:pt x="579" y="203"/>
                  </a:cubicBezTo>
                  <a:cubicBezTo>
                    <a:pt x="597" y="203"/>
                    <a:pt x="613" y="188"/>
                    <a:pt x="613" y="170"/>
                  </a:cubicBezTo>
                  <a:close/>
                  <a:moveTo>
                    <a:pt x="748" y="170"/>
                  </a:moveTo>
                  <a:cubicBezTo>
                    <a:pt x="748" y="151"/>
                    <a:pt x="733" y="136"/>
                    <a:pt x="715" y="136"/>
                  </a:cubicBezTo>
                  <a:cubicBezTo>
                    <a:pt x="695" y="136"/>
                    <a:pt x="680" y="151"/>
                    <a:pt x="680" y="170"/>
                  </a:cubicBezTo>
                  <a:cubicBezTo>
                    <a:pt x="680" y="188"/>
                    <a:pt x="695" y="203"/>
                    <a:pt x="715" y="203"/>
                  </a:cubicBezTo>
                  <a:cubicBezTo>
                    <a:pt x="733" y="203"/>
                    <a:pt x="748" y="188"/>
                    <a:pt x="748" y="170"/>
                  </a:cubicBezTo>
                  <a:close/>
                  <a:moveTo>
                    <a:pt x="885" y="170"/>
                  </a:moveTo>
                  <a:cubicBezTo>
                    <a:pt x="885" y="151"/>
                    <a:pt x="869" y="136"/>
                    <a:pt x="851" y="136"/>
                  </a:cubicBezTo>
                  <a:cubicBezTo>
                    <a:pt x="831" y="136"/>
                    <a:pt x="816" y="151"/>
                    <a:pt x="816" y="170"/>
                  </a:cubicBezTo>
                  <a:cubicBezTo>
                    <a:pt x="816" y="188"/>
                    <a:pt x="831" y="203"/>
                    <a:pt x="851" y="203"/>
                  </a:cubicBezTo>
                  <a:cubicBezTo>
                    <a:pt x="869" y="203"/>
                    <a:pt x="885" y="188"/>
                    <a:pt x="885" y="170"/>
                  </a:cubicBezTo>
                  <a:close/>
                  <a:moveTo>
                    <a:pt x="1020" y="170"/>
                  </a:moveTo>
                  <a:cubicBezTo>
                    <a:pt x="1020" y="151"/>
                    <a:pt x="1006" y="136"/>
                    <a:pt x="985" y="136"/>
                  </a:cubicBezTo>
                  <a:cubicBezTo>
                    <a:pt x="967" y="136"/>
                    <a:pt x="952" y="151"/>
                    <a:pt x="952" y="170"/>
                  </a:cubicBezTo>
                  <a:cubicBezTo>
                    <a:pt x="952" y="188"/>
                    <a:pt x="967" y="203"/>
                    <a:pt x="985" y="203"/>
                  </a:cubicBezTo>
                  <a:cubicBezTo>
                    <a:pt x="1006" y="203"/>
                    <a:pt x="1020" y="188"/>
                    <a:pt x="1020" y="170"/>
                  </a:cubicBezTo>
                  <a:close/>
                  <a:moveTo>
                    <a:pt x="1157" y="170"/>
                  </a:moveTo>
                  <a:cubicBezTo>
                    <a:pt x="1157" y="151"/>
                    <a:pt x="1141" y="136"/>
                    <a:pt x="1121" y="136"/>
                  </a:cubicBezTo>
                  <a:cubicBezTo>
                    <a:pt x="1103" y="136"/>
                    <a:pt x="1088" y="151"/>
                    <a:pt x="1088" y="170"/>
                  </a:cubicBezTo>
                  <a:cubicBezTo>
                    <a:pt x="1088" y="188"/>
                    <a:pt x="1103" y="203"/>
                    <a:pt x="1121" y="203"/>
                  </a:cubicBezTo>
                  <a:cubicBezTo>
                    <a:pt x="1141" y="203"/>
                    <a:pt x="1157" y="188"/>
                    <a:pt x="1157" y="170"/>
                  </a:cubicBezTo>
                  <a:close/>
                  <a:moveTo>
                    <a:pt x="1293" y="170"/>
                  </a:moveTo>
                  <a:cubicBezTo>
                    <a:pt x="1293" y="151"/>
                    <a:pt x="1278" y="136"/>
                    <a:pt x="1258" y="136"/>
                  </a:cubicBezTo>
                  <a:cubicBezTo>
                    <a:pt x="1239" y="136"/>
                    <a:pt x="1224" y="151"/>
                    <a:pt x="1224" y="170"/>
                  </a:cubicBezTo>
                  <a:cubicBezTo>
                    <a:pt x="1224" y="188"/>
                    <a:pt x="1239" y="203"/>
                    <a:pt x="1258" y="203"/>
                  </a:cubicBezTo>
                  <a:cubicBezTo>
                    <a:pt x="1278" y="203"/>
                    <a:pt x="1293" y="188"/>
                    <a:pt x="1293" y="170"/>
                  </a:cubicBezTo>
                  <a:close/>
                  <a:moveTo>
                    <a:pt x="1430" y="170"/>
                  </a:moveTo>
                  <a:cubicBezTo>
                    <a:pt x="1430" y="151"/>
                    <a:pt x="1414" y="136"/>
                    <a:pt x="1393" y="136"/>
                  </a:cubicBezTo>
                  <a:cubicBezTo>
                    <a:pt x="1375" y="136"/>
                    <a:pt x="1360" y="151"/>
                    <a:pt x="1360" y="170"/>
                  </a:cubicBezTo>
                  <a:cubicBezTo>
                    <a:pt x="1360" y="188"/>
                    <a:pt x="1375" y="203"/>
                    <a:pt x="1393" y="203"/>
                  </a:cubicBezTo>
                  <a:cubicBezTo>
                    <a:pt x="1414" y="203"/>
                    <a:pt x="1430" y="188"/>
                    <a:pt x="1430" y="170"/>
                  </a:cubicBezTo>
                  <a:close/>
                  <a:moveTo>
                    <a:pt x="1566" y="170"/>
                  </a:moveTo>
                  <a:cubicBezTo>
                    <a:pt x="1566" y="151"/>
                    <a:pt x="1551" y="136"/>
                    <a:pt x="1530" y="136"/>
                  </a:cubicBezTo>
                  <a:cubicBezTo>
                    <a:pt x="1512" y="136"/>
                    <a:pt x="1497" y="151"/>
                    <a:pt x="1497" y="170"/>
                  </a:cubicBezTo>
                  <a:cubicBezTo>
                    <a:pt x="1497" y="188"/>
                    <a:pt x="1512" y="203"/>
                    <a:pt x="1530" y="203"/>
                  </a:cubicBezTo>
                  <a:cubicBezTo>
                    <a:pt x="1551" y="203"/>
                    <a:pt x="1566" y="188"/>
                    <a:pt x="1566" y="170"/>
                  </a:cubicBezTo>
                  <a:close/>
                  <a:moveTo>
                    <a:pt x="1702" y="170"/>
                  </a:moveTo>
                  <a:cubicBezTo>
                    <a:pt x="1702" y="151"/>
                    <a:pt x="1685" y="136"/>
                    <a:pt x="1666" y="136"/>
                  </a:cubicBezTo>
                  <a:cubicBezTo>
                    <a:pt x="1648" y="136"/>
                    <a:pt x="1633" y="151"/>
                    <a:pt x="1633" y="170"/>
                  </a:cubicBezTo>
                  <a:cubicBezTo>
                    <a:pt x="1633" y="188"/>
                    <a:pt x="1648" y="203"/>
                    <a:pt x="1666" y="203"/>
                  </a:cubicBezTo>
                  <a:cubicBezTo>
                    <a:pt x="1685" y="203"/>
                    <a:pt x="1702" y="188"/>
                    <a:pt x="1702" y="170"/>
                  </a:cubicBezTo>
                  <a:close/>
                  <a:moveTo>
                    <a:pt x="1838" y="170"/>
                  </a:moveTo>
                  <a:cubicBezTo>
                    <a:pt x="1838" y="151"/>
                    <a:pt x="1821" y="136"/>
                    <a:pt x="1802" y="136"/>
                  </a:cubicBezTo>
                  <a:cubicBezTo>
                    <a:pt x="1784" y="136"/>
                    <a:pt x="1769" y="151"/>
                    <a:pt x="1769" y="170"/>
                  </a:cubicBezTo>
                  <a:cubicBezTo>
                    <a:pt x="1769" y="188"/>
                    <a:pt x="1784" y="203"/>
                    <a:pt x="1802" y="203"/>
                  </a:cubicBezTo>
                  <a:cubicBezTo>
                    <a:pt x="1821" y="203"/>
                    <a:pt x="1838" y="188"/>
                    <a:pt x="1838" y="170"/>
                  </a:cubicBezTo>
                  <a:close/>
                  <a:moveTo>
                    <a:pt x="68" y="1665"/>
                  </a:moveTo>
                  <a:cubicBezTo>
                    <a:pt x="68" y="1647"/>
                    <a:pt x="53" y="1631"/>
                    <a:pt x="35" y="1631"/>
                  </a:cubicBezTo>
                  <a:cubicBezTo>
                    <a:pt x="16" y="1631"/>
                    <a:pt x="0" y="1647"/>
                    <a:pt x="0" y="1665"/>
                  </a:cubicBezTo>
                  <a:cubicBezTo>
                    <a:pt x="0" y="1683"/>
                    <a:pt x="16" y="1698"/>
                    <a:pt x="35" y="1698"/>
                  </a:cubicBezTo>
                  <a:cubicBezTo>
                    <a:pt x="53" y="1698"/>
                    <a:pt x="68" y="1683"/>
                    <a:pt x="68" y="1665"/>
                  </a:cubicBezTo>
                  <a:close/>
                  <a:moveTo>
                    <a:pt x="68" y="1801"/>
                  </a:moveTo>
                  <a:cubicBezTo>
                    <a:pt x="68" y="1782"/>
                    <a:pt x="53" y="1767"/>
                    <a:pt x="35" y="1767"/>
                  </a:cubicBezTo>
                  <a:cubicBezTo>
                    <a:pt x="16" y="1767"/>
                    <a:pt x="0" y="1782"/>
                    <a:pt x="0" y="1801"/>
                  </a:cubicBezTo>
                  <a:cubicBezTo>
                    <a:pt x="0" y="1819"/>
                    <a:pt x="16" y="1834"/>
                    <a:pt x="35" y="1834"/>
                  </a:cubicBezTo>
                  <a:cubicBezTo>
                    <a:pt x="53" y="1834"/>
                    <a:pt x="68" y="1819"/>
                    <a:pt x="68" y="1801"/>
                  </a:cubicBezTo>
                  <a:close/>
                  <a:moveTo>
                    <a:pt x="204" y="1665"/>
                  </a:moveTo>
                  <a:cubicBezTo>
                    <a:pt x="204" y="1647"/>
                    <a:pt x="189" y="1631"/>
                    <a:pt x="171" y="1631"/>
                  </a:cubicBezTo>
                  <a:cubicBezTo>
                    <a:pt x="152" y="1631"/>
                    <a:pt x="136" y="1647"/>
                    <a:pt x="136" y="1665"/>
                  </a:cubicBezTo>
                  <a:cubicBezTo>
                    <a:pt x="136" y="1683"/>
                    <a:pt x="152" y="1698"/>
                    <a:pt x="171" y="1698"/>
                  </a:cubicBezTo>
                  <a:cubicBezTo>
                    <a:pt x="189" y="1698"/>
                    <a:pt x="204" y="1683"/>
                    <a:pt x="204" y="1665"/>
                  </a:cubicBezTo>
                  <a:close/>
                  <a:moveTo>
                    <a:pt x="340" y="1665"/>
                  </a:moveTo>
                  <a:cubicBezTo>
                    <a:pt x="340" y="1647"/>
                    <a:pt x="325" y="1631"/>
                    <a:pt x="307" y="1631"/>
                  </a:cubicBezTo>
                  <a:cubicBezTo>
                    <a:pt x="287" y="1631"/>
                    <a:pt x="271" y="1647"/>
                    <a:pt x="271" y="1665"/>
                  </a:cubicBezTo>
                  <a:cubicBezTo>
                    <a:pt x="271" y="1683"/>
                    <a:pt x="287" y="1698"/>
                    <a:pt x="307" y="1698"/>
                  </a:cubicBezTo>
                  <a:cubicBezTo>
                    <a:pt x="325" y="1698"/>
                    <a:pt x="340" y="1683"/>
                    <a:pt x="340" y="1665"/>
                  </a:cubicBezTo>
                  <a:close/>
                  <a:moveTo>
                    <a:pt x="476" y="1665"/>
                  </a:moveTo>
                  <a:cubicBezTo>
                    <a:pt x="476" y="1647"/>
                    <a:pt x="461" y="1631"/>
                    <a:pt x="443" y="1631"/>
                  </a:cubicBezTo>
                  <a:cubicBezTo>
                    <a:pt x="423" y="1631"/>
                    <a:pt x="408" y="1647"/>
                    <a:pt x="408" y="1665"/>
                  </a:cubicBezTo>
                  <a:cubicBezTo>
                    <a:pt x="408" y="1683"/>
                    <a:pt x="423" y="1698"/>
                    <a:pt x="443" y="1698"/>
                  </a:cubicBezTo>
                  <a:cubicBezTo>
                    <a:pt x="461" y="1698"/>
                    <a:pt x="476" y="1683"/>
                    <a:pt x="476" y="1665"/>
                  </a:cubicBezTo>
                  <a:close/>
                  <a:moveTo>
                    <a:pt x="613" y="1665"/>
                  </a:moveTo>
                  <a:cubicBezTo>
                    <a:pt x="613" y="1647"/>
                    <a:pt x="597" y="1631"/>
                    <a:pt x="579" y="1631"/>
                  </a:cubicBezTo>
                  <a:cubicBezTo>
                    <a:pt x="559" y="1631"/>
                    <a:pt x="543" y="1647"/>
                    <a:pt x="543" y="1665"/>
                  </a:cubicBezTo>
                  <a:cubicBezTo>
                    <a:pt x="543" y="1683"/>
                    <a:pt x="559" y="1698"/>
                    <a:pt x="579" y="1698"/>
                  </a:cubicBezTo>
                  <a:cubicBezTo>
                    <a:pt x="597" y="1698"/>
                    <a:pt x="613" y="1683"/>
                    <a:pt x="613" y="1665"/>
                  </a:cubicBezTo>
                  <a:close/>
                  <a:moveTo>
                    <a:pt x="748" y="1665"/>
                  </a:moveTo>
                  <a:cubicBezTo>
                    <a:pt x="748" y="1647"/>
                    <a:pt x="733" y="1631"/>
                    <a:pt x="715" y="1631"/>
                  </a:cubicBezTo>
                  <a:cubicBezTo>
                    <a:pt x="695" y="1631"/>
                    <a:pt x="680" y="1647"/>
                    <a:pt x="680" y="1665"/>
                  </a:cubicBezTo>
                  <a:cubicBezTo>
                    <a:pt x="680" y="1683"/>
                    <a:pt x="695" y="1698"/>
                    <a:pt x="715" y="1698"/>
                  </a:cubicBezTo>
                  <a:cubicBezTo>
                    <a:pt x="733" y="1698"/>
                    <a:pt x="748" y="1683"/>
                    <a:pt x="748" y="1665"/>
                  </a:cubicBezTo>
                  <a:close/>
                  <a:moveTo>
                    <a:pt x="885" y="1665"/>
                  </a:moveTo>
                  <a:cubicBezTo>
                    <a:pt x="885" y="1647"/>
                    <a:pt x="869" y="1631"/>
                    <a:pt x="851" y="1631"/>
                  </a:cubicBezTo>
                  <a:cubicBezTo>
                    <a:pt x="831" y="1631"/>
                    <a:pt x="816" y="1647"/>
                    <a:pt x="816" y="1665"/>
                  </a:cubicBezTo>
                  <a:cubicBezTo>
                    <a:pt x="816" y="1683"/>
                    <a:pt x="831" y="1698"/>
                    <a:pt x="851" y="1698"/>
                  </a:cubicBezTo>
                  <a:cubicBezTo>
                    <a:pt x="869" y="1698"/>
                    <a:pt x="885" y="1683"/>
                    <a:pt x="885" y="1665"/>
                  </a:cubicBezTo>
                  <a:close/>
                  <a:moveTo>
                    <a:pt x="1020" y="1665"/>
                  </a:moveTo>
                  <a:cubicBezTo>
                    <a:pt x="1020" y="1647"/>
                    <a:pt x="1006" y="1631"/>
                    <a:pt x="985" y="1631"/>
                  </a:cubicBezTo>
                  <a:cubicBezTo>
                    <a:pt x="967" y="1631"/>
                    <a:pt x="952" y="1647"/>
                    <a:pt x="952" y="1665"/>
                  </a:cubicBezTo>
                  <a:cubicBezTo>
                    <a:pt x="952" y="1683"/>
                    <a:pt x="967" y="1698"/>
                    <a:pt x="985" y="1698"/>
                  </a:cubicBezTo>
                  <a:cubicBezTo>
                    <a:pt x="1006" y="1698"/>
                    <a:pt x="1020" y="1683"/>
                    <a:pt x="1020" y="1665"/>
                  </a:cubicBezTo>
                  <a:close/>
                  <a:moveTo>
                    <a:pt x="1157" y="1665"/>
                  </a:moveTo>
                  <a:cubicBezTo>
                    <a:pt x="1157" y="1647"/>
                    <a:pt x="1141" y="1631"/>
                    <a:pt x="1121" y="1631"/>
                  </a:cubicBezTo>
                  <a:cubicBezTo>
                    <a:pt x="1103" y="1631"/>
                    <a:pt x="1088" y="1647"/>
                    <a:pt x="1088" y="1665"/>
                  </a:cubicBezTo>
                  <a:cubicBezTo>
                    <a:pt x="1088" y="1683"/>
                    <a:pt x="1103" y="1698"/>
                    <a:pt x="1121" y="1698"/>
                  </a:cubicBezTo>
                  <a:cubicBezTo>
                    <a:pt x="1141" y="1698"/>
                    <a:pt x="1157" y="1683"/>
                    <a:pt x="1157" y="1665"/>
                  </a:cubicBezTo>
                  <a:close/>
                  <a:moveTo>
                    <a:pt x="1293" y="1665"/>
                  </a:moveTo>
                  <a:cubicBezTo>
                    <a:pt x="1293" y="1647"/>
                    <a:pt x="1278" y="1631"/>
                    <a:pt x="1258" y="1631"/>
                  </a:cubicBezTo>
                  <a:cubicBezTo>
                    <a:pt x="1239" y="1631"/>
                    <a:pt x="1224" y="1647"/>
                    <a:pt x="1224" y="1665"/>
                  </a:cubicBezTo>
                  <a:cubicBezTo>
                    <a:pt x="1224" y="1683"/>
                    <a:pt x="1239" y="1698"/>
                    <a:pt x="1258" y="1698"/>
                  </a:cubicBezTo>
                  <a:cubicBezTo>
                    <a:pt x="1278" y="1698"/>
                    <a:pt x="1293" y="1683"/>
                    <a:pt x="1293" y="1665"/>
                  </a:cubicBezTo>
                  <a:close/>
                  <a:moveTo>
                    <a:pt x="1430" y="1665"/>
                  </a:moveTo>
                  <a:cubicBezTo>
                    <a:pt x="1430" y="1647"/>
                    <a:pt x="1414" y="1631"/>
                    <a:pt x="1393" y="1631"/>
                  </a:cubicBezTo>
                  <a:cubicBezTo>
                    <a:pt x="1375" y="1631"/>
                    <a:pt x="1360" y="1647"/>
                    <a:pt x="1360" y="1665"/>
                  </a:cubicBezTo>
                  <a:cubicBezTo>
                    <a:pt x="1360" y="1683"/>
                    <a:pt x="1375" y="1698"/>
                    <a:pt x="1393" y="1698"/>
                  </a:cubicBezTo>
                  <a:cubicBezTo>
                    <a:pt x="1414" y="1698"/>
                    <a:pt x="1430" y="1683"/>
                    <a:pt x="1430" y="1665"/>
                  </a:cubicBezTo>
                  <a:close/>
                  <a:moveTo>
                    <a:pt x="1566" y="1665"/>
                  </a:moveTo>
                  <a:cubicBezTo>
                    <a:pt x="1566" y="1647"/>
                    <a:pt x="1551" y="1631"/>
                    <a:pt x="1530" y="1631"/>
                  </a:cubicBezTo>
                  <a:cubicBezTo>
                    <a:pt x="1512" y="1631"/>
                    <a:pt x="1497" y="1647"/>
                    <a:pt x="1497" y="1665"/>
                  </a:cubicBezTo>
                  <a:cubicBezTo>
                    <a:pt x="1497" y="1683"/>
                    <a:pt x="1512" y="1698"/>
                    <a:pt x="1530" y="1698"/>
                  </a:cubicBezTo>
                  <a:cubicBezTo>
                    <a:pt x="1551" y="1698"/>
                    <a:pt x="1566" y="1683"/>
                    <a:pt x="1566" y="1665"/>
                  </a:cubicBezTo>
                  <a:close/>
                  <a:moveTo>
                    <a:pt x="1702" y="1665"/>
                  </a:moveTo>
                  <a:cubicBezTo>
                    <a:pt x="1702" y="1647"/>
                    <a:pt x="1685" y="1631"/>
                    <a:pt x="1666" y="1631"/>
                  </a:cubicBezTo>
                  <a:cubicBezTo>
                    <a:pt x="1648" y="1631"/>
                    <a:pt x="1633" y="1647"/>
                    <a:pt x="1633" y="1665"/>
                  </a:cubicBezTo>
                  <a:cubicBezTo>
                    <a:pt x="1633" y="1683"/>
                    <a:pt x="1648" y="1698"/>
                    <a:pt x="1666" y="1698"/>
                  </a:cubicBezTo>
                  <a:cubicBezTo>
                    <a:pt x="1685" y="1698"/>
                    <a:pt x="1702" y="1683"/>
                    <a:pt x="1702" y="1665"/>
                  </a:cubicBezTo>
                  <a:close/>
                  <a:moveTo>
                    <a:pt x="1838" y="1665"/>
                  </a:moveTo>
                  <a:cubicBezTo>
                    <a:pt x="1838" y="1647"/>
                    <a:pt x="1821" y="1631"/>
                    <a:pt x="1802" y="1631"/>
                  </a:cubicBezTo>
                  <a:cubicBezTo>
                    <a:pt x="1784" y="1631"/>
                    <a:pt x="1769" y="1647"/>
                    <a:pt x="1769" y="1665"/>
                  </a:cubicBezTo>
                  <a:cubicBezTo>
                    <a:pt x="1769" y="1683"/>
                    <a:pt x="1784" y="1698"/>
                    <a:pt x="1802" y="1698"/>
                  </a:cubicBezTo>
                  <a:cubicBezTo>
                    <a:pt x="1821" y="1698"/>
                    <a:pt x="1838" y="1683"/>
                    <a:pt x="1838" y="1665"/>
                  </a:cubicBezTo>
                  <a:close/>
                  <a:moveTo>
                    <a:pt x="204" y="1801"/>
                  </a:moveTo>
                  <a:cubicBezTo>
                    <a:pt x="204" y="1782"/>
                    <a:pt x="189" y="1767"/>
                    <a:pt x="171" y="1767"/>
                  </a:cubicBezTo>
                  <a:cubicBezTo>
                    <a:pt x="152" y="1767"/>
                    <a:pt x="136" y="1782"/>
                    <a:pt x="136" y="1801"/>
                  </a:cubicBezTo>
                  <a:cubicBezTo>
                    <a:pt x="136" y="1819"/>
                    <a:pt x="152" y="1834"/>
                    <a:pt x="171" y="1834"/>
                  </a:cubicBezTo>
                  <a:cubicBezTo>
                    <a:pt x="189" y="1834"/>
                    <a:pt x="204" y="1819"/>
                    <a:pt x="204" y="1801"/>
                  </a:cubicBezTo>
                  <a:close/>
                  <a:moveTo>
                    <a:pt x="340" y="1801"/>
                  </a:moveTo>
                  <a:cubicBezTo>
                    <a:pt x="340" y="1782"/>
                    <a:pt x="325" y="1767"/>
                    <a:pt x="307" y="1767"/>
                  </a:cubicBezTo>
                  <a:cubicBezTo>
                    <a:pt x="287" y="1767"/>
                    <a:pt x="271" y="1782"/>
                    <a:pt x="271" y="1801"/>
                  </a:cubicBezTo>
                  <a:cubicBezTo>
                    <a:pt x="271" y="1819"/>
                    <a:pt x="287" y="1834"/>
                    <a:pt x="307" y="1834"/>
                  </a:cubicBezTo>
                  <a:cubicBezTo>
                    <a:pt x="325" y="1834"/>
                    <a:pt x="340" y="1819"/>
                    <a:pt x="340" y="1801"/>
                  </a:cubicBezTo>
                  <a:close/>
                  <a:moveTo>
                    <a:pt x="476" y="1801"/>
                  </a:moveTo>
                  <a:cubicBezTo>
                    <a:pt x="476" y="1782"/>
                    <a:pt x="461" y="1767"/>
                    <a:pt x="443" y="1767"/>
                  </a:cubicBezTo>
                  <a:cubicBezTo>
                    <a:pt x="423" y="1767"/>
                    <a:pt x="408" y="1782"/>
                    <a:pt x="408" y="1801"/>
                  </a:cubicBezTo>
                  <a:cubicBezTo>
                    <a:pt x="408" y="1819"/>
                    <a:pt x="423" y="1834"/>
                    <a:pt x="443" y="1834"/>
                  </a:cubicBezTo>
                  <a:cubicBezTo>
                    <a:pt x="461" y="1834"/>
                    <a:pt x="476" y="1819"/>
                    <a:pt x="476" y="1801"/>
                  </a:cubicBezTo>
                  <a:close/>
                  <a:moveTo>
                    <a:pt x="613" y="1801"/>
                  </a:moveTo>
                  <a:cubicBezTo>
                    <a:pt x="613" y="1782"/>
                    <a:pt x="597" y="1767"/>
                    <a:pt x="579" y="1767"/>
                  </a:cubicBezTo>
                  <a:cubicBezTo>
                    <a:pt x="559" y="1767"/>
                    <a:pt x="543" y="1782"/>
                    <a:pt x="543" y="1801"/>
                  </a:cubicBezTo>
                  <a:cubicBezTo>
                    <a:pt x="543" y="1819"/>
                    <a:pt x="559" y="1834"/>
                    <a:pt x="579" y="1834"/>
                  </a:cubicBezTo>
                  <a:cubicBezTo>
                    <a:pt x="597" y="1834"/>
                    <a:pt x="613" y="1819"/>
                    <a:pt x="613" y="1801"/>
                  </a:cubicBezTo>
                  <a:close/>
                  <a:moveTo>
                    <a:pt x="748" y="1801"/>
                  </a:moveTo>
                  <a:cubicBezTo>
                    <a:pt x="748" y="1782"/>
                    <a:pt x="733" y="1767"/>
                    <a:pt x="715" y="1767"/>
                  </a:cubicBezTo>
                  <a:cubicBezTo>
                    <a:pt x="695" y="1767"/>
                    <a:pt x="680" y="1782"/>
                    <a:pt x="680" y="1801"/>
                  </a:cubicBezTo>
                  <a:cubicBezTo>
                    <a:pt x="680" y="1819"/>
                    <a:pt x="695" y="1834"/>
                    <a:pt x="715" y="1834"/>
                  </a:cubicBezTo>
                  <a:cubicBezTo>
                    <a:pt x="733" y="1834"/>
                    <a:pt x="748" y="1819"/>
                    <a:pt x="748" y="1801"/>
                  </a:cubicBezTo>
                  <a:close/>
                  <a:moveTo>
                    <a:pt x="885" y="1801"/>
                  </a:moveTo>
                  <a:cubicBezTo>
                    <a:pt x="885" y="1782"/>
                    <a:pt x="869" y="1767"/>
                    <a:pt x="851" y="1767"/>
                  </a:cubicBezTo>
                  <a:cubicBezTo>
                    <a:pt x="831" y="1767"/>
                    <a:pt x="816" y="1782"/>
                    <a:pt x="816" y="1801"/>
                  </a:cubicBezTo>
                  <a:cubicBezTo>
                    <a:pt x="816" y="1819"/>
                    <a:pt x="831" y="1834"/>
                    <a:pt x="851" y="1834"/>
                  </a:cubicBezTo>
                  <a:cubicBezTo>
                    <a:pt x="869" y="1834"/>
                    <a:pt x="885" y="1819"/>
                    <a:pt x="885" y="1801"/>
                  </a:cubicBezTo>
                  <a:close/>
                  <a:moveTo>
                    <a:pt x="1020" y="1801"/>
                  </a:moveTo>
                  <a:cubicBezTo>
                    <a:pt x="1020" y="1782"/>
                    <a:pt x="1006" y="1767"/>
                    <a:pt x="985" y="1767"/>
                  </a:cubicBezTo>
                  <a:cubicBezTo>
                    <a:pt x="967" y="1767"/>
                    <a:pt x="952" y="1782"/>
                    <a:pt x="952" y="1801"/>
                  </a:cubicBezTo>
                  <a:cubicBezTo>
                    <a:pt x="952" y="1819"/>
                    <a:pt x="967" y="1834"/>
                    <a:pt x="985" y="1834"/>
                  </a:cubicBezTo>
                  <a:cubicBezTo>
                    <a:pt x="1006" y="1834"/>
                    <a:pt x="1020" y="1819"/>
                    <a:pt x="1020" y="1801"/>
                  </a:cubicBezTo>
                  <a:close/>
                  <a:moveTo>
                    <a:pt x="1157" y="1801"/>
                  </a:moveTo>
                  <a:cubicBezTo>
                    <a:pt x="1157" y="1782"/>
                    <a:pt x="1141" y="1767"/>
                    <a:pt x="1121" y="1767"/>
                  </a:cubicBezTo>
                  <a:cubicBezTo>
                    <a:pt x="1103" y="1767"/>
                    <a:pt x="1088" y="1782"/>
                    <a:pt x="1088" y="1801"/>
                  </a:cubicBezTo>
                  <a:cubicBezTo>
                    <a:pt x="1088" y="1819"/>
                    <a:pt x="1103" y="1834"/>
                    <a:pt x="1121" y="1834"/>
                  </a:cubicBezTo>
                  <a:cubicBezTo>
                    <a:pt x="1141" y="1834"/>
                    <a:pt x="1157" y="1819"/>
                    <a:pt x="1157" y="1801"/>
                  </a:cubicBezTo>
                  <a:close/>
                  <a:moveTo>
                    <a:pt x="1293" y="1801"/>
                  </a:moveTo>
                  <a:cubicBezTo>
                    <a:pt x="1293" y="1782"/>
                    <a:pt x="1278" y="1767"/>
                    <a:pt x="1258" y="1767"/>
                  </a:cubicBezTo>
                  <a:cubicBezTo>
                    <a:pt x="1239" y="1767"/>
                    <a:pt x="1224" y="1782"/>
                    <a:pt x="1224" y="1801"/>
                  </a:cubicBezTo>
                  <a:cubicBezTo>
                    <a:pt x="1224" y="1819"/>
                    <a:pt x="1239" y="1834"/>
                    <a:pt x="1258" y="1834"/>
                  </a:cubicBezTo>
                  <a:cubicBezTo>
                    <a:pt x="1278" y="1834"/>
                    <a:pt x="1293" y="1819"/>
                    <a:pt x="1293" y="1801"/>
                  </a:cubicBezTo>
                  <a:close/>
                  <a:moveTo>
                    <a:pt x="1430" y="1801"/>
                  </a:moveTo>
                  <a:cubicBezTo>
                    <a:pt x="1430" y="1782"/>
                    <a:pt x="1414" y="1767"/>
                    <a:pt x="1393" y="1767"/>
                  </a:cubicBezTo>
                  <a:cubicBezTo>
                    <a:pt x="1375" y="1767"/>
                    <a:pt x="1360" y="1782"/>
                    <a:pt x="1360" y="1801"/>
                  </a:cubicBezTo>
                  <a:cubicBezTo>
                    <a:pt x="1360" y="1819"/>
                    <a:pt x="1375" y="1834"/>
                    <a:pt x="1393" y="1834"/>
                  </a:cubicBezTo>
                  <a:cubicBezTo>
                    <a:pt x="1414" y="1834"/>
                    <a:pt x="1430" y="1819"/>
                    <a:pt x="1430" y="1801"/>
                  </a:cubicBezTo>
                  <a:close/>
                  <a:moveTo>
                    <a:pt x="1566" y="1801"/>
                  </a:moveTo>
                  <a:cubicBezTo>
                    <a:pt x="1566" y="1782"/>
                    <a:pt x="1551" y="1767"/>
                    <a:pt x="1530" y="1767"/>
                  </a:cubicBezTo>
                  <a:cubicBezTo>
                    <a:pt x="1512" y="1767"/>
                    <a:pt x="1497" y="1782"/>
                    <a:pt x="1497" y="1801"/>
                  </a:cubicBezTo>
                  <a:cubicBezTo>
                    <a:pt x="1497" y="1819"/>
                    <a:pt x="1512" y="1834"/>
                    <a:pt x="1530" y="1834"/>
                  </a:cubicBezTo>
                  <a:cubicBezTo>
                    <a:pt x="1551" y="1834"/>
                    <a:pt x="1566" y="1819"/>
                    <a:pt x="1566" y="1801"/>
                  </a:cubicBezTo>
                  <a:close/>
                  <a:moveTo>
                    <a:pt x="1702" y="1801"/>
                  </a:moveTo>
                  <a:cubicBezTo>
                    <a:pt x="1702" y="1782"/>
                    <a:pt x="1685" y="1767"/>
                    <a:pt x="1666" y="1767"/>
                  </a:cubicBezTo>
                  <a:cubicBezTo>
                    <a:pt x="1648" y="1767"/>
                    <a:pt x="1633" y="1782"/>
                    <a:pt x="1633" y="1801"/>
                  </a:cubicBezTo>
                  <a:cubicBezTo>
                    <a:pt x="1633" y="1819"/>
                    <a:pt x="1648" y="1834"/>
                    <a:pt x="1666" y="1834"/>
                  </a:cubicBezTo>
                  <a:cubicBezTo>
                    <a:pt x="1685" y="1834"/>
                    <a:pt x="1702" y="1819"/>
                    <a:pt x="1702" y="1801"/>
                  </a:cubicBezTo>
                  <a:close/>
                  <a:moveTo>
                    <a:pt x="1838" y="1801"/>
                  </a:moveTo>
                  <a:cubicBezTo>
                    <a:pt x="1838" y="1782"/>
                    <a:pt x="1821" y="1767"/>
                    <a:pt x="1802" y="1767"/>
                  </a:cubicBezTo>
                  <a:cubicBezTo>
                    <a:pt x="1784" y="1767"/>
                    <a:pt x="1769" y="1782"/>
                    <a:pt x="1769" y="1801"/>
                  </a:cubicBezTo>
                  <a:cubicBezTo>
                    <a:pt x="1769" y="1819"/>
                    <a:pt x="1784" y="1834"/>
                    <a:pt x="1802" y="1834"/>
                  </a:cubicBezTo>
                  <a:cubicBezTo>
                    <a:pt x="1821" y="1834"/>
                    <a:pt x="1838" y="1819"/>
                    <a:pt x="1838" y="1801"/>
                  </a:cubicBezTo>
                  <a:close/>
                  <a:moveTo>
                    <a:pt x="35" y="1494"/>
                  </a:moveTo>
                  <a:cubicBezTo>
                    <a:pt x="16" y="1494"/>
                    <a:pt x="0" y="1509"/>
                    <a:pt x="0" y="1527"/>
                  </a:cubicBezTo>
                  <a:cubicBezTo>
                    <a:pt x="0" y="1547"/>
                    <a:pt x="16" y="1563"/>
                    <a:pt x="35" y="1563"/>
                  </a:cubicBezTo>
                  <a:cubicBezTo>
                    <a:pt x="53" y="1563"/>
                    <a:pt x="68" y="1547"/>
                    <a:pt x="68" y="1527"/>
                  </a:cubicBezTo>
                  <a:cubicBezTo>
                    <a:pt x="68" y="1509"/>
                    <a:pt x="53" y="1494"/>
                    <a:pt x="35" y="1494"/>
                  </a:cubicBezTo>
                  <a:close/>
                  <a:moveTo>
                    <a:pt x="35" y="1358"/>
                  </a:moveTo>
                  <a:cubicBezTo>
                    <a:pt x="16" y="1358"/>
                    <a:pt x="0" y="1373"/>
                    <a:pt x="0" y="1391"/>
                  </a:cubicBezTo>
                  <a:cubicBezTo>
                    <a:pt x="0" y="1412"/>
                    <a:pt x="16" y="1427"/>
                    <a:pt x="35" y="1427"/>
                  </a:cubicBezTo>
                  <a:cubicBezTo>
                    <a:pt x="53" y="1427"/>
                    <a:pt x="68" y="1412"/>
                    <a:pt x="68" y="1391"/>
                  </a:cubicBezTo>
                  <a:cubicBezTo>
                    <a:pt x="68" y="1373"/>
                    <a:pt x="53" y="1358"/>
                    <a:pt x="35" y="1358"/>
                  </a:cubicBezTo>
                  <a:close/>
                  <a:moveTo>
                    <a:pt x="35" y="1222"/>
                  </a:moveTo>
                  <a:cubicBezTo>
                    <a:pt x="16" y="1222"/>
                    <a:pt x="0" y="1237"/>
                    <a:pt x="0" y="1256"/>
                  </a:cubicBezTo>
                  <a:cubicBezTo>
                    <a:pt x="0" y="1276"/>
                    <a:pt x="16" y="1291"/>
                    <a:pt x="35" y="1291"/>
                  </a:cubicBezTo>
                  <a:cubicBezTo>
                    <a:pt x="53" y="1291"/>
                    <a:pt x="68" y="1276"/>
                    <a:pt x="68" y="1256"/>
                  </a:cubicBezTo>
                  <a:cubicBezTo>
                    <a:pt x="68" y="1237"/>
                    <a:pt x="53" y="1222"/>
                    <a:pt x="35" y="1222"/>
                  </a:cubicBezTo>
                  <a:close/>
                  <a:moveTo>
                    <a:pt x="35" y="1086"/>
                  </a:moveTo>
                  <a:cubicBezTo>
                    <a:pt x="16" y="1086"/>
                    <a:pt x="0" y="1102"/>
                    <a:pt x="0" y="1122"/>
                  </a:cubicBezTo>
                  <a:cubicBezTo>
                    <a:pt x="0" y="1140"/>
                    <a:pt x="16" y="1155"/>
                    <a:pt x="35" y="1155"/>
                  </a:cubicBezTo>
                  <a:cubicBezTo>
                    <a:pt x="53" y="1155"/>
                    <a:pt x="68" y="1140"/>
                    <a:pt x="68" y="1122"/>
                  </a:cubicBezTo>
                  <a:cubicBezTo>
                    <a:pt x="68" y="1102"/>
                    <a:pt x="53" y="1086"/>
                    <a:pt x="35" y="1086"/>
                  </a:cubicBezTo>
                  <a:close/>
                  <a:moveTo>
                    <a:pt x="35" y="951"/>
                  </a:moveTo>
                  <a:cubicBezTo>
                    <a:pt x="16" y="951"/>
                    <a:pt x="0" y="965"/>
                    <a:pt x="0" y="986"/>
                  </a:cubicBezTo>
                  <a:cubicBezTo>
                    <a:pt x="0" y="1004"/>
                    <a:pt x="16" y="1019"/>
                    <a:pt x="35" y="1019"/>
                  </a:cubicBezTo>
                  <a:cubicBezTo>
                    <a:pt x="53" y="1019"/>
                    <a:pt x="68" y="1004"/>
                    <a:pt x="68" y="986"/>
                  </a:cubicBezTo>
                  <a:cubicBezTo>
                    <a:pt x="68" y="965"/>
                    <a:pt x="53" y="951"/>
                    <a:pt x="35" y="951"/>
                  </a:cubicBezTo>
                  <a:close/>
                  <a:moveTo>
                    <a:pt x="35" y="815"/>
                  </a:moveTo>
                  <a:cubicBezTo>
                    <a:pt x="16" y="815"/>
                    <a:pt x="0" y="830"/>
                    <a:pt x="0" y="850"/>
                  </a:cubicBezTo>
                  <a:cubicBezTo>
                    <a:pt x="0" y="868"/>
                    <a:pt x="16" y="883"/>
                    <a:pt x="35" y="883"/>
                  </a:cubicBezTo>
                  <a:cubicBezTo>
                    <a:pt x="53" y="883"/>
                    <a:pt x="68" y="868"/>
                    <a:pt x="68" y="850"/>
                  </a:cubicBezTo>
                  <a:cubicBezTo>
                    <a:pt x="68" y="830"/>
                    <a:pt x="53" y="815"/>
                    <a:pt x="35" y="815"/>
                  </a:cubicBezTo>
                  <a:close/>
                  <a:moveTo>
                    <a:pt x="35" y="679"/>
                  </a:moveTo>
                  <a:cubicBezTo>
                    <a:pt x="16" y="679"/>
                    <a:pt x="0" y="694"/>
                    <a:pt x="0" y="714"/>
                  </a:cubicBezTo>
                  <a:cubicBezTo>
                    <a:pt x="0" y="733"/>
                    <a:pt x="16" y="747"/>
                    <a:pt x="35" y="747"/>
                  </a:cubicBezTo>
                  <a:cubicBezTo>
                    <a:pt x="53" y="747"/>
                    <a:pt x="68" y="733"/>
                    <a:pt x="68" y="714"/>
                  </a:cubicBezTo>
                  <a:cubicBezTo>
                    <a:pt x="68" y="694"/>
                    <a:pt x="53" y="679"/>
                    <a:pt x="35" y="679"/>
                  </a:cubicBezTo>
                  <a:close/>
                  <a:moveTo>
                    <a:pt x="35" y="543"/>
                  </a:moveTo>
                  <a:cubicBezTo>
                    <a:pt x="16" y="543"/>
                    <a:pt x="0" y="558"/>
                    <a:pt x="0" y="578"/>
                  </a:cubicBezTo>
                  <a:cubicBezTo>
                    <a:pt x="0" y="597"/>
                    <a:pt x="16" y="612"/>
                    <a:pt x="35" y="612"/>
                  </a:cubicBezTo>
                  <a:cubicBezTo>
                    <a:pt x="53" y="612"/>
                    <a:pt x="68" y="597"/>
                    <a:pt x="68" y="578"/>
                  </a:cubicBezTo>
                  <a:cubicBezTo>
                    <a:pt x="68" y="558"/>
                    <a:pt x="53" y="543"/>
                    <a:pt x="35" y="543"/>
                  </a:cubicBezTo>
                  <a:close/>
                  <a:moveTo>
                    <a:pt x="35" y="406"/>
                  </a:moveTo>
                  <a:cubicBezTo>
                    <a:pt x="16" y="406"/>
                    <a:pt x="0" y="423"/>
                    <a:pt x="0" y="441"/>
                  </a:cubicBezTo>
                  <a:cubicBezTo>
                    <a:pt x="0" y="460"/>
                    <a:pt x="16" y="475"/>
                    <a:pt x="35" y="475"/>
                  </a:cubicBezTo>
                  <a:cubicBezTo>
                    <a:pt x="53" y="475"/>
                    <a:pt x="68" y="460"/>
                    <a:pt x="68" y="441"/>
                  </a:cubicBezTo>
                  <a:cubicBezTo>
                    <a:pt x="68" y="423"/>
                    <a:pt x="53" y="406"/>
                    <a:pt x="35" y="406"/>
                  </a:cubicBezTo>
                  <a:close/>
                  <a:moveTo>
                    <a:pt x="35" y="272"/>
                  </a:moveTo>
                  <a:cubicBezTo>
                    <a:pt x="16" y="272"/>
                    <a:pt x="0" y="287"/>
                    <a:pt x="0" y="305"/>
                  </a:cubicBezTo>
                  <a:cubicBezTo>
                    <a:pt x="0" y="324"/>
                    <a:pt x="16" y="339"/>
                    <a:pt x="35" y="339"/>
                  </a:cubicBezTo>
                  <a:cubicBezTo>
                    <a:pt x="53" y="339"/>
                    <a:pt x="68" y="324"/>
                    <a:pt x="68" y="305"/>
                  </a:cubicBezTo>
                  <a:cubicBezTo>
                    <a:pt x="68" y="287"/>
                    <a:pt x="53" y="272"/>
                    <a:pt x="35" y="272"/>
                  </a:cubicBezTo>
                  <a:close/>
                  <a:moveTo>
                    <a:pt x="171" y="1494"/>
                  </a:moveTo>
                  <a:cubicBezTo>
                    <a:pt x="152" y="1494"/>
                    <a:pt x="136" y="1509"/>
                    <a:pt x="136" y="1527"/>
                  </a:cubicBezTo>
                  <a:cubicBezTo>
                    <a:pt x="136" y="1547"/>
                    <a:pt x="152" y="1563"/>
                    <a:pt x="171" y="1563"/>
                  </a:cubicBezTo>
                  <a:cubicBezTo>
                    <a:pt x="189" y="1563"/>
                    <a:pt x="204" y="1547"/>
                    <a:pt x="204" y="1527"/>
                  </a:cubicBezTo>
                  <a:cubicBezTo>
                    <a:pt x="204" y="1509"/>
                    <a:pt x="189" y="1494"/>
                    <a:pt x="171" y="1494"/>
                  </a:cubicBezTo>
                  <a:close/>
                  <a:moveTo>
                    <a:pt x="171" y="1358"/>
                  </a:moveTo>
                  <a:cubicBezTo>
                    <a:pt x="152" y="1358"/>
                    <a:pt x="136" y="1373"/>
                    <a:pt x="136" y="1391"/>
                  </a:cubicBezTo>
                  <a:cubicBezTo>
                    <a:pt x="136" y="1412"/>
                    <a:pt x="152" y="1427"/>
                    <a:pt x="171" y="1427"/>
                  </a:cubicBezTo>
                  <a:cubicBezTo>
                    <a:pt x="189" y="1427"/>
                    <a:pt x="204" y="1412"/>
                    <a:pt x="204" y="1391"/>
                  </a:cubicBezTo>
                  <a:cubicBezTo>
                    <a:pt x="204" y="1373"/>
                    <a:pt x="189" y="1358"/>
                    <a:pt x="171" y="1358"/>
                  </a:cubicBezTo>
                  <a:close/>
                  <a:moveTo>
                    <a:pt x="171" y="1222"/>
                  </a:moveTo>
                  <a:cubicBezTo>
                    <a:pt x="152" y="1222"/>
                    <a:pt x="136" y="1237"/>
                    <a:pt x="136" y="1256"/>
                  </a:cubicBezTo>
                  <a:cubicBezTo>
                    <a:pt x="136" y="1276"/>
                    <a:pt x="152" y="1291"/>
                    <a:pt x="171" y="1291"/>
                  </a:cubicBezTo>
                  <a:cubicBezTo>
                    <a:pt x="189" y="1291"/>
                    <a:pt x="204" y="1276"/>
                    <a:pt x="204" y="1256"/>
                  </a:cubicBezTo>
                  <a:cubicBezTo>
                    <a:pt x="204" y="1237"/>
                    <a:pt x="189" y="1222"/>
                    <a:pt x="171" y="1222"/>
                  </a:cubicBezTo>
                  <a:close/>
                  <a:moveTo>
                    <a:pt x="171" y="1086"/>
                  </a:moveTo>
                  <a:cubicBezTo>
                    <a:pt x="152" y="1086"/>
                    <a:pt x="136" y="1102"/>
                    <a:pt x="136" y="1122"/>
                  </a:cubicBezTo>
                  <a:cubicBezTo>
                    <a:pt x="136" y="1140"/>
                    <a:pt x="152" y="1155"/>
                    <a:pt x="171" y="1155"/>
                  </a:cubicBezTo>
                  <a:cubicBezTo>
                    <a:pt x="189" y="1155"/>
                    <a:pt x="204" y="1140"/>
                    <a:pt x="204" y="1122"/>
                  </a:cubicBezTo>
                  <a:cubicBezTo>
                    <a:pt x="204" y="1102"/>
                    <a:pt x="189" y="1086"/>
                    <a:pt x="171" y="1086"/>
                  </a:cubicBezTo>
                  <a:close/>
                  <a:moveTo>
                    <a:pt x="171" y="951"/>
                  </a:moveTo>
                  <a:cubicBezTo>
                    <a:pt x="152" y="951"/>
                    <a:pt x="136" y="965"/>
                    <a:pt x="136" y="986"/>
                  </a:cubicBezTo>
                  <a:cubicBezTo>
                    <a:pt x="136" y="1004"/>
                    <a:pt x="152" y="1019"/>
                    <a:pt x="171" y="1019"/>
                  </a:cubicBezTo>
                  <a:cubicBezTo>
                    <a:pt x="189" y="1019"/>
                    <a:pt x="204" y="1004"/>
                    <a:pt x="204" y="986"/>
                  </a:cubicBezTo>
                  <a:cubicBezTo>
                    <a:pt x="204" y="965"/>
                    <a:pt x="189" y="951"/>
                    <a:pt x="171" y="951"/>
                  </a:cubicBezTo>
                  <a:close/>
                  <a:moveTo>
                    <a:pt x="171" y="815"/>
                  </a:moveTo>
                  <a:cubicBezTo>
                    <a:pt x="152" y="815"/>
                    <a:pt x="136" y="830"/>
                    <a:pt x="136" y="850"/>
                  </a:cubicBezTo>
                  <a:cubicBezTo>
                    <a:pt x="136" y="868"/>
                    <a:pt x="152" y="883"/>
                    <a:pt x="171" y="883"/>
                  </a:cubicBezTo>
                  <a:cubicBezTo>
                    <a:pt x="189" y="883"/>
                    <a:pt x="204" y="868"/>
                    <a:pt x="204" y="850"/>
                  </a:cubicBezTo>
                  <a:cubicBezTo>
                    <a:pt x="204" y="830"/>
                    <a:pt x="189" y="815"/>
                    <a:pt x="171" y="815"/>
                  </a:cubicBezTo>
                  <a:close/>
                  <a:moveTo>
                    <a:pt x="171" y="679"/>
                  </a:moveTo>
                  <a:cubicBezTo>
                    <a:pt x="152" y="679"/>
                    <a:pt x="136" y="694"/>
                    <a:pt x="136" y="714"/>
                  </a:cubicBezTo>
                  <a:cubicBezTo>
                    <a:pt x="136" y="733"/>
                    <a:pt x="152" y="747"/>
                    <a:pt x="171" y="747"/>
                  </a:cubicBezTo>
                  <a:cubicBezTo>
                    <a:pt x="189" y="747"/>
                    <a:pt x="204" y="733"/>
                    <a:pt x="204" y="714"/>
                  </a:cubicBezTo>
                  <a:cubicBezTo>
                    <a:pt x="204" y="694"/>
                    <a:pt x="189" y="679"/>
                    <a:pt x="171" y="679"/>
                  </a:cubicBezTo>
                  <a:close/>
                  <a:moveTo>
                    <a:pt x="171" y="543"/>
                  </a:moveTo>
                  <a:cubicBezTo>
                    <a:pt x="152" y="543"/>
                    <a:pt x="136" y="558"/>
                    <a:pt x="136" y="578"/>
                  </a:cubicBezTo>
                  <a:cubicBezTo>
                    <a:pt x="136" y="597"/>
                    <a:pt x="152" y="612"/>
                    <a:pt x="171" y="612"/>
                  </a:cubicBezTo>
                  <a:cubicBezTo>
                    <a:pt x="189" y="612"/>
                    <a:pt x="204" y="597"/>
                    <a:pt x="204" y="578"/>
                  </a:cubicBezTo>
                  <a:cubicBezTo>
                    <a:pt x="204" y="558"/>
                    <a:pt x="189" y="543"/>
                    <a:pt x="171" y="543"/>
                  </a:cubicBezTo>
                  <a:close/>
                  <a:moveTo>
                    <a:pt x="171" y="406"/>
                  </a:moveTo>
                  <a:cubicBezTo>
                    <a:pt x="152" y="406"/>
                    <a:pt x="136" y="423"/>
                    <a:pt x="136" y="441"/>
                  </a:cubicBezTo>
                  <a:cubicBezTo>
                    <a:pt x="136" y="460"/>
                    <a:pt x="152" y="475"/>
                    <a:pt x="171" y="475"/>
                  </a:cubicBezTo>
                  <a:cubicBezTo>
                    <a:pt x="189" y="475"/>
                    <a:pt x="204" y="460"/>
                    <a:pt x="204" y="441"/>
                  </a:cubicBezTo>
                  <a:cubicBezTo>
                    <a:pt x="204" y="423"/>
                    <a:pt x="189" y="406"/>
                    <a:pt x="171" y="406"/>
                  </a:cubicBezTo>
                  <a:close/>
                  <a:moveTo>
                    <a:pt x="171" y="272"/>
                  </a:moveTo>
                  <a:cubicBezTo>
                    <a:pt x="152" y="272"/>
                    <a:pt x="136" y="287"/>
                    <a:pt x="136" y="305"/>
                  </a:cubicBezTo>
                  <a:cubicBezTo>
                    <a:pt x="136" y="324"/>
                    <a:pt x="152" y="339"/>
                    <a:pt x="171" y="339"/>
                  </a:cubicBezTo>
                  <a:cubicBezTo>
                    <a:pt x="189" y="339"/>
                    <a:pt x="204" y="324"/>
                    <a:pt x="204" y="305"/>
                  </a:cubicBezTo>
                  <a:cubicBezTo>
                    <a:pt x="204" y="287"/>
                    <a:pt x="189" y="272"/>
                    <a:pt x="171" y="272"/>
                  </a:cubicBezTo>
                  <a:close/>
                  <a:moveTo>
                    <a:pt x="1666" y="1494"/>
                  </a:moveTo>
                  <a:cubicBezTo>
                    <a:pt x="1648" y="1494"/>
                    <a:pt x="1633" y="1509"/>
                    <a:pt x="1633" y="1527"/>
                  </a:cubicBezTo>
                  <a:cubicBezTo>
                    <a:pt x="1633" y="1547"/>
                    <a:pt x="1648" y="1563"/>
                    <a:pt x="1666" y="1563"/>
                  </a:cubicBezTo>
                  <a:cubicBezTo>
                    <a:pt x="1685" y="1563"/>
                    <a:pt x="1702" y="1547"/>
                    <a:pt x="1702" y="1527"/>
                  </a:cubicBezTo>
                  <a:cubicBezTo>
                    <a:pt x="1702" y="1509"/>
                    <a:pt x="1685" y="1494"/>
                    <a:pt x="1666" y="1494"/>
                  </a:cubicBezTo>
                  <a:close/>
                  <a:moveTo>
                    <a:pt x="1666" y="1358"/>
                  </a:moveTo>
                  <a:cubicBezTo>
                    <a:pt x="1648" y="1358"/>
                    <a:pt x="1633" y="1373"/>
                    <a:pt x="1633" y="1391"/>
                  </a:cubicBezTo>
                  <a:cubicBezTo>
                    <a:pt x="1633" y="1412"/>
                    <a:pt x="1648" y="1427"/>
                    <a:pt x="1666" y="1427"/>
                  </a:cubicBezTo>
                  <a:cubicBezTo>
                    <a:pt x="1685" y="1427"/>
                    <a:pt x="1702" y="1412"/>
                    <a:pt x="1702" y="1391"/>
                  </a:cubicBezTo>
                  <a:cubicBezTo>
                    <a:pt x="1702" y="1373"/>
                    <a:pt x="1685" y="1358"/>
                    <a:pt x="1666" y="1358"/>
                  </a:cubicBezTo>
                  <a:close/>
                  <a:moveTo>
                    <a:pt x="1666" y="1222"/>
                  </a:moveTo>
                  <a:cubicBezTo>
                    <a:pt x="1648" y="1222"/>
                    <a:pt x="1633" y="1237"/>
                    <a:pt x="1633" y="1256"/>
                  </a:cubicBezTo>
                  <a:cubicBezTo>
                    <a:pt x="1633" y="1276"/>
                    <a:pt x="1648" y="1291"/>
                    <a:pt x="1666" y="1291"/>
                  </a:cubicBezTo>
                  <a:cubicBezTo>
                    <a:pt x="1685" y="1291"/>
                    <a:pt x="1702" y="1276"/>
                    <a:pt x="1702" y="1256"/>
                  </a:cubicBezTo>
                  <a:cubicBezTo>
                    <a:pt x="1702" y="1237"/>
                    <a:pt x="1685" y="1222"/>
                    <a:pt x="1666" y="1222"/>
                  </a:cubicBezTo>
                  <a:close/>
                  <a:moveTo>
                    <a:pt x="1666" y="1086"/>
                  </a:moveTo>
                  <a:cubicBezTo>
                    <a:pt x="1648" y="1086"/>
                    <a:pt x="1633" y="1102"/>
                    <a:pt x="1633" y="1122"/>
                  </a:cubicBezTo>
                  <a:cubicBezTo>
                    <a:pt x="1633" y="1140"/>
                    <a:pt x="1648" y="1155"/>
                    <a:pt x="1666" y="1155"/>
                  </a:cubicBezTo>
                  <a:cubicBezTo>
                    <a:pt x="1685" y="1155"/>
                    <a:pt x="1702" y="1140"/>
                    <a:pt x="1702" y="1122"/>
                  </a:cubicBezTo>
                  <a:cubicBezTo>
                    <a:pt x="1702" y="1102"/>
                    <a:pt x="1685" y="1086"/>
                    <a:pt x="1666" y="1086"/>
                  </a:cubicBezTo>
                  <a:close/>
                  <a:moveTo>
                    <a:pt x="1666" y="951"/>
                  </a:moveTo>
                  <a:cubicBezTo>
                    <a:pt x="1648" y="951"/>
                    <a:pt x="1633" y="965"/>
                    <a:pt x="1633" y="986"/>
                  </a:cubicBezTo>
                  <a:cubicBezTo>
                    <a:pt x="1633" y="1004"/>
                    <a:pt x="1648" y="1019"/>
                    <a:pt x="1666" y="1019"/>
                  </a:cubicBezTo>
                  <a:cubicBezTo>
                    <a:pt x="1685" y="1019"/>
                    <a:pt x="1702" y="1004"/>
                    <a:pt x="1702" y="986"/>
                  </a:cubicBezTo>
                  <a:cubicBezTo>
                    <a:pt x="1702" y="965"/>
                    <a:pt x="1685" y="951"/>
                    <a:pt x="1666" y="951"/>
                  </a:cubicBezTo>
                  <a:close/>
                  <a:moveTo>
                    <a:pt x="1666" y="815"/>
                  </a:moveTo>
                  <a:cubicBezTo>
                    <a:pt x="1648" y="815"/>
                    <a:pt x="1633" y="830"/>
                    <a:pt x="1633" y="850"/>
                  </a:cubicBezTo>
                  <a:cubicBezTo>
                    <a:pt x="1633" y="868"/>
                    <a:pt x="1648" y="883"/>
                    <a:pt x="1666" y="883"/>
                  </a:cubicBezTo>
                  <a:cubicBezTo>
                    <a:pt x="1685" y="883"/>
                    <a:pt x="1702" y="868"/>
                    <a:pt x="1702" y="850"/>
                  </a:cubicBezTo>
                  <a:cubicBezTo>
                    <a:pt x="1702" y="830"/>
                    <a:pt x="1685" y="815"/>
                    <a:pt x="1666" y="815"/>
                  </a:cubicBezTo>
                  <a:close/>
                  <a:moveTo>
                    <a:pt x="1666" y="679"/>
                  </a:moveTo>
                  <a:cubicBezTo>
                    <a:pt x="1648" y="679"/>
                    <a:pt x="1633" y="694"/>
                    <a:pt x="1633" y="714"/>
                  </a:cubicBezTo>
                  <a:cubicBezTo>
                    <a:pt x="1633" y="733"/>
                    <a:pt x="1648" y="747"/>
                    <a:pt x="1666" y="747"/>
                  </a:cubicBezTo>
                  <a:cubicBezTo>
                    <a:pt x="1685" y="747"/>
                    <a:pt x="1702" y="733"/>
                    <a:pt x="1702" y="714"/>
                  </a:cubicBezTo>
                  <a:cubicBezTo>
                    <a:pt x="1702" y="694"/>
                    <a:pt x="1685" y="679"/>
                    <a:pt x="1666" y="679"/>
                  </a:cubicBezTo>
                  <a:close/>
                  <a:moveTo>
                    <a:pt x="1666" y="543"/>
                  </a:moveTo>
                  <a:cubicBezTo>
                    <a:pt x="1648" y="543"/>
                    <a:pt x="1633" y="558"/>
                    <a:pt x="1633" y="578"/>
                  </a:cubicBezTo>
                  <a:cubicBezTo>
                    <a:pt x="1633" y="597"/>
                    <a:pt x="1648" y="612"/>
                    <a:pt x="1666" y="612"/>
                  </a:cubicBezTo>
                  <a:cubicBezTo>
                    <a:pt x="1685" y="612"/>
                    <a:pt x="1702" y="597"/>
                    <a:pt x="1702" y="578"/>
                  </a:cubicBezTo>
                  <a:cubicBezTo>
                    <a:pt x="1702" y="558"/>
                    <a:pt x="1685" y="543"/>
                    <a:pt x="1666" y="543"/>
                  </a:cubicBezTo>
                  <a:close/>
                  <a:moveTo>
                    <a:pt x="1666" y="406"/>
                  </a:moveTo>
                  <a:cubicBezTo>
                    <a:pt x="1648" y="406"/>
                    <a:pt x="1633" y="423"/>
                    <a:pt x="1633" y="441"/>
                  </a:cubicBezTo>
                  <a:cubicBezTo>
                    <a:pt x="1633" y="460"/>
                    <a:pt x="1648" y="475"/>
                    <a:pt x="1666" y="475"/>
                  </a:cubicBezTo>
                  <a:cubicBezTo>
                    <a:pt x="1685" y="475"/>
                    <a:pt x="1702" y="460"/>
                    <a:pt x="1702" y="441"/>
                  </a:cubicBezTo>
                  <a:cubicBezTo>
                    <a:pt x="1702" y="423"/>
                    <a:pt x="1685" y="406"/>
                    <a:pt x="1666" y="406"/>
                  </a:cubicBezTo>
                  <a:close/>
                  <a:moveTo>
                    <a:pt x="1666" y="272"/>
                  </a:moveTo>
                  <a:cubicBezTo>
                    <a:pt x="1648" y="272"/>
                    <a:pt x="1633" y="287"/>
                    <a:pt x="1633" y="305"/>
                  </a:cubicBezTo>
                  <a:cubicBezTo>
                    <a:pt x="1633" y="324"/>
                    <a:pt x="1648" y="339"/>
                    <a:pt x="1666" y="339"/>
                  </a:cubicBezTo>
                  <a:cubicBezTo>
                    <a:pt x="1685" y="339"/>
                    <a:pt x="1702" y="324"/>
                    <a:pt x="1702" y="305"/>
                  </a:cubicBezTo>
                  <a:cubicBezTo>
                    <a:pt x="1702" y="287"/>
                    <a:pt x="1685" y="272"/>
                    <a:pt x="1666" y="272"/>
                  </a:cubicBezTo>
                  <a:close/>
                  <a:moveTo>
                    <a:pt x="1802" y="1494"/>
                  </a:moveTo>
                  <a:cubicBezTo>
                    <a:pt x="1784" y="1494"/>
                    <a:pt x="1769" y="1509"/>
                    <a:pt x="1769" y="1527"/>
                  </a:cubicBezTo>
                  <a:cubicBezTo>
                    <a:pt x="1769" y="1547"/>
                    <a:pt x="1784" y="1563"/>
                    <a:pt x="1802" y="1563"/>
                  </a:cubicBezTo>
                  <a:cubicBezTo>
                    <a:pt x="1821" y="1563"/>
                    <a:pt x="1836" y="1547"/>
                    <a:pt x="1836" y="1527"/>
                  </a:cubicBezTo>
                  <a:cubicBezTo>
                    <a:pt x="1836" y="1509"/>
                    <a:pt x="1821" y="1494"/>
                    <a:pt x="1802" y="1494"/>
                  </a:cubicBezTo>
                  <a:close/>
                  <a:moveTo>
                    <a:pt x="1802" y="1358"/>
                  </a:moveTo>
                  <a:cubicBezTo>
                    <a:pt x="1784" y="1358"/>
                    <a:pt x="1769" y="1373"/>
                    <a:pt x="1769" y="1391"/>
                  </a:cubicBezTo>
                  <a:cubicBezTo>
                    <a:pt x="1769" y="1412"/>
                    <a:pt x="1784" y="1427"/>
                    <a:pt x="1802" y="1427"/>
                  </a:cubicBezTo>
                  <a:cubicBezTo>
                    <a:pt x="1821" y="1427"/>
                    <a:pt x="1836" y="1412"/>
                    <a:pt x="1836" y="1391"/>
                  </a:cubicBezTo>
                  <a:cubicBezTo>
                    <a:pt x="1836" y="1373"/>
                    <a:pt x="1821" y="1358"/>
                    <a:pt x="1802" y="1358"/>
                  </a:cubicBezTo>
                  <a:close/>
                  <a:moveTo>
                    <a:pt x="1802" y="1222"/>
                  </a:moveTo>
                  <a:cubicBezTo>
                    <a:pt x="1784" y="1222"/>
                    <a:pt x="1769" y="1237"/>
                    <a:pt x="1769" y="1256"/>
                  </a:cubicBezTo>
                  <a:cubicBezTo>
                    <a:pt x="1769" y="1276"/>
                    <a:pt x="1784" y="1291"/>
                    <a:pt x="1802" y="1291"/>
                  </a:cubicBezTo>
                  <a:cubicBezTo>
                    <a:pt x="1821" y="1291"/>
                    <a:pt x="1836" y="1276"/>
                    <a:pt x="1836" y="1256"/>
                  </a:cubicBezTo>
                  <a:cubicBezTo>
                    <a:pt x="1836" y="1237"/>
                    <a:pt x="1821" y="1222"/>
                    <a:pt x="1802" y="1222"/>
                  </a:cubicBezTo>
                  <a:close/>
                  <a:moveTo>
                    <a:pt x="1802" y="1086"/>
                  </a:moveTo>
                  <a:cubicBezTo>
                    <a:pt x="1784" y="1086"/>
                    <a:pt x="1769" y="1102"/>
                    <a:pt x="1769" y="1122"/>
                  </a:cubicBezTo>
                  <a:cubicBezTo>
                    <a:pt x="1769" y="1140"/>
                    <a:pt x="1784" y="1155"/>
                    <a:pt x="1802" y="1155"/>
                  </a:cubicBezTo>
                  <a:cubicBezTo>
                    <a:pt x="1821" y="1155"/>
                    <a:pt x="1836" y="1140"/>
                    <a:pt x="1836" y="1122"/>
                  </a:cubicBezTo>
                  <a:cubicBezTo>
                    <a:pt x="1836" y="1102"/>
                    <a:pt x="1821" y="1086"/>
                    <a:pt x="1802" y="1086"/>
                  </a:cubicBezTo>
                  <a:close/>
                  <a:moveTo>
                    <a:pt x="1802" y="951"/>
                  </a:moveTo>
                  <a:cubicBezTo>
                    <a:pt x="1784" y="951"/>
                    <a:pt x="1769" y="965"/>
                    <a:pt x="1769" y="986"/>
                  </a:cubicBezTo>
                  <a:cubicBezTo>
                    <a:pt x="1769" y="1004"/>
                    <a:pt x="1784" y="1019"/>
                    <a:pt x="1802" y="1019"/>
                  </a:cubicBezTo>
                  <a:cubicBezTo>
                    <a:pt x="1821" y="1019"/>
                    <a:pt x="1836" y="1004"/>
                    <a:pt x="1836" y="986"/>
                  </a:cubicBezTo>
                  <a:cubicBezTo>
                    <a:pt x="1836" y="965"/>
                    <a:pt x="1821" y="951"/>
                    <a:pt x="1802" y="951"/>
                  </a:cubicBezTo>
                  <a:close/>
                  <a:moveTo>
                    <a:pt x="1802" y="815"/>
                  </a:moveTo>
                  <a:cubicBezTo>
                    <a:pt x="1784" y="815"/>
                    <a:pt x="1769" y="830"/>
                    <a:pt x="1769" y="850"/>
                  </a:cubicBezTo>
                  <a:cubicBezTo>
                    <a:pt x="1769" y="868"/>
                    <a:pt x="1784" y="883"/>
                    <a:pt x="1802" y="883"/>
                  </a:cubicBezTo>
                  <a:cubicBezTo>
                    <a:pt x="1821" y="883"/>
                    <a:pt x="1836" y="868"/>
                    <a:pt x="1836" y="850"/>
                  </a:cubicBezTo>
                  <a:cubicBezTo>
                    <a:pt x="1836" y="830"/>
                    <a:pt x="1821" y="815"/>
                    <a:pt x="1802" y="815"/>
                  </a:cubicBezTo>
                  <a:close/>
                  <a:moveTo>
                    <a:pt x="1802" y="679"/>
                  </a:moveTo>
                  <a:cubicBezTo>
                    <a:pt x="1784" y="679"/>
                    <a:pt x="1769" y="694"/>
                    <a:pt x="1769" y="714"/>
                  </a:cubicBezTo>
                  <a:cubicBezTo>
                    <a:pt x="1769" y="733"/>
                    <a:pt x="1784" y="747"/>
                    <a:pt x="1802" y="747"/>
                  </a:cubicBezTo>
                  <a:cubicBezTo>
                    <a:pt x="1821" y="747"/>
                    <a:pt x="1836" y="733"/>
                    <a:pt x="1836" y="714"/>
                  </a:cubicBezTo>
                  <a:cubicBezTo>
                    <a:pt x="1836" y="694"/>
                    <a:pt x="1821" y="679"/>
                    <a:pt x="1802" y="679"/>
                  </a:cubicBezTo>
                  <a:close/>
                  <a:moveTo>
                    <a:pt x="1802" y="543"/>
                  </a:moveTo>
                  <a:cubicBezTo>
                    <a:pt x="1784" y="543"/>
                    <a:pt x="1769" y="558"/>
                    <a:pt x="1769" y="578"/>
                  </a:cubicBezTo>
                  <a:cubicBezTo>
                    <a:pt x="1769" y="597"/>
                    <a:pt x="1784" y="612"/>
                    <a:pt x="1802" y="612"/>
                  </a:cubicBezTo>
                  <a:cubicBezTo>
                    <a:pt x="1821" y="612"/>
                    <a:pt x="1836" y="597"/>
                    <a:pt x="1836" y="578"/>
                  </a:cubicBezTo>
                  <a:cubicBezTo>
                    <a:pt x="1836" y="558"/>
                    <a:pt x="1821" y="543"/>
                    <a:pt x="1802" y="543"/>
                  </a:cubicBezTo>
                  <a:close/>
                  <a:moveTo>
                    <a:pt x="1802" y="406"/>
                  </a:moveTo>
                  <a:cubicBezTo>
                    <a:pt x="1784" y="406"/>
                    <a:pt x="1769" y="423"/>
                    <a:pt x="1769" y="441"/>
                  </a:cubicBezTo>
                  <a:cubicBezTo>
                    <a:pt x="1769" y="460"/>
                    <a:pt x="1784" y="475"/>
                    <a:pt x="1802" y="475"/>
                  </a:cubicBezTo>
                  <a:cubicBezTo>
                    <a:pt x="1821" y="475"/>
                    <a:pt x="1836" y="460"/>
                    <a:pt x="1836" y="441"/>
                  </a:cubicBezTo>
                  <a:cubicBezTo>
                    <a:pt x="1836" y="423"/>
                    <a:pt x="1821" y="406"/>
                    <a:pt x="1802" y="406"/>
                  </a:cubicBezTo>
                  <a:close/>
                  <a:moveTo>
                    <a:pt x="1802" y="272"/>
                  </a:moveTo>
                  <a:cubicBezTo>
                    <a:pt x="1784" y="272"/>
                    <a:pt x="1769" y="287"/>
                    <a:pt x="1769" y="305"/>
                  </a:cubicBezTo>
                  <a:cubicBezTo>
                    <a:pt x="1769" y="324"/>
                    <a:pt x="1784" y="339"/>
                    <a:pt x="1802" y="339"/>
                  </a:cubicBezTo>
                  <a:cubicBezTo>
                    <a:pt x="1821" y="339"/>
                    <a:pt x="1836" y="324"/>
                    <a:pt x="1836" y="305"/>
                  </a:cubicBezTo>
                  <a:cubicBezTo>
                    <a:pt x="1836" y="287"/>
                    <a:pt x="1821" y="272"/>
                    <a:pt x="1802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  <a:prstDash val="solid"/>
            </a:ln>
          </p:spPr>
          <p:txBody>
            <a:bodyPr anchor="ctr" anchorCtr="0" bIns="40811" compatLnSpc="0" lIns="81623" rIns="81623" tIns="40811" wrap="none"/>
            <a:p>
              <a:pPr algn="ctr" hangingPunct="0"/>
              <a:endParaRPr sz="1400" 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49635" name="向右箭號 20"/>
          <p:cNvSpPr/>
          <p:nvPr/>
        </p:nvSpPr>
        <p:spPr>
          <a:xfrm>
            <a:off x="4418027" y="1785697"/>
            <a:ext cx="944880" cy="625140"/>
          </a:xfrm>
          <a:prstGeom prst="stripedRightArrow"/>
          <a:solidFill>
            <a:schemeClr val="bg1">
              <a:lumMod val="85000"/>
            </a:schemeClr>
          </a:solidFill>
          <a:ln w="12700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36" name="圓角矩形 12"/>
          <p:cNvSpPr/>
          <p:nvPr/>
        </p:nvSpPr>
        <p:spPr>
          <a:xfrm>
            <a:off x="7000461" y="-42409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標題確認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  <p:sp>
        <p:nvSpPr>
          <p:cNvPr id="1049637" name="投影片編號版面配置區 3"/>
          <p:cNvSpPr txBox="1"/>
          <p:nvPr/>
        </p:nvSpPr>
        <p:spPr bwMode="auto">
          <a:xfrm>
            <a:off x="7010400" y="6518275"/>
            <a:ext cx="2133600" cy="339725"/>
          </a:xfrm>
          <a:prstGeom prst="rect"/>
          <a:noFill/>
          <a:ln>
            <a:noFill/>
          </a:ln>
          <a:effectLst/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defPPr>
              <a:defRPr lang="zh-TW"/>
            </a:defPPr>
            <a:lvl1pPr algn="r" eaLnBrk="1" fontAlgn="base" hangingPunct="1" rtl="0">
              <a:spcBef>
                <a:spcPct val="0"/>
              </a:spcBef>
              <a:spcAft>
                <a:spcPct val="0"/>
              </a:spcAft>
              <a:defRPr sz="1100" kern="1200" kumimoji="1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+mn-cs"/>
              </a:defRPr>
            </a:lvl1pPr>
            <a:lvl2pPr algn="l" fontAlgn="base" marL="457200" rtl="0">
              <a:spcBef>
                <a:spcPct val="0"/>
              </a:spcBef>
              <a:spcAft>
                <a:spcPct val="0"/>
              </a:spcAft>
              <a:defRPr kern="1200"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algn="l" fontAlgn="base" marL="914400" rtl="0">
              <a:spcBef>
                <a:spcPct val="0"/>
              </a:spcBef>
              <a:spcAft>
                <a:spcPct val="0"/>
              </a:spcAft>
              <a:defRPr kern="1200"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algn="l" fontAlgn="base" marL="1371600" rtl="0">
              <a:spcBef>
                <a:spcPct val="0"/>
              </a:spcBef>
              <a:spcAft>
                <a:spcPct val="0"/>
              </a:spcAft>
              <a:defRPr kern="1200"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algn="l" fontAlgn="base" marL="1828800" rtl="0">
              <a:spcBef>
                <a:spcPct val="0"/>
              </a:spcBef>
              <a:spcAft>
                <a:spcPct val="0"/>
              </a:spcAft>
              <a:defRPr kern="1200"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algn="l" defTabSz="914400" eaLnBrk="1" hangingPunct="1" latinLnBrk="0" marL="2286000" rtl="0">
              <a:defRPr kern="1200"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algn="l" defTabSz="914400" eaLnBrk="1" hangingPunct="1" latinLnBrk="0" marL="2743200" rtl="0">
              <a:defRPr kern="1200"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algn="l" defTabSz="914400" eaLnBrk="1" hangingPunct="1" latinLnBrk="0" marL="3200400" rtl="0">
              <a:defRPr kern="1200"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algn="l" defTabSz="914400" eaLnBrk="1" hangingPunct="1" latinLnBrk="0" marL="3657600" rtl="0">
              <a:defRPr kern="1200"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r>
              <a:rPr altLang="zh-TW" dirty="0" lang="en-US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altLang="zh-TW" dirty="0"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8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0"/>
            <a:r>
              <a:rPr altLang="en-US" dirty="0" lang="zh-TW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國內外競爭分析 </a:t>
            </a:r>
            <a:r>
              <a:rPr altLang="zh-TW" dirty="0" lang="en-US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endParaRPr altLang="zh-TW" baseline="0" b="1" cap="none" dirty="0" sz="2800" i="0" kern="0" kumimoji="1" lang="en-US" noProof="0" normalizeH="0" spc="0" strike="noStrike" u="none" smtClean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800" i="0" kern="0" kumimoji="1" lang="en-US" noProof="0" normalizeH="0" spc="0" strike="noStrike" u="none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zh-TW" baseline="0" b="1" cap="none" dirty="0" sz="2800" i="0" kern="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vs </a:t>
            </a:r>
            <a:r>
              <a:rPr altLang="en-US" baseline="0" b="1" cap="none" dirty="0" sz="2800" i="0" kern="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各式人工智慧晶片記憶體架構</a:t>
            </a:r>
          </a:p>
        </p:txBody>
      </p:sp>
      <p:sp>
        <p:nvSpPr>
          <p:cNvPr id="104963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122F83D-C70C-4EAE-ADD6-650BB3206743}" type="slidenum">
              <a:rPr altLang="zh-TW" baseline="0" b="0" cap="none" sz="1100" i="0" kern="1200" kumimoji="1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algn="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22</a:t>
            </a:fld>
            <a:endParaRPr altLang="zh-TW" baseline="0" b="0" cap="none" dirty="0" sz="11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graphicFrame>
        <p:nvGraphicFramePr>
          <p:cNvPr id="4194309" name="內容版面配置區 5"/>
          <p:cNvGraphicFramePr>
            <a:graphicFrameLocks/>
          </p:cNvGraphicFramePr>
          <p:nvPr/>
        </p:nvGraphicFramePr>
        <p:xfrm>
          <a:off x="1050277" y="1768483"/>
          <a:ext cx="7450281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766"/>
                <a:gridCol w="1517950"/>
                <a:gridCol w="1510300"/>
                <a:gridCol w="1323665"/>
                <a:gridCol w="1169600"/>
              </a:tblGrid>
              <a:tr h="648000">
                <a:tc>
                  <a:txBody>
                    <a:bodyPr/>
                    <a:p>
                      <a:pPr algn="ctr"/>
                      <a:r>
                        <a:rPr altLang="en-US" dirty="0" sz="1800" lang="zh-TW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人工智慧晶片</a:t>
                      </a: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en-US" dirty="0" sz="1800" lang="zh-TW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記憶體方案</a:t>
                      </a: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en-US" dirty="0" sz="1800" lang="zh-TW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價格</a:t>
                      </a: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en-US" dirty="0" sz="1800" lang="zh-TW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頻寬</a:t>
                      </a: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en-US" dirty="0" sz="1800" lang="zh-TW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耗能</a:t>
                      </a:r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p>
                      <a:r>
                        <a:rPr altLang="zh-TW" b="1" dirty="0" sz="1800" lang="en-US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PSMC AIM Chip</a:t>
                      </a:r>
                      <a:endParaRPr altLang="en-US" b="1" dirty="0" sz="1800" lang="zh-TW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="1" dirty="0" sz="1800" lang="en-US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AIM DRAM</a:t>
                      </a:r>
                      <a:endParaRPr altLang="en-US" b="1" dirty="0" sz="1800" lang="zh-TW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zh-TW" b="1" dirty="0" sz="1800" lang="en-US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US$10/GB</a:t>
                      </a:r>
                      <a:endParaRPr altLang="en-US" b="1" dirty="0" sz="1800" lang="zh-TW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zh-TW" b="1" dirty="0" sz="1800" lang="en-US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&gt; 2Tbps</a:t>
                      </a:r>
                      <a:endParaRPr altLang="en-US" b="1" dirty="0" sz="1800" lang="zh-TW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zh-TW" b="1" dirty="0" sz="1800" lang="en-US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1pj/b</a:t>
                      </a:r>
                      <a:endParaRPr altLang="en-US" baseline="30000" b="1" dirty="0" sz="1800" lang="zh-TW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p>
                      <a:r>
                        <a:rPr altLang="zh-TW" b="1" dirty="0" sz="1800" lang="en-US" err="1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nVidia</a:t>
                      </a:r>
                      <a:r>
                        <a:rPr altLang="zh-TW" b="1" dirty="0" sz="18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GPU</a:t>
                      </a:r>
                      <a:endParaRPr altLang="en-US" b="1" dirty="0" sz="18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altLang="zh-TW" dirty="0" sz="18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GDDR5</a:t>
                      </a:r>
                      <a:endParaRPr altLang="en-US" dirty="0" sz="18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zh-TW" b="0" dirty="0" sz="18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US$7.5/GB</a:t>
                      </a:r>
                      <a:endParaRPr altLang="en-US" b="0" dirty="0" sz="18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zh-TW" b="0" dirty="0" sz="18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0.25Tbps</a:t>
                      </a:r>
                      <a:endParaRPr altLang="en-US" b="0" dirty="0" sz="18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zh-TW" b="0" dirty="0" sz="18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14pj/b</a:t>
                      </a:r>
                      <a:endParaRPr altLang="en-US" b="0" dirty="0" sz="18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48000">
                <a:tc>
                  <a:txBody>
                    <a:bodyPr/>
                    <a:p>
                      <a:r>
                        <a:rPr altLang="zh-TW" b="1" dirty="0" sz="18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Google TPU2</a:t>
                      </a:r>
                      <a:endParaRPr altLang="en-US" b="1" dirty="0" sz="18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8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HBM2</a:t>
                      </a:r>
                      <a:endParaRPr altLang="en-US" dirty="0" sz="18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zh-TW" b="0" dirty="0" sz="18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US$25/GB</a:t>
                      </a:r>
                      <a:endParaRPr altLang="en-US" b="0" dirty="0" sz="18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zh-TW" b="0" dirty="0" sz="18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2.4Tbps</a:t>
                      </a:r>
                      <a:endParaRPr altLang="en-US" b="0" dirty="0" sz="18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zh-TW" b="0" dirty="0" sz="18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4pj/b</a:t>
                      </a:r>
                      <a:endParaRPr altLang="en-US" b="0" dirty="0" sz="18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49640" name="文字方塊 1"/>
          <p:cNvSpPr txBox="1"/>
          <p:nvPr/>
        </p:nvSpPr>
        <p:spPr>
          <a:xfrm>
            <a:off x="1050277" y="4781312"/>
            <a:ext cx="7028181" cy="1577340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提供在運算速度</a:t>
            </a: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頻寬</a:t>
            </a: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與耗能組合下</a:t>
            </a: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最高</a:t>
            </a: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C/P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值的設計</a:t>
            </a: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1" marL="80010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altLang="zh-TW" baseline="0" b="0" cap="none" dirty="0" sz="18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1" marL="80010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相近頻寬下</a:t>
            </a: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最低耗能與最低成本</a:t>
            </a: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srgbClr val="242852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1" marL="80010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相近成本下</a:t>
            </a: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最高速度與最低耗能</a:t>
            </a: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srgbClr val="242852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1" marL="80010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相近耗能下</a:t>
            </a:r>
            <a:r>
              <a:rPr altLang="zh-TW" baseline="0" b="0" cap="none" dirty="0" sz="2000" i="0" kern="1200" kumimoji="1" lang="en-US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baseline="0" b="0" cap="none" dirty="0" sz="2000" i="0" kern="120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最高速度與最低成本</a:t>
            </a:r>
            <a:endParaRPr altLang="zh-TW" baseline="0" b="0" cap="none" dirty="0" sz="2000" i="0" kern="1200" kumimoji="1" lang="en-US" noProof="0" normalizeH="0" spc="0" strike="noStrike" u="none">
              <a:ln>
                <a:noFill/>
              </a:ln>
              <a:solidFill>
                <a:srgbClr val="242852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46" name="標題 2"/>
          <p:cNvSpPr>
            <a:spLocks noGrp="1"/>
          </p:cNvSpPr>
          <p:nvPr>
            <p:ph type="title"/>
          </p:nvPr>
        </p:nvSpPr>
        <p:spPr>
          <a:xfrm>
            <a:off x="1236518" y="723435"/>
            <a:ext cx="7450282" cy="566488"/>
          </a:xfrm>
        </p:spPr>
        <p:txBody>
          <a:bodyPr/>
          <a:p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設計參考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I: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Single CPU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</a:t>
            </a:r>
          </a:p>
        </p:txBody>
      </p:sp>
      <p:sp>
        <p:nvSpPr>
          <p:cNvPr id="1049647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10400" y="6523037"/>
            <a:ext cx="2133600" cy="339725"/>
          </a:xfrm>
        </p:spPr>
        <p:txBody>
          <a:bodyPr/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38F9BD9-0C01-48D1-BC7C-226507EE6F94}" type="slidenum">
              <a:rPr altLang="zh-TW" baseline="0" b="0" cap="none" sz="1100" i="0" kern="1200" kumimoji="1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23</a:t>
            </a:fld>
            <a:endParaRPr altLang="zh-TW" baseline="0" b="0" cap="none" dirty="0" sz="11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88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236518" y="1492028"/>
            <a:ext cx="6740774" cy="3924522"/>
          </a:xfrm>
          <a:prstGeom prst="rect"/>
          <a:noFill/>
          <a:ln>
            <a:noFill/>
          </a:ln>
          <a:effectLst/>
        </p:spPr>
      </p:pic>
      <p:sp>
        <p:nvSpPr>
          <p:cNvPr id="1049648" name="文字方塊 5"/>
          <p:cNvSpPr txBox="1"/>
          <p:nvPr/>
        </p:nvSpPr>
        <p:spPr>
          <a:xfrm>
            <a:off x="1597631" y="5488234"/>
            <a:ext cx="6018548" cy="646331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</a:pP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本客戶使用 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PSMC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F25N DRAM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製程開發 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與 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CPU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結合之單晶片處理器，目前送樣中。</a:t>
            </a:r>
          </a:p>
        </p:txBody>
      </p:sp>
      <p:sp>
        <p:nvSpPr>
          <p:cNvPr id="1049649" name="文字方塊 4"/>
          <p:cNvSpPr txBox="1"/>
          <p:nvPr/>
        </p:nvSpPr>
        <p:spPr>
          <a:xfrm>
            <a:off x="2483928" y="6415901"/>
            <a:ext cx="3446781" cy="269241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* F25N </a:t>
            </a:r>
            <a:r>
              <a:rPr altLang="en-US" baseline="0" b="0" cap="none" dirty="0" sz="12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為 </a:t>
            </a: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PSMC</a:t>
            </a:r>
            <a:r>
              <a:rPr altLang="en-US" baseline="0" b="0" cap="none" dirty="0" sz="12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第一代邏輯與</a:t>
            </a: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aseline="0" b="0" cap="none" dirty="0" sz="12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整合的製程</a:t>
            </a:r>
          </a:p>
        </p:txBody>
      </p:sp>
      <p:sp>
        <p:nvSpPr>
          <p:cNvPr id="1049650" name="圓角矩形 6"/>
          <p:cNvSpPr/>
          <p:nvPr/>
        </p:nvSpPr>
        <p:spPr>
          <a:xfrm>
            <a:off x="7000461" y="-42409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本頁</a:t>
            </a:r>
            <a:r>
              <a:rPr altLang="zh-TW" b="1" dirty="0" lang="en-US" smtClean="0">
                <a:solidFill>
                  <a:srgbClr val="FF0000"/>
                </a:solidFill>
              </a:rPr>
              <a:t>slide</a:t>
            </a:r>
            <a:r>
              <a:rPr altLang="en-US" b="1" dirty="0" lang="zh-TW" smtClean="0">
                <a:solidFill>
                  <a:srgbClr val="FF0000"/>
                </a:solidFill>
              </a:rPr>
              <a:t>要放哪個位置</a:t>
            </a:r>
            <a:r>
              <a:rPr altLang="zh-TW" b="1" dirty="0" lang="en-US" smtClean="0">
                <a:solidFill>
                  <a:srgbClr val="FF0000"/>
                </a:solidFill>
              </a:rPr>
              <a:t>?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1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設計參考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II: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平行運算整合</a:t>
            </a:r>
          </a:p>
        </p:txBody>
      </p:sp>
      <p:sp>
        <p:nvSpPr>
          <p:cNvPr id="1049652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1E473E0-C682-4252-A4B5-BFE737E16961}" type="slidenum">
              <a:rPr altLang="zh-TW" baseline="0" b="0" cap="none" sz="1100" i="0" kern="1200" kumimoji="1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24</a:t>
            </a:fld>
            <a:endParaRPr altLang="zh-TW" baseline="0" b="0" cap="none" sz="11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89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408416" y="1527622"/>
            <a:ext cx="5987747" cy="3387278"/>
          </a:xfrm>
          <a:prstGeom prst="rect"/>
          <a:noFill/>
          <a:ln>
            <a:noFill/>
          </a:ln>
          <a:effectLst/>
        </p:spPr>
      </p:pic>
      <p:sp>
        <p:nvSpPr>
          <p:cNvPr id="1049653" name="文字方塊 5"/>
          <p:cNvSpPr txBox="1"/>
          <p:nvPr/>
        </p:nvSpPr>
        <p:spPr>
          <a:xfrm>
            <a:off x="1524000" y="5007212"/>
            <a:ext cx="5872163" cy="646331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</a:pP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本客戶使用 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PSMC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F25N DRAM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製程開發單晶片 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aseline="0" b="0" cap="none" dirty="0" sz="1800" i="0" kern="1200" kumimoji="1" lang="zh-TW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運算陣列，記憶體頻寬高達 </a:t>
            </a:r>
            <a:r>
              <a:rPr altLang="zh-TW" baseline="0" b="0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2TBps, 2019/4Q tape out. </a:t>
            </a:r>
            <a:endParaRPr altLang="en-US" baseline="0" b="0" cap="none" dirty="0" sz="1800" i="0" kern="1200" kumimoji="1" lang="zh-TW" noProof="0" normalizeH="0" spc="0" strike="noStrike" u="none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54" name="文字方塊 6"/>
          <p:cNvSpPr txBox="1"/>
          <p:nvPr/>
        </p:nvSpPr>
        <p:spPr>
          <a:xfrm>
            <a:off x="2483928" y="6415901"/>
            <a:ext cx="3446781" cy="269241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* F25N </a:t>
            </a:r>
            <a:r>
              <a:rPr altLang="en-US" baseline="0" b="0" cap="none" dirty="0" sz="12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為 </a:t>
            </a: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PSMC</a:t>
            </a:r>
            <a:r>
              <a:rPr altLang="en-US" baseline="0" b="0" cap="none" dirty="0" sz="12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第一代邏輯與</a:t>
            </a: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aseline="0" b="0" cap="none" dirty="0" sz="12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整合的製程</a:t>
            </a:r>
          </a:p>
        </p:txBody>
      </p:sp>
      <p:sp>
        <p:nvSpPr>
          <p:cNvPr id="1049655" name="圓角矩形 7"/>
          <p:cNvSpPr/>
          <p:nvPr/>
        </p:nvSpPr>
        <p:spPr>
          <a:xfrm>
            <a:off x="7000461" y="-42409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本頁</a:t>
            </a:r>
            <a:r>
              <a:rPr altLang="zh-TW" b="1" dirty="0" lang="en-US" smtClean="0">
                <a:solidFill>
                  <a:srgbClr val="FF0000"/>
                </a:solidFill>
              </a:rPr>
              <a:t>slide</a:t>
            </a:r>
            <a:r>
              <a:rPr altLang="en-US" b="1" dirty="0" lang="zh-TW" smtClean="0">
                <a:solidFill>
                  <a:srgbClr val="FF0000"/>
                </a:solidFill>
              </a:rPr>
              <a:t>要放哪個位置</a:t>
            </a:r>
            <a:r>
              <a:rPr altLang="zh-TW" b="1" dirty="0" lang="en-US" smtClean="0">
                <a:solidFill>
                  <a:srgbClr val="FF0000"/>
                </a:solidFill>
              </a:rPr>
              <a:t>?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6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9657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9658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/>
        </p:spPr>
        <p:txBody>
          <a:bodyPr>
            <a:normAutofit/>
          </a:bodyPr>
          <a:lstStyle>
            <a:lvl1pPr algn="l" eaLnBrk="0" fontAlgn="base" hangingPunct="0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0" fontAlgn="base" hangingPunct="0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0" fontAlgn="base" hangingPunct="0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0" fontAlgn="base" hangingPunct="0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0" fontAlgn="base" hangingPunct="0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實績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  <a:endParaRPr altLang="en-US" b="1" dirty="0" sz="2400" kern="0" lang="zh-TW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需求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與應用分析及國內外競爭分析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創造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計畫之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分工與角色說明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4965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altLang="zh-TW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0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9661" name="矩形 2"/>
          <p:cNvSpPr/>
          <p:nvPr/>
        </p:nvSpPr>
        <p:spPr>
          <a:xfrm>
            <a:off x="1130099" y="1043354"/>
            <a:ext cx="7235819" cy="4186503"/>
          </a:xfrm>
          <a:prstGeom prst="rect"/>
          <a:solidFill>
            <a:srgbClr val="FFFFCC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2097190" name="圖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494422" y="1096343"/>
            <a:ext cx="2871496" cy="1608896"/>
          </a:xfrm>
          <a:prstGeom prst="rect"/>
        </p:spPr>
      </p:pic>
      <p:sp>
        <p:nvSpPr>
          <p:cNvPr id="1049662" name="矩形 4"/>
          <p:cNvSpPr/>
          <p:nvPr/>
        </p:nvSpPr>
        <p:spPr>
          <a:xfrm>
            <a:off x="322350" y="5072716"/>
            <a:ext cx="8051611" cy="1555434"/>
          </a:xfrm>
          <a:prstGeom prst="rect"/>
          <a:solidFill>
            <a:srgbClr val="FFFFCC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49663" name="標題 1"/>
          <p:cNvSpPr txBox="1"/>
          <p:nvPr/>
        </p:nvSpPr>
        <p:spPr>
          <a:xfrm>
            <a:off x="775252" y="554101"/>
            <a:ext cx="7911548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計畫架構 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AIM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晶圓製造創新服務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平台研發計畫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64" name="文字方塊 6"/>
          <p:cNvSpPr txBox="1"/>
          <p:nvPr/>
        </p:nvSpPr>
        <p:spPr>
          <a:xfrm>
            <a:off x="1170783" y="3361337"/>
            <a:ext cx="1833880" cy="358140"/>
          </a:xfrm>
          <a:prstGeom prst="rect"/>
          <a:noFill/>
        </p:spPr>
        <p:txBody>
          <a:bodyPr anchor="ctr" rtlCol="0" wrap="none">
            <a:spAutoFit/>
          </a:bodyPr>
          <a:p>
            <a:pPr algn="r"/>
            <a:r>
              <a:rPr altLang="zh-TW" b="1" dirty="0" lang="en-US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C. AIM</a:t>
            </a:r>
            <a:r>
              <a:rPr altLang="en-US" b="1" dirty="0" lang="zh-TW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設計平台</a:t>
            </a:r>
          </a:p>
        </p:txBody>
      </p:sp>
      <p:sp>
        <p:nvSpPr>
          <p:cNvPr id="1049665" name="矩形 7"/>
          <p:cNvSpPr/>
          <p:nvPr/>
        </p:nvSpPr>
        <p:spPr>
          <a:xfrm>
            <a:off x="3072990" y="2385383"/>
            <a:ext cx="2331348" cy="316800"/>
          </a:xfrm>
          <a:prstGeom prst="rect"/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05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System Hardware Board (EVB)</a:t>
            </a:r>
            <a:endParaRPr altLang="en-US" b="1" dirty="0" sz="1050" lang="zh-TW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66" name="矩形 8"/>
          <p:cNvSpPr/>
          <p:nvPr/>
        </p:nvSpPr>
        <p:spPr>
          <a:xfrm>
            <a:off x="3072990" y="2027751"/>
            <a:ext cx="2331348" cy="316800"/>
          </a:xfrm>
          <a:prstGeom prst="rect"/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05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OS Kernel Driver &amp; </a:t>
            </a:r>
            <a:r>
              <a:rPr altLang="zh-TW" b="1" dirty="0" sz="1050" lang="en-US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Library</a:t>
            </a:r>
            <a:endParaRPr altLang="en-US" b="1" dirty="0" sz="1050" lang="zh-TW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67" name="矩形 9"/>
          <p:cNvSpPr/>
          <p:nvPr/>
        </p:nvSpPr>
        <p:spPr>
          <a:xfrm>
            <a:off x="3072990" y="1670119"/>
            <a:ext cx="2331348" cy="316800"/>
          </a:xfrm>
          <a:prstGeom prst="rect"/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05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Application Programming I/F</a:t>
            </a:r>
            <a:endParaRPr altLang="en-US" b="1" dirty="0" sz="1050" lang="zh-TW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86" name="直線接點 10"/>
          <p:cNvCxnSpPr>
            <a:cxnSpLocks/>
          </p:cNvCxnSpPr>
          <p:nvPr/>
        </p:nvCxnSpPr>
        <p:spPr>
          <a:xfrm>
            <a:off x="1133372" y="2754373"/>
            <a:ext cx="7232546" cy="0"/>
          </a:xfrm>
          <a:prstGeom prst="line"/>
          <a:ln w="381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668" name="文字方塊 11"/>
          <p:cNvSpPr txBox="1"/>
          <p:nvPr/>
        </p:nvSpPr>
        <p:spPr>
          <a:xfrm>
            <a:off x="1154021" y="1396207"/>
            <a:ext cx="1821180" cy="358141"/>
          </a:xfrm>
          <a:prstGeom prst="rect"/>
          <a:noFill/>
        </p:spPr>
        <p:txBody>
          <a:bodyPr rtlCol="0" wrap="none">
            <a:spAutoFit/>
          </a:bodyPr>
          <a:p>
            <a:pPr algn="r"/>
            <a:r>
              <a:rPr altLang="zh-TW" b="1" dirty="0" lang="en-US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D. AIM </a:t>
            </a:r>
            <a:r>
              <a:rPr altLang="en-US" b="1" dirty="0" lang="zh-TW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載具驗證</a:t>
            </a:r>
          </a:p>
        </p:txBody>
      </p:sp>
      <p:sp>
        <p:nvSpPr>
          <p:cNvPr id="1049669" name="矩形 12"/>
          <p:cNvSpPr/>
          <p:nvPr/>
        </p:nvSpPr>
        <p:spPr>
          <a:xfrm>
            <a:off x="3072990" y="1120589"/>
            <a:ext cx="2331348" cy="506390"/>
          </a:xfrm>
          <a:prstGeom prst="rect"/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050" lang="en-US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Application (</a:t>
            </a:r>
            <a:r>
              <a:rPr altLang="zh-TW" b="1" dirty="0" sz="105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ADAS AEB, LKA, DMS, Surveillance…)</a:t>
            </a:r>
            <a:endParaRPr altLang="zh-TW" b="1" dirty="0" sz="1050" lang="en-US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87" name="直線接點 13"/>
          <p:cNvCxnSpPr>
            <a:cxnSpLocks/>
          </p:cNvCxnSpPr>
          <p:nvPr/>
        </p:nvCxnSpPr>
        <p:spPr>
          <a:xfrm>
            <a:off x="322350" y="6628150"/>
            <a:ext cx="8046841" cy="0"/>
          </a:xfrm>
          <a:prstGeom prst="line"/>
          <a:ln w="381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群組 14"/>
          <p:cNvGrpSpPr/>
          <p:nvPr/>
        </p:nvGrpSpPr>
        <p:grpSpPr>
          <a:xfrm>
            <a:off x="322350" y="5072716"/>
            <a:ext cx="8046841" cy="1500908"/>
            <a:chOff x="1361039" y="4939658"/>
            <a:chExt cx="6386977" cy="1705577"/>
          </a:xfrm>
        </p:grpSpPr>
        <p:cxnSp>
          <p:nvCxnSpPr>
            <p:cNvPr id="3145788" name="直線接點 15"/>
            <p:cNvCxnSpPr>
              <a:cxnSpLocks/>
            </p:cNvCxnSpPr>
            <p:nvPr/>
          </p:nvCxnSpPr>
          <p:spPr>
            <a:xfrm>
              <a:off x="1361039" y="4939658"/>
              <a:ext cx="6386977" cy="0"/>
            </a:xfrm>
            <a:prstGeom prst="line"/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群組 16"/>
            <p:cNvGrpSpPr/>
            <p:nvPr/>
          </p:nvGrpSpPr>
          <p:grpSpPr>
            <a:xfrm>
              <a:off x="1396971" y="4991303"/>
              <a:ext cx="6192837" cy="1653932"/>
              <a:chOff x="836139" y="4991303"/>
              <a:chExt cx="6192837" cy="1653932"/>
            </a:xfrm>
          </p:grpSpPr>
          <p:sp>
            <p:nvSpPr>
              <p:cNvPr id="1049670" name="文字方塊 18"/>
              <p:cNvSpPr txBox="1"/>
              <p:nvPr/>
            </p:nvSpPr>
            <p:spPr>
              <a:xfrm>
                <a:off x="836139" y="6101527"/>
                <a:ext cx="1455597" cy="406978"/>
              </a:xfrm>
              <a:prstGeom prst="rect"/>
              <a:noFill/>
            </p:spPr>
            <p:txBody>
              <a:bodyPr rtlCol="0" wrap="none">
                <a:spAutoFit/>
              </a:bodyPr>
              <a:p>
                <a:pPr algn="ctr"/>
                <a:r>
                  <a:rPr altLang="zh-TW" b="1" dirty="0" lang="en-US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A. AIM</a:t>
                </a:r>
                <a:r>
                  <a:rPr altLang="en-US" b="1" dirty="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 製程平台</a:t>
                </a:r>
              </a:p>
            </p:txBody>
          </p:sp>
          <p:sp>
            <p:nvSpPr>
              <p:cNvPr id="1049671" name="文字方塊 19"/>
              <p:cNvSpPr txBox="1"/>
              <p:nvPr/>
            </p:nvSpPr>
            <p:spPr>
              <a:xfrm>
                <a:off x="843132" y="5173898"/>
                <a:ext cx="1445517" cy="406977"/>
              </a:xfrm>
              <a:prstGeom prst="rect"/>
              <a:noFill/>
            </p:spPr>
            <p:txBody>
              <a:bodyPr anchor="ctr" rtlCol="0" wrap="none">
                <a:spAutoFit/>
              </a:bodyPr>
              <a:p>
                <a:pPr algn="ctr"/>
                <a:r>
                  <a:rPr altLang="zh-TW" b="1" dirty="0" lang="en-US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B. AIM</a:t>
                </a:r>
                <a:r>
                  <a:rPr altLang="en-US" b="1" dirty="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 元件平台</a:t>
                </a:r>
              </a:p>
            </p:txBody>
          </p:sp>
          <p:grpSp>
            <p:nvGrpSpPr>
              <p:cNvPr id="203" name="群組 20"/>
              <p:cNvGrpSpPr/>
              <p:nvPr/>
            </p:nvGrpSpPr>
            <p:grpSpPr>
              <a:xfrm>
                <a:off x="2500583" y="5875924"/>
                <a:ext cx="4528393" cy="769311"/>
                <a:chOff x="2500583" y="5875924"/>
                <a:chExt cx="4528393" cy="769311"/>
              </a:xfrm>
            </p:grpSpPr>
            <p:sp>
              <p:nvSpPr>
                <p:cNvPr id="1049672" name="矩形 30"/>
                <p:cNvSpPr/>
                <p:nvPr/>
              </p:nvSpPr>
              <p:spPr>
                <a:xfrm>
                  <a:off x="2500583" y="5875924"/>
                  <a:ext cx="223200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PSMC</a:t>
                  </a:r>
                  <a:r>
                    <a:rPr altLang="en-US" b="1" dirty="0" sz="1050" lang="zh-TW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25nm DRAM process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3" name="矩形 31"/>
                <p:cNvSpPr/>
                <p:nvPr/>
              </p:nvSpPr>
              <p:spPr>
                <a:xfrm>
                  <a:off x="4794340" y="5875924"/>
                  <a:ext cx="223200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1W + 5AL enhancement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4" name="矩形 32"/>
                <p:cNvSpPr/>
                <p:nvPr/>
              </p:nvSpPr>
              <p:spPr>
                <a:xfrm>
                  <a:off x="2500583" y="6285235"/>
                  <a:ext cx="223200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Enhanced Devices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5" name="矩形 33"/>
                <p:cNvSpPr/>
                <p:nvPr/>
              </p:nvSpPr>
              <p:spPr>
                <a:xfrm>
                  <a:off x="4796976" y="6285235"/>
                  <a:ext cx="223200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RF</a:t>
                  </a:r>
                  <a:r>
                    <a:rPr altLang="en-US" b="1" dirty="0" sz="1050" lang="zh-TW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RLC</a:t>
                  </a:r>
                  <a:r>
                    <a:rPr altLang="en-US" b="1" dirty="0" sz="1050" lang="zh-TW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Devices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04" name="群組 21"/>
              <p:cNvGrpSpPr/>
              <p:nvPr/>
            </p:nvGrpSpPr>
            <p:grpSpPr>
              <a:xfrm>
                <a:off x="2499662" y="4991303"/>
                <a:ext cx="4526121" cy="766402"/>
                <a:chOff x="2485053" y="4335983"/>
                <a:chExt cx="4607677" cy="766402"/>
              </a:xfrm>
            </p:grpSpPr>
            <p:sp>
              <p:nvSpPr>
                <p:cNvPr id="1049676" name="矩形 22"/>
                <p:cNvSpPr/>
                <p:nvPr/>
              </p:nvSpPr>
              <p:spPr>
                <a:xfrm>
                  <a:off x="2485053" y="4742385"/>
                  <a:ext cx="111048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Cell Library IP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7" name="矩形 23"/>
                <p:cNvSpPr/>
                <p:nvPr/>
              </p:nvSpPr>
              <p:spPr>
                <a:xfrm>
                  <a:off x="2485053" y="4335983"/>
                  <a:ext cx="111048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SRAM</a:t>
                  </a:r>
                  <a:r>
                    <a:rPr altLang="en-US" b="1" dirty="0" sz="1050" lang="zh-TW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IP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8" name="矩形 24"/>
                <p:cNvSpPr/>
                <p:nvPr/>
              </p:nvSpPr>
              <p:spPr>
                <a:xfrm>
                  <a:off x="5982250" y="4335983"/>
                  <a:ext cx="111048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DLA</a:t>
                  </a:r>
                  <a:r>
                    <a:rPr altLang="en-US" b="1" dirty="0" sz="1050" lang="zh-TW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IP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9" name="矩形 25"/>
                <p:cNvSpPr/>
                <p:nvPr/>
              </p:nvSpPr>
              <p:spPr>
                <a:xfrm>
                  <a:off x="4816517" y="4742385"/>
                  <a:ext cx="111048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DRAM Controller IP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80" name="矩形 26"/>
                <p:cNvSpPr/>
                <p:nvPr/>
              </p:nvSpPr>
              <p:spPr>
                <a:xfrm>
                  <a:off x="4816517" y="4335983"/>
                  <a:ext cx="111048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Interface IP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81" name="矩形 27"/>
                <p:cNvSpPr/>
                <p:nvPr/>
              </p:nvSpPr>
              <p:spPr>
                <a:xfrm>
                  <a:off x="3650785" y="4742385"/>
                  <a:ext cx="111048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DRAM</a:t>
                  </a:r>
                  <a:r>
                    <a:rPr altLang="en-US" b="1" dirty="0" sz="1050" lang="zh-TW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IP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82" name="矩形 28"/>
                <p:cNvSpPr/>
                <p:nvPr/>
              </p:nvSpPr>
              <p:spPr>
                <a:xfrm>
                  <a:off x="3650785" y="4335983"/>
                  <a:ext cx="111048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Peripheral</a:t>
                  </a:r>
                  <a:r>
                    <a:rPr altLang="en-US" b="1" dirty="0" sz="1050" lang="zh-TW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IP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83" name="矩形 29"/>
                <p:cNvSpPr/>
                <p:nvPr/>
              </p:nvSpPr>
              <p:spPr>
                <a:xfrm>
                  <a:off x="5982249" y="4742385"/>
                  <a:ext cx="1110480" cy="360000"/>
                </a:xfrm>
                <a:prstGeom prst="rect"/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b="1" dirty="0" sz="1050" lang="en-US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Other IPs</a:t>
                  </a:r>
                  <a:endParaRPr altLang="en-US" b="1" dirty="0" sz="1050" lang="zh-TW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3145789" name="直線接點 17"/>
            <p:cNvCxnSpPr>
              <a:cxnSpLocks/>
            </p:cNvCxnSpPr>
            <p:nvPr/>
          </p:nvCxnSpPr>
          <p:spPr>
            <a:xfrm>
              <a:off x="1361039" y="5815450"/>
              <a:ext cx="6386977" cy="0"/>
            </a:xfrm>
            <a:prstGeom prst="line"/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968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altLang="zh-TW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91" name="Picture 1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64975" y="5920621"/>
            <a:ext cx="859248" cy="247245"/>
          </a:xfrm>
          <a:prstGeom prst="rect"/>
          <a:noFill/>
          <a:ln>
            <a:noFill/>
          </a:ln>
          <a:effectLst/>
        </p:spPr>
      </p:pic>
      <p:pic>
        <p:nvPicPr>
          <p:cNvPr id="2097192" name="Picture 1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27071" y="5112337"/>
            <a:ext cx="859248" cy="247245"/>
          </a:xfrm>
          <a:prstGeom prst="rect"/>
          <a:noFill/>
          <a:ln>
            <a:noFill/>
          </a:ln>
          <a:effectLst/>
        </p:spPr>
      </p:pic>
      <p:pic>
        <p:nvPicPr>
          <p:cNvPr id="2097193" name="Picture 1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259484" y="4010028"/>
            <a:ext cx="1088749" cy="313283"/>
          </a:xfrm>
          <a:prstGeom prst="rect"/>
          <a:noFill/>
          <a:ln>
            <a:noFill/>
          </a:ln>
          <a:effectLst/>
        </p:spPr>
      </p:pic>
      <p:pic>
        <p:nvPicPr>
          <p:cNvPr id="2097194" name="Picture 30" descr="itri_CEL_A"/>
          <p:cNvPicPr>
            <a:picLocks noChangeAspect="1" noChangeArrowheads="1"/>
          </p:cNvPicPr>
          <p:nvPr/>
        </p:nvPicPr>
        <p:blipFill rotWithShape="1">
          <a:blip xmlns:r="http://schemas.openxmlformats.org/officeDocument/2006/relationships" r:embed="rId3" cstate="print"/>
          <a:srcRect t="5785" r="76121"/>
          <a:stretch>
            <a:fillRect/>
          </a:stretch>
        </p:blipFill>
        <p:spPr bwMode="auto">
          <a:xfrm>
            <a:off x="2434475" y="4013668"/>
            <a:ext cx="318865" cy="291435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95" name="Picture 2" descr="ãnthuãçåçæå°çµæ"/>
          <p:cNvPicPr>
            <a:picLocks noChangeAspect="1" noChangeArrowheads="1"/>
          </p:cNvPicPr>
          <p:nvPr/>
        </p:nvPicPr>
        <p:blipFill rotWithShape="1">
          <a:blip xmlns:r="http://schemas.openxmlformats.org/officeDocument/2006/relationships" r:embed="rId4"/>
          <a:srcRect t="72608"/>
          <a:stretch>
            <a:fillRect/>
          </a:stretch>
        </p:blipFill>
        <p:spPr bwMode="auto">
          <a:xfrm>
            <a:off x="1246963" y="4416635"/>
            <a:ext cx="685886" cy="152560"/>
          </a:xfrm>
          <a:prstGeom prst="rect"/>
          <a:noFill/>
        </p:spPr>
      </p:pic>
      <p:sp>
        <p:nvSpPr>
          <p:cNvPr id="1049685" name="矩形 40"/>
          <p:cNvSpPr/>
          <p:nvPr/>
        </p:nvSpPr>
        <p:spPr>
          <a:xfrm>
            <a:off x="1868555" y="4332366"/>
            <a:ext cx="1196951" cy="307777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TW" b="1" dirty="0" sz="1400" lang="en-US" err="1" smtClean="0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NeuChips</a:t>
            </a:r>
            <a:endParaRPr altLang="en-US" dirty="0" sz="14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96" name="Picture 30" descr="itri_CEL_A"/>
          <p:cNvPicPr>
            <a:picLocks noChangeAspect="1" noChangeArrowheads="1"/>
          </p:cNvPicPr>
          <p:nvPr/>
        </p:nvPicPr>
        <p:blipFill rotWithShape="1">
          <a:blip xmlns:r="http://schemas.openxmlformats.org/officeDocument/2006/relationships" r:embed="rId3" cstate="print"/>
          <a:srcRect t="5785" r="76121"/>
          <a:stretch>
            <a:fillRect/>
          </a:stretch>
        </p:blipFill>
        <p:spPr bwMode="auto">
          <a:xfrm>
            <a:off x="2021629" y="1923234"/>
            <a:ext cx="318865" cy="291435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97" name="Picture 2" descr="ãnthuãçåçæå°çµæ"/>
          <p:cNvPicPr>
            <a:picLocks noChangeAspect="1" noChangeArrowheads="1"/>
          </p:cNvPicPr>
          <p:nvPr/>
        </p:nvPicPr>
        <p:blipFill rotWithShape="1">
          <a:blip xmlns:r="http://schemas.openxmlformats.org/officeDocument/2006/relationships" r:embed="rId4"/>
          <a:srcRect t="72608"/>
          <a:stretch>
            <a:fillRect/>
          </a:stretch>
        </p:blipFill>
        <p:spPr bwMode="auto">
          <a:xfrm>
            <a:off x="2356031" y="1998916"/>
            <a:ext cx="685886" cy="152560"/>
          </a:xfrm>
          <a:prstGeom prst="rect"/>
          <a:noFill/>
        </p:spPr>
      </p:pic>
      <p:sp>
        <p:nvSpPr>
          <p:cNvPr id="1049686" name="矩形 43"/>
          <p:cNvSpPr/>
          <p:nvPr/>
        </p:nvSpPr>
        <p:spPr>
          <a:xfrm>
            <a:off x="1008306" y="1896605"/>
            <a:ext cx="1196951" cy="307777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TW" b="1" dirty="0" sz="1400" lang="en-US" err="1" smtClean="0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endParaRPr altLang="en-US" dirty="0" sz="14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87" name="矩形 44"/>
          <p:cNvSpPr/>
          <p:nvPr/>
        </p:nvSpPr>
        <p:spPr>
          <a:xfrm>
            <a:off x="3065506" y="4613941"/>
            <a:ext cx="2338832" cy="361072"/>
          </a:xfrm>
          <a:prstGeom prst="rect"/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05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DLA </a:t>
            </a:r>
            <a:r>
              <a:rPr altLang="zh-TW" b="1" dirty="0" sz="1050" lang="en-US" err="1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zh-TW" b="1" dirty="0" sz="105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Design </a:t>
            </a:r>
            <a:r>
              <a:rPr altLang="zh-TW" b="1" dirty="0" sz="1050" lang="en-US" err="1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ToolKits</a:t>
            </a:r>
            <a:endParaRPr altLang="en-US" b="1" dirty="0" sz="1050" lang="zh-TW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88" name="矩形 27"/>
          <p:cNvSpPr>
            <a:spLocks noChangeArrowheads="1"/>
          </p:cNvSpPr>
          <p:nvPr/>
        </p:nvSpPr>
        <p:spPr bwMode="auto">
          <a:xfrm>
            <a:off x="5494422" y="2826842"/>
            <a:ext cx="2871496" cy="2168667"/>
          </a:xfrm>
          <a:prstGeom prst="rect"/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 bIns="0" lIns="0" rIns="0" tIns="0"/>
          <a:p>
            <a:pPr algn="ctr"/>
            <a:endParaRPr altLang="en-US" dirty="0" lang="zh-TW">
              <a:cs typeface="Arial" panose="020B0604020202020204" pitchFamily="34" charset="0"/>
            </a:endParaRPr>
          </a:p>
        </p:txBody>
      </p:sp>
      <p:pic>
        <p:nvPicPr>
          <p:cNvPr id="2097198" name="圖片 46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5552420" y="2876915"/>
            <a:ext cx="766317" cy="2096247"/>
          </a:xfrm>
          <a:prstGeom prst="rect"/>
        </p:spPr>
      </p:pic>
      <p:sp>
        <p:nvSpPr>
          <p:cNvPr id="1049689" name="矩形 14"/>
          <p:cNvSpPr>
            <a:spLocks noChangeArrowheads="1"/>
          </p:cNvSpPr>
          <p:nvPr/>
        </p:nvSpPr>
        <p:spPr bwMode="auto">
          <a:xfrm>
            <a:off x="7117664" y="2914282"/>
            <a:ext cx="1176412" cy="330661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/>
          <a:p>
            <a:pPr algn="ctr"/>
            <a:r>
              <a:rPr altLang="zh-TW" b="1" dirty="0" sz="1200" lang="en-US" smtClean="0">
                <a:cs typeface="Arial" panose="020B0604020202020204" pitchFamily="34" charset="0"/>
              </a:rPr>
              <a:t>Scalar Unit</a:t>
            </a:r>
            <a:endParaRPr altLang="en-US" b="1" dirty="0" sz="1200" lang="zh-TW">
              <a:cs typeface="Arial" panose="020B0604020202020204" pitchFamily="34" charset="0"/>
            </a:endParaRPr>
          </a:p>
        </p:txBody>
      </p:sp>
      <p:sp>
        <p:nvSpPr>
          <p:cNvPr id="1049690" name="矩形 14"/>
          <p:cNvSpPr>
            <a:spLocks noChangeArrowheads="1"/>
          </p:cNvSpPr>
          <p:nvPr/>
        </p:nvSpPr>
        <p:spPr bwMode="auto">
          <a:xfrm>
            <a:off x="7117663" y="3342647"/>
            <a:ext cx="1176413" cy="1063712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/>
          <a:p>
            <a:pPr algn="ctr"/>
            <a:r>
              <a:rPr altLang="zh-TW" b="1" dirty="0" sz="1200" lang="en-US" smtClean="0">
                <a:cs typeface="Arial" panose="020B0604020202020204" pitchFamily="34" charset="0"/>
              </a:rPr>
              <a:t>2D Processing Unit</a:t>
            </a:r>
            <a:endParaRPr altLang="en-US" b="1" dirty="0" sz="1200" lang="zh-TW">
              <a:cs typeface="Arial" panose="020B0604020202020204" pitchFamily="34" charset="0"/>
            </a:endParaRPr>
          </a:p>
        </p:txBody>
      </p:sp>
      <p:sp>
        <p:nvSpPr>
          <p:cNvPr id="1049691" name="矩形 49"/>
          <p:cNvSpPr/>
          <p:nvPr/>
        </p:nvSpPr>
        <p:spPr>
          <a:xfrm>
            <a:off x="6114080" y="4208243"/>
            <a:ext cx="1196951" cy="307777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TW" b="1" dirty="0" sz="1400" lang="en-US" smtClean="0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zh-TW" b="1" dirty="0" sz="1400" lang="en-US" err="1" smtClean="0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endParaRPr altLang="en-US" dirty="0" sz="14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92" name="左-右雙向箭號 19"/>
          <p:cNvSpPr>
            <a:spLocks noChangeArrowheads="1"/>
          </p:cNvSpPr>
          <p:nvPr/>
        </p:nvSpPr>
        <p:spPr bwMode="auto">
          <a:xfrm>
            <a:off x="6268920" y="3367930"/>
            <a:ext cx="840699" cy="859815"/>
          </a:xfrm>
          <a:prstGeom prst="leftRightArrow">
            <a:avLst>
              <a:gd name="adj1" fmla="val 82500"/>
              <a:gd name="adj2" fmla="val 19101"/>
            </a:avLst>
          </a:prstGeom>
          <a:solidFill>
            <a:srgbClr val="FF0000"/>
          </a:solidFill>
          <a:ln w="28575">
            <a:solidFill>
              <a:srgbClr val="69A2D8"/>
            </a:solidFill>
            <a:miter lim="800000"/>
            <a:headEnd/>
            <a:tailEnd/>
          </a:ln>
        </p:spPr>
        <p:txBody>
          <a:bodyPr anchor="ctr" bIns="0" lIns="0" rIns="0" tIns="0"/>
          <a:p>
            <a:pPr algn="ctr"/>
            <a:r>
              <a:rPr altLang="zh-TW" b="1" dirty="0" sz="800" i="1" lang="en-US" smtClean="0">
                <a:cs typeface="Arial" panose="020B0604020202020204" pitchFamily="34" charset="0"/>
              </a:rPr>
              <a:t>Ultra High Bandwidth</a:t>
            </a:r>
          </a:p>
          <a:p>
            <a:pPr algn="ctr"/>
            <a:r>
              <a:rPr altLang="zh-TW" b="1" dirty="0" sz="800" i="1" lang="en-US" smtClean="0">
                <a:cs typeface="Arial" panose="020B0604020202020204" pitchFamily="34" charset="0"/>
              </a:rPr>
              <a:t>Data Access</a:t>
            </a:r>
            <a:endParaRPr altLang="en-US" b="1" dirty="0" sz="800" i="1" lang="zh-TW">
              <a:cs typeface="Arial" panose="020B0604020202020204" pitchFamily="34" charset="0"/>
            </a:endParaRPr>
          </a:p>
        </p:txBody>
      </p:sp>
      <p:sp>
        <p:nvSpPr>
          <p:cNvPr id="1049693" name="矩形 14"/>
          <p:cNvSpPr>
            <a:spLocks noChangeArrowheads="1"/>
          </p:cNvSpPr>
          <p:nvPr/>
        </p:nvSpPr>
        <p:spPr bwMode="auto">
          <a:xfrm>
            <a:off x="7117663" y="4488810"/>
            <a:ext cx="1176411" cy="424247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/>
          <a:p>
            <a:pPr algn="ctr"/>
            <a:r>
              <a:rPr altLang="zh-TW" b="1" dirty="0" sz="1200" lang="en-US" smtClean="0">
                <a:cs typeface="Arial" panose="020B0604020202020204" pitchFamily="34" charset="0"/>
              </a:rPr>
              <a:t>1D Processing Unit</a:t>
            </a:r>
            <a:endParaRPr altLang="en-US" b="1" dirty="0" sz="1200" lang="zh-TW">
              <a:cs typeface="Arial" panose="020B0604020202020204" pitchFamily="34" charset="0"/>
            </a:endParaRPr>
          </a:p>
        </p:txBody>
      </p:sp>
      <p:sp>
        <p:nvSpPr>
          <p:cNvPr id="1049694" name="矩形 14"/>
          <p:cNvSpPr>
            <a:spLocks noChangeArrowheads="1"/>
          </p:cNvSpPr>
          <p:nvPr/>
        </p:nvSpPr>
        <p:spPr bwMode="auto">
          <a:xfrm>
            <a:off x="6387349" y="2914282"/>
            <a:ext cx="658472" cy="330661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/>
          <a:p>
            <a:pPr algn="ctr"/>
            <a:r>
              <a:rPr altLang="zh-TW" b="1" dirty="0" sz="1200" lang="en-US" smtClean="0">
                <a:cs typeface="Arial" panose="020B0604020202020204" pitchFamily="34" charset="0"/>
              </a:rPr>
              <a:t>Data Mover</a:t>
            </a:r>
            <a:endParaRPr altLang="en-US" b="1" dirty="0" sz="1200" lang="zh-TW">
              <a:cs typeface="Arial" panose="020B0604020202020204" pitchFamily="34" charset="0"/>
            </a:endParaRPr>
          </a:p>
        </p:txBody>
      </p:sp>
      <p:sp>
        <p:nvSpPr>
          <p:cNvPr id="1049695" name="矩形 14"/>
          <p:cNvSpPr>
            <a:spLocks noChangeArrowheads="1"/>
          </p:cNvSpPr>
          <p:nvPr/>
        </p:nvSpPr>
        <p:spPr bwMode="auto">
          <a:xfrm>
            <a:off x="6318737" y="4488810"/>
            <a:ext cx="727083" cy="424247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/>
          <a:p>
            <a:pPr algn="ctr"/>
            <a:r>
              <a:rPr altLang="zh-TW" b="1" dirty="0" sz="900" lang="en-US" smtClean="0">
                <a:cs typeface="Arial" panose="020B0604020202020204" pitchFamily="34" charset="0"/>
              </a:rPr>
              <a:t>Scheduler</a:t>
            </a:r>
            <a:endParaRPr altLang="en-US" b="1" dirty="0" sz="900" lang="zh-TW">
              <a:cs typeface="Arial" panose="020B0604020202020204" pitchFamily="34" charset="0"/>
            </a:endParaRPr>
          </a:p>
        </p:txBody>
      </p:sp>
      <p:sp>
        <p:nvSpPr>
          <p:cNvPr id="1049696" name="矩形 54"/>
          <p:cNvSpPr/>
          <p:nvPr/>
        </p:nvSpPr>
        <p:spPr>
          <a:xfrm>
            <a:off x="3072990" y="4198241"/>
            <a:ext cx="2338832" cy="361072"/>
          </a:xfrm>
          <a:prstGeom prst="rect"/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05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DLA Software Developer’s Kit</a:t>
            </a:r>
            <a:endParaRPr altLang="en-US" b="1" dirty="0" sz="1050" lang="zh-TW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90" name="直線接點 55"/>
          <p:cNvCxnSpPr>
            <a:cxnSpLocks/>
          </p:cNvCxnSpPr>
          <p:nvPr/>
        </p:nvCxnSpPr>
        <p:spPr>
          <a:xfrm>
            <a:off x="2972159" y="3946930"/>
            <a:ext cx="2439663" cy="0"/>
          </a:xfrm>
          <a:prstGeom prst="line"/>
          <a:ln w="25400">
            <a:solidFill>
              <a:schemeClr val="bg2">
                <a:lumMod val="7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697" name="矩形 56"/>
          <p:cNvSpPr/>
          <p:nvPr/>
        </p:nvSpPr>
        <p:spPr>
          <a:xfrm>
            <a:off x="2792450" y="3950746"/>
            <a:ext cx="2799080" cy="276999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TW" b="1" dirty="0" sz="1200" lang="en-US" smtClean="0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zh-TW" b="1" dirty="0" sz="1200" lang="en-US" err="1" smtClean="0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zh-TW" b="1" dirty="0" sz="1200" lang="en-US" smtClean="0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Development Tools</a:t>
            </a:r>
            <a:endParaRPr altLang="en-US" dirty="0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98" name="矩形 57"/>
          <p:cNvSpPr/>
          <p:nvPr/>
        </p:nvSpPr>
        <p:spPr>
          <a:xfrm>
            <a:off x="3065506" y="3435401"/>
            <a:ext cx="2338832" cy="361072"/>
          </a:xfrm>
          <a:prstGeom prst="rect"/>
          <a:solidFill>
            <a:srgbClr val="A0C0E5"/>
          </a:solidFill>
          <a:ln w="28575">
            <a:solidFill>
              <a:schemeClr val="tx1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05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DLA </a:t>
            </a:r>
            <a:r>
              <a:rPr altLang="zh-TW" b="1" dirty="0" sz="1050" lang="en-US" err="1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zh-TW" b="1" dirty="0" sz="105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Implementation</a:t>
            </a:r>
            <a:endParaRPr altLang="en-US" b="1" dirty="0" sz="1050" lang="zh-TW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99" name="矩形 58"/>
          <p:cNvSpPr/>
          <p:nvPr/>
        </p:nvSpPr>
        <p:spPr>
          <a:xfrm>
            <a:off x="3072990" y="3019701"/>
            <a:ext cx="2338832" cy="361072"/>
          </a:xfrm>
          <a:prstGeom prst="rect"/>
          <a:solidFill>
            <a:srgbClr val="A0C0E5"/>
          </a:solidFill>
          <a:ln w="28575">
            <a:solidFill>
              <a:schemeClr val="tx1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05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zh-TW" b="1" dirty="0" sz="1050" lang="en-US" err="1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zh-TW" b="1" dirty="0" sz="105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Algorithm &amp; Architecture Co-Design </a:t>
            </a:r>
            <a:endParaRPr altLang="en-US" b="1" dirty="0" sz="1050" lang="zh-TW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00" name="矩形 59"/>
          <p:cNvSpPr/>
          <p:nvPr/>
        </p:nvSpPr>
        <p:spPr>
          <a:xfrm>
            <a:off x="2792450" y="2772206"/>
            <a:ext cx="2799080" cy="276999"/>
          </a:xfrm>
          <a:prstGeom prst="rect"/>
        </p:spPr>
        <p:txBody>
          <a:bodyPr wrap="square">
            <a:spAutoFit/>
          </a:bodyPr>
          <a:p>
            <a:pPr algn="ctr"/>
            <a:r>
              <a:rPr altLang="zh-TW" b="1" dirty="0" sz="12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zh-TW" b="1" dirty="0" sz="1200" lang="en-US" err="1" smtClean="0"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zh-TW" b="1" dirty="0" sz="12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 Test Vehicle</a:t>
            </a:r>
            <a:endParaRPr altLang="en-US" dirty="0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1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9702" name="標題 1"/>
          <p:cNvSpPr txBox="1"/>
          <p:nvPr/>
        </p:nvSpPr>
        <p:spPr>
          <a:xfrm>
            <a:off x="846859" y="569069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計畫架構</a:t>
            </a:r>
          </a:p>
        </p:txBody>
      </p:sp>
      <p:sp>
        <p:nvSpPr>
          <p:cNvPr id="1049703" name="矩形 3"/>
          <p:cNvSpPr/>
          <p:nvPr/>
        </p:nvSpPr>
        <p:spPr>
          <a:xfrm>
            <a:off x="119549" y="1271551"/>
            <a:ext cx="8906574" cy="905508"/>
          </a:xfrm>
          <a:prstGeom prst="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bIns="0" compatLnSpc="1" forceAA="0" fromWordArt="0" horzOverflow="overflow" lIns="0" numCol="1" rIns="0" rot="0" rtlCol="0" spcCol="0" spcFirstLastPara="0" tIns="0" vert="horz" vertOverflow="overflow" wrap="square">
            <a:prstTxWarp prst="textNoShape"/>
            <a:noAutofit/>
          </a:bodyPr>
          <a:p>
            <a:pPr algn="ctr"/>
            <a:r>
              <a:rPr altLang="en-US" b="1" dirty="0" sz="24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「</a:t>
            </a:r>
            <a:r>
              <a:rPr altLang="zh-TW" b="1" dirty="0" sz="24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on</a:t>
            </a:r>
            <a:r>
              <a:rPr altLang="en-US" b="1" dirty="0" sz="24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24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Chip</a:t>
            </a:r>
            <a:r>
              <a:rPr altLang="en-US" b="1" dirty="0" sz="24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研發補助計畫」                           </a:t>
            </a:r>
            <a:endParaRPr altLang="zh-TW" b="1" dirty="0" sz="24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altLang="zh-TW" b="1" dirty="0" sz="24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24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晶圓製造創新服務平台研發計畫</a:t>
            </a:r>
            <a:endParaRPr altLang="en-US" dirty="0" sz="2400" lang="zh-TW">
              <a:solidFill>
                <a:srgbClr val="0000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06" name="群組 4"/>
          <p:cNvGrpSpPr/>
          <p:nvPr/>
        </p:nvGrpSpPr>
        <p:grpSpPr>
          <a:xfrm>
            <a:off x="2312205" y="2206014"/>
            <a:ext cx="2194056" cy="4337523"/>
            <a:chOff x="2422469" y="2207539"/>
            <a:chExt cx="2194056" cy="4337523"/>
          </a:xfrm>
        </p:grpSpPr>
        <p:sp>
          <p:nvSpPr>
            <p:cNvPr id="1049704" name="矩形 5"/>
            <p:cNvSpPr/>
            <p:nvPr/>
          </p:nvSpPr>
          <p:spPr>
            <a:xfrm>
              <a:off x="2422469" y="2843919"/>
              <a:ext cx="2194056" cy="3701143"/>
            </a:xfrm>
            <a:prstGeom prst="rect"/>
            <a:solidFill>
              <a:srgbClr val="FFFFCC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algn="ctr"/>
              <a:endParaRPr altLang="en-US" dirty="0" sz="1400" lang="zh-TW">
                <a:solidFill>
                  <a:srgbClr val="0000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05" name="矩形 6"/>
            <p:cNvSpPr/>
            <p:nvPr/>
          </p:nvSpPr>
          <p:spPr>
            <a:xfrm>
              <a:off x="2422469" y="2863247"/>
              <a:ext cx="2162735" cy="611473"/>
            </a:xfrm>
            <a:prstGeom prst="rect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algn="ctr"/>
              <a:r>
                <a:rPr altLang="zh-TW" b="1" dirty="0" sz="16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 AIM</a:t>
              </a:r>
              <a:r>
                <a:rPr altLang="en-US" b="1" dirty="0" sz="16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基礎矽智財開發</a:t>
              </a:r>
              <a:endPara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r>
                <a:rPr altLang="zh-TW" b="1" dirty="0" sz="12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(PSMC)</a:t>
              </a:r>
              <a:endParaRPr altLang="en-US" b="1" dirty="0" sz="12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06" name="矩形 7"/>
            <p:cNvSpPr/>
            <p:nvPr/>
          </p:nvSpPr>
          <p:spPr>
            <a:xfrm>
              <a:off x="2551006" y="3617676"/>
              <a:ext cx="1940916" cy="43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92075" marL="92075"/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B.1</a:t>
              </a:r>
              <a:r>
                <a:rPr altLang="en-US" b="1" dirty="0" sz="1000" lang="zh-TW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Standard Cell Library Development</a:t>
              </a:r>
              <a:endParaRPr altLang="en-US" b="1" dirty="0" sz="100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07" name="矩形 8"/>
            <p:cNvSpPr/>
            <p:nvPr/>
          </p:nvSpPr>
          <p:spPr>
            <a:xfrm>
              <a:off x="2551006" y="4093356"/>
              <a:ext cx="1940916" cy="43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92075" marL="92075"/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B.2 High Bandwidth DRAM</a:t>
              </a:r>
              <a:r>
                <a:rPr altLang="en-US" b="1" dirty="0" sz="1000" lang="zh-TW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Array &amp; Macro Development</a:t>
              </a:r>
              <a:endParaRPr altLang="en-US" b="1" dirty="0" sz="100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08" name="矩形 9"/>
            <p:cNvSpPr/>
            <p:nvPr/>
          </p:nvSpPr>
          <p:spPr>
            <a:xfrm>
              <a:off x="2551006" y="5520396"/>
              <a:ext cx="1940916" cy="43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268288" marL="268288"/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B.5</a:t>
              </a:r>
              <a:r>
                <a:rPr altLang="en-US" b="1" dirty="0" sz="1000" lang="zh-TW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Interface IP Development</a:t>
              </a:r>
              <a:endParaRPr altLang="en-US" b="1" dirty="0" sz="100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791" name="直線接點 10"/>
            <p:cNvCxnSpPr>
              <a:cxnSpLocks/>
            </p:cNvCxnSpPr>
            <p:nvPr/>
          </p:nvCxnSpPr>
          <p:spPr>
            <a:xfrm flipH="1">
              <a:off x="3503837" y="2207539"/>
              <a:ext cx="990" cy="612000"/>
            </a:xfrm>
            <a:prstGeom prst="line"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9709" name="矩形 11"/>
            <p:cNvSpPr/>
            <p:nvPr/>
          </p:nvSpPr>
          <p:spPr>
            <a:xfrm>
              <a:off x="2551006" y="4569036"/>
              <a:ext cx="1940916" cy="43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92075" marL="92075"/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B.3 SRAM</a:t>
              </a:r>
              <a:r>
                <a:rPr altLang="en-US" b="1" dirty="0" sz="1000" lang="zh-TW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Macro and  Compiler Development</a:t>
              </a:r>
              <a:endParaRPr altLang="en-US" b="1" dirty="0" sz="100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10" name="矩形 12"/>
            <p:cNvSpPr/>
            <p:nvPr/>
          </p:nvSpPr>
          <p:spPr>
            <a:xfrm>
              <a:off x="2551006" y="5044716"/>
              <a:ext cx="1940916" cy="43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268288" marL="268288"/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B.4 Peripheral IP Development</a:t>
              </a:r>
              <a:endParaRPr altLang="en-US" b="1" dirty="0" sz="100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07" name="群組 13"/>
          <p:cNvGrpSpPr/>
          <p:nvPr/>
        </p:nvGrpSpPr>
        <p:grpSpPr>
          <a:xfrm>
            <a:off x="58589" y="2204488"/>
            <a:ext cx="2159283" cy="4340574"/>
            <a:chOff x="119549" y="2204489"/>
            <a:chExt cx="2159283" cy="4340574"/>
          </a:xfrm>
        </p:grpSpPr>
        <p:cxnSp>
          <p:nvCxnSpPr>
            <p:cNvPr id="3145792" name="直線接點 14"/>
            <p:cNvCxnSpPr>
              <a:cxnSpLocks/>
            </p:cNvCxnSpPr>
            <p:nvPr/>
          </p:nvCxnSpPr>
          <p:spPr>
            <a:xfrm flipH="1">
              <a:off x="1193626" y="2204489"/>
              <a:ext cx="990" cy="612000"/>
            </a:xfrm>
            <a:prstGeom prst="line"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9711" name="矩形 15"/>
            <p:cNvSpPr/>
            <p:nvPr/>
          </p:nvSpPr>
          <p:spPr>
            <a:xfrm>
              <a:off x="119549" y="2843920"/>
              <a:ext cx="2159283" cy="3701143"/>
            </a:xfrm>
            <a:prstGeom prst="rect"/>
            <a:solidFill>
              <a:srgbClr val="FFFFCC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algn="ctr"/>
              <a:endParaRPr altLang="en-US" dirty="0" sz="1200" lang="zh-TW">
                <a:solidFill>
                  <a:srgbClr val="0000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12" name="矩形 16"/>
            <p:cNvSpPr/>
            <p:nvPr/>
          </p:nvSpPr>
          <p:spPr>
            <a:xfrm>
              <a:off x="145550" y="2864739"/>
              <a:ext cx="2107280" cy="611473"/>
            </a:xfrm>
            <a:prstGeom prst="rect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algn="ctr" lvl="0"/>
              <a:r>
                <a:rPr altLang="zh-TW" b="1" dirty="0" sz="16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A. AIM</a:t>
              </a:r>
              <a:r>
                <a:rPr altLang="en-US" b="1" dirty="0" sz="16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製程平台開發</a:t>
              </a:r>
              <a:r>
                <a:rPr altLang="zh-TW" b="1" dirty="0" sz="16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/>
              </a:r>
              <a:br>
                <a:rPr altLang="zh-TW" b="1" dirty="0" sz="16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r>
                <a:rPr altLang="zh-TW" b="1" dirty="0" sz="1200" lang="en-US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(PSMC)</a:t>
              </a:r>
              <a:endParaRPr altLang="en-US" b="1" dirty="0" sz="120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13" name="矩形 17"/>
            <p:cNvSpPr/>
            <p:nvPr/>
          </p:nvSpPr>
          <p:spPr>
            <a:xfrm>
              <a:off x="233337" y="3617677"/>
              <a:ext cx="1940916" cy="557868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268288" marL="268288"/>
              <a:r>
                <a:rPr altLang="zh-TW" b="1" dirty="0" sz="12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A.1</a:t>
              </a:r>
              <a:r>
                <a:rPr altLang="en-US" b="1" dirty="0" sz="1200" lang="zh-TW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2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BEOL 5-layer Aluminum on DRAM  process </a:t>
              </a:r>
              <a:endParaRPr altLang="en-US" b="1" dirty="0" sz="120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14" name="矩形 18"/>
            <p:cNvSpPr/>
            <p:nvPr/>
          </p:nvSpPr>
          <p:spPr>
            <a:xfrm>
              <a:off x="233337" y="4329496"/>
              <a:ext cx="1940916" cy="557868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268288" marL="268288"/>
              <a:r>
                <a:rPr altLang="zh-TW" b="1" dirty="0" sz="12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A.2 FEOL Process Revision and Enhancement</a:t>
              </a:r>
              <a:endParaRPr altLang="en-US" b="1" dirty="0" sz="120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15" name="矩形 19"/>
            <p:cNvSpPr/>
            <p:nvPr/>
          </p:nvSpPr>
          <p:spPr>
            <a:xfrm>
              <a:off x="233337" y="5041315"/>
              <a:ext cx="1940916" cy="557868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268288" marL="268288"/>
              <a:r>
                <a:rPr altLang="zh-TW" b="1" dirty="0" sz="12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A.3 Memory Bit Cell and </a:t>
              </a:r>
              <a:r>
                <a:rPr altLang="zh-TW" b="1" dirty="0" sz="1200" lang="en-US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Subarray</a:t>
              </a:r>
              <a:r>
                <a:rPr altLang="zh-TW" b="1" dirty="0" sz="12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 Development </a:t>
              </a:r>
              <a:endParaRPr altLang="en-US" b="1" dirty="0" sz="120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16" name="矩形 21"/>
            <p:cNvSpPr/>
            <p:nvPr/>
          </p:nvSpPr>
          <p:spPr>
            <a:xfrm>
              <a:off x="223168" y="5716742"/>
              <a:ext cx="1940916" cy="557868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268288" marL="268288"/>
              <a:r>
                <a:rPr altLang="zh-TW" b="1" dirty="0" sz="12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A.4 New Device Development </a:t>
              </a:r>
              <a:endParaRPr altLang="en-US" b="1" dirty="0" sz="120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08" name="群組 23"/>
          <p:cNvGrpSpPr/>
          <p:nvPr/>
        </p:nvGrpSpPr>
        <p:grpSpPr>
          <a:xfrm>
            <a:off x="4600594" y="2206014"/>
            <a:ext cx="2194056" cy="4337523"/>
            <a:chOff x="2422469" y="2207539"/>
            <a:chExt cx="2194056" cy="4337523"/>
          </a:xfrm>
        </p:grpSpPr>
        <p:sp>
          <p:nvSpPr>
            <p:cNvPr id="1049717" name="矩形 24"/>
            <p:cNvSpPr/>
            <p:nvPr/>
          </p:nvSpPr>
          <p:spPr>
            <a:xfrm>
              <a:off x="2422469" y="2843919"/>
              <a:ext cx="2194056" cy="3701143"/>
            </a:xfrm>
            <a:prstGeom prst="rect"/>
            <a:solidFill>
              <a:srgbClr val="FFFFCC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 anchorCtr="0" bIns="36000" compatLnSpc="1" forceAA="0" fromWordArt="0" horzOverflow="overflow" lIns="0" numCol="1" rIns="0" rot="0" rtlCol="0" spcCol="0" spcFirstLastPara="0" tIns="36000" vert="horz" vertOverflow="overflow" wrap="square">
              <a:prstTxWarp prst="textNoShape"/>
              <a:noAutofit/>
            </a:bodyPr>
            <a:p>
              <a:pPr algn="ctr"/>
              <a:endParaRPr altLang="en-US" dirty="0" sz="140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18" name="矩形 25"/>
            <p:cNvSpPr/>
            <p:nvPr/>
          </p:nvSpPr>
          <p:spPr>
            <a:xfrm>
              <a:off x="2422469" y="2863247"/>
              <a:ext cx="2162735" cy="611473"/>
            </a:xfrm>
            <a:prstGeom prst="rect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algn="ctr" lvl="0"/>
              <a:r>
                <a:rPr altLang="zh-TW" b="1" dirty="0" sz="16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C.</a:t>
              </a:r>
              <a:r>
                <a:rPr altLang="en-US" b="1" dirty="0" sz="1600" lang="zh-TW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6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AIM</a:t>
              </a:r>
              <a:r>
                <a:rPr altLang="en-US" b="1" dirty="0" sz="1600" lang="zh-TW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設計平台開發</a:t>
              </a:r>
              <a:r>
                <a:rPr altLang="zh-TW" b="1" dirty="0" sz="12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altLang="zh-TW" b="1" dirty="0" sz="12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PSMC)</a:t>
              </a:r>
              <a:endParaRPr altLang="en-US" b="1" dirty="0" sz="120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19" name="矩形 26"/>
            <p:cNvSpPr/>
            <p:nvPr/>
          </p:nvSpPr>
          <p:spPr>
            <a:xfrm>
              <a:off x="2508334" y="3617676"/>
              <a:ext cx="2016000" cy="43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92075" marL="92075"/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C.1</a:t>
              </a:r>
              <a:r>
                <a:rPr altLang="en-US" b="1" dirty="0" sz="1000" lang="zh-TW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AIM </a:t>
              </a:r>
              <a:r>
                <a:rPr altLang="zh-TW" b="1" dirty="0" sz="1000" lang="en-US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SoC</a:t>
              </a:r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Hardware Design Toolkits (</a:t>
              </a:r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PSMC/ITRI)</a:t>
              </a:r>
            </a:p>
          </p:txBody>
        </p:sp>
        <p:sp>
          <p:nvSpPr>
            <p:cNvPr id="1049720" name="矩形 27"/>
            <p:cNvSpPr/>
            <p:nvPr/>
          </p:nvSpPr>
          <p:spPr>
            <a:xfrm>
              <a:off x="2508334" y="4093356"/>
              <a:ext cx="2016000" cy="43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0" numCol="1" rIns="0" rot="0" rtlCol="0" spcCol="0" spcFirstLastPara="0" tIns="36000" vert="horz" vertOverflow="overflow" wrap="square">
              <a:prstTxWarp prst="textNoShape"/>
              <a:noAutofit/>
            </a:bodyPr>
            <a:p>
              <a:pPr indent="-92075" marL="92075"/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C.2 </a:t>
              </a:r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AIM </a:t>
              </a:r>
              <a:r>
                <a:rPr altLang="zh-TW" b="1" dirty="0" sz="1000" lang="en-US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SoC</a:t>
              </a:r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Software Design Toolkits (PSMC/ITRI)</a:t>
              </a:r>
              <a:endParaRPr altLang="zh-TW" b="1" dirty="0" sz="1000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21" name="矩形 28"/>
            <p:cNvSpPr/>
            <p:nvPr/>
          </p:nvSpPr>
          <p:spPr>
            <a:xfrm>
              <a:off x="2508334" y="5520396"/>
              <a:ext cx="2016000" cy="43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0" rot="0" rtlCol="0" spcCol="0" spcFirstLastPara="0" tIns="36000" vert="horz" vertOverflow="overflow" wrap="square">
              <a:prstTxWarp prst="textNoShape"/>
              <a:noAutofit/>
            </a:bodyPr>
            <a:p>
              <a:pPr indent="-92075" lvl="0" marL="92075"/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C.5</a:t>
              </a:r>
              <a:r>
                <a:rPr altLang="en-US" b="1" dirty="0" sz="1000" lang="zh-TW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AIM </a:t>
              </a:r>
              <a:r>
                <a:rPr altLang="zh-TW" b="1" dirty="0" sz="1000" lang="en-US" err="1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SoC</a:t>
              </a:r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Chip Design &amp; Implementation </a:t>
              </a:r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(PSMC/ITRI)</a:t>
              </a:r>
            </a:p>
          </p:txBody>
        </p:sp>
        <p:cxnSp>
          <p:nvCxnSpPr>
            <p:cNvPr id="3145793" name="直線接點 29"/>
            <p:cNvCxnSpPr>
              <a:cxnSpLocks/>
            </p:cNvCxnSpPr>
            <p:nvPr/>
          </p:nvCxnSpPr>
          <p:spPr>
            <a:xfrm flipH="1">
              <a:off x="3503837" y="2207539"/>
              <a:ext cx="990" cy="612000"/>
            </a:xfrm>
            <a:prstGeom prst="line"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9722" name="矩形 30"/>
            <p:cNvSpPr/>
            <p:nvPr/>
          </p:nvSpPr>
          <p:spPr>
            <a:xfrm>
              <a:off x="2508334" y="4569036"/>
              <a:ext cx="2016000" cy="43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92075" marL="92075"/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C.3 </a:t>
              </a:r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Segmentation </a:t>
              </a:r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Engine</a:t>
              </a:r>
              <a:r>
                <a:rPr altLang="en-US" b="1" dirty="0" sz="1000" lang="zh-TW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Design (PSMC/NTHU</a:t>
              </a:r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049723" name="矩形 31"/>
            <p:cNvSpPr/>
            <p:nvPr/>
          </p:nvSpPr>
          <p:spPr>
            <a:xfrm>
              <a:off x="2508334" y="5044716"/>
              <a:ext cx="2016000" cy="43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92075" marL="92075"/>
              <a:r>
                <a:rPr altLang="zh-TW" b="1" dirty="0" sz="10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C.4 </a:t>
              </a:r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DMS Engine </a:t>
              </a:r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Design </a:t>
              </a:r>
              <a:r>
                <a:rPr altLang="zh-TW" b="1" dirty="0" sz="1000" lang="en-US" smtClean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(PSMC/ITRI)</a:t>
              </a:r>
              <a:endParaRPr altLang="zh-TW" b="1" dirty="0" sz="1000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09" name="群組 32"/>
          <p:cNvGrpSpPr/>
          <p:nvPr/>
        </p:nvGrpSpPr>
        <p:grpSpPr>
          <a:xfrm>
            <a:off x="6888984" y="2206014"/>
            <a:ext cx="2194056" cy="4337523"/>
            <a:chOff x="2422469" y="2207539"/>
            <a:chExt cx="2194056" cy="4337523"/>
          </a:xfrm>
        </p:grpSpPr>
        <p:sp>
          <p:nvSpPr>
            <p:cNvPr id="1049724" name="矩形 33"/>
            <p:cNvSpPr/>
            <p:nvPr/>
          </p:nvSpPr>
          <p:spPr>
            <a:xfrm>
              <a:off x="2422469" y="2843919"/>
              <a:ext cx="2194056" cy="3701143"/>
            </a:xfrm>
            <a:prstGeom prst="rect"/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algn="ctr"/>
              <a:endParaRPr altLang="en-US" dirty="0" sz="1400" lang="zh-TW">
                <a:solidFill>
                  <a:srgbClr val="0000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25" name="矩形 34"/>
            <p:cNvSpPr/>
            <p:nvPr/>
          </p:nvSpPr>
          <p:spPr>
            <a:xfrm>
              <a:off x="2422469" y="2863247"/>
              <a:ext cx="2162735" cy="611473"/>
            </a:xfrm>
            <a:prstGeom prst="rect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algn="ctr"/>
              <a:r>
                <a:rPr altLang="zh-TW" b="1" dirty="0" sz="16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D.</a:t>
              </a:r>
              <a:r>
                <a:rPr altLang="en-US" b="1" dirty="0" sz="16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16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AIM</a:t>
              </a:r>
              <a:r>
                <a:rPr altLang="en-US" b="1" dirty="0" sz="16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載具驗證</a:t>
              </a:r>
              <a:endPara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r>
                <a:rPr altLang="zh-TW" b="1" dirty="0" sz="12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altLang="zh-TW" b="1" dirty="0" sz="1200" lang="en-US" err="1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AutoSys</a:t>
              </a:r>
              <a:r>
                <a:rPr altLang="zh-TW" b="1" dirty="0" sz="1200" lang="en-US" smtClean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  <a:endParaRPr altLang="zh-TW" b="1" dirty="0" sz="12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26" name="矩形 35"/>
            <p:cNvSpPr/>
            <p:nvPr/>
          </p:nvSpPr>
          <p:spPr>
            <a:xfrm>
              <a:off x="2508334" y="3617676"/>
              <a:ext cx="2016000" cy="52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269875" lvl="0" marL="269875"/>
              <a:r>
                <a:rPr altLang="zh-TW" b="1" dirty="0" sz="1000" lang="en-US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D.1</a:t>
              </a:r>
              <a:r>
                <a:rPr altLang="en-US" b="1" dirty="0" sz="1000" lang="zh-TW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車規電路板平台軟硬體設計</a:t>
              </a:r>
              <a:r>
                <a:rPr altLang="zh-TW" b="1" dirty="0" sz="1000" lang="en-US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/>
              </a:r>
              <a:br>
                <a:rPr altLang="zh-TW" b="1" dirty="0" sz="1000" lang="en-US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r>
                <a:rPr altLang="zh-TW" b="1" dirty="0" sz="1000" lang="en-US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(AutoSys/ITRI)</a:t>
              </a:r>
            </a:p>
          </p:txBody>
        </p:sp>
        <p:sp>
          <p:nvSpPr>
            <p:cNvPr id="1049727" name="矩形 36"/>
            <p:cNvSpPr/>
            <p:nvPr/>
          </p:nvSpPr>
          <p:spPr>
            <a:xfrm>
              <a:off x="2508334" y="4185568"/>
              <a:ext cx="2016000" cy="522000"/>
            </a:xfrm>
            <a:prstGeom prst="rect"/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  <a:prstTxWarp prst="textNoShape"/>
              <a:noAutofit/>
            </a:bodyPr>
            <a:p>
              <a:pPr indent="-269875" lvl="0" marL="269875"/>
              <a:r>
                <a:rPr altLang="zh-TW" b="1" dirty="0" sz="1000" lang="en-US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D.2 </a:t>
              </a:r>
              <a:r>
                <a:rPr altLang="en-US" b="1" dirty="0" sz="1000" lang="zh-TW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汽車安全應用後處理開發</a:t>
              </a:r>
              <a:r>
                <a:rPr altLang="zh-TW" b="1" dirty="0" sz="1000" lang="en-US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/>
              </a:r>
              <a:br>
                <a:rPr altLang="zh-TW" b="1" dirty="0" sz="1000" lang="en-US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r>
                <a:rPr altLang="zh-TW" b="1" dirty="0" sz="1000" lang="en-US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altLang="zh-TW" b="1" dirty="0" sz="1000" lang="en-US" err="1" smtClean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AutoSys</a:t>
              </a:r>
              <a:r>
                <a:rPr altLang="zh-TW" b="1" dirty="0" sz="1000" lang="en-US" smtClean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/</a:t>
              </a:r>
              <a:r>
                <a:rPr altLang="zh-TW" b="1" dirty="0" sz="1000" lang="en-US" err="1" smtClean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YunTech</a:t>
              </a:r>
              <a:r>
                <a:rPr altLang="zh-TW" b="1" dirty="0" sz="1000" lang="en-US" smtClean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/ITRI</a:t>
              </a:r>
              <a:r>
                <a:rPr altLang="zh-TW" b="1" dirty="0" sz="1000" lang="en-US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3145794" name="直線接點 37"/>
            <p:cNvCxnSpPr>
              <a:cxnSpLocks/>
            </p:cNvCxnSpPr>
            <p:nvPr/>
          </p:nvCxnSpPr>
          <p:spPr>
            <a:xfrm flipH="1">
              <a:off x="3503837" y="2207539"/>
              <a:ext cx="990" cy="612000"/>
            </a:xfrm>
            <a:prstGeom prst="line"/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972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702459" y="6484599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9729" name="矩形 39"/>
          <p:cNvSpPr/>
          <p:nvPr/>
        </p:nvSpPr>
        <p:spPr>
          <a:xfrm>
            <a:off x="6974849" y="4751163"/>
            <a:ext cx="2016000" cy="522000"/>
          </a:xfrm>
          <a:prstGeom prst="rect"/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indent="-269875" lvl="0" marL="269875"/>
            <a:r>
              <a:rPr altLang="zh-TW" b="1" dirty="0" sz="100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D.3 </a:t>
            </a:r>
            <a:r>
              <a:rPr altLang="en-US" b="1" dirty="0" sz="100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載具實車驗證與產品系統測試</a:t>
            </a:r>
            <a:r>
              <a:rPr altLang="zh-TW" b="1" dirty="0" sz="100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b="1" dirty="0" sz="100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zh-TW" b="1" dirty="0" sz="100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(AutoSys/ITRI)</a:t>
            </a:r>
          </a:p>
        </p:txBody>
      </p:sp>
    </p:spTree>
  </p:cSld>
  <p:clrMapOvr>
    <a:masterClrMapping/>
  </p:clrMapOvr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30" name="標題 1"/>
          <p:cNvSpPr txBox="1"/>
          <p:nvPr/>
        </p:nvSpPr>
        <p:spPr>
          <a:xfrm>
            <a:off x="1102514" y="562783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產業技術關聯圖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95" name="直線單箭頭接點 3"/>
          <p:cNvCxnSpPr>
            <a:cxnSpLocks/>
          </p:cNvCxnSpPr>
          <p:nvPr/>
        </p:nvCxnSpPr>
        <p:spPr>
          <a:xfrm>
            <a:off x="598275" y="3651606"/>
            <a:ext cx="7797800" cy="0"/>
          </a:xfrm>
          <a:prstGeom prst="straightConnector1"/>
          <a:ln w="1016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731" name="文字方塊 4"/>
          <p:cNvSpPr txBox="1"/>
          <p:nvPr/>
        </p:nvSpPr>
        <p:spPr>
          <a:xfrm>
            <a:off x="242605" y="1467587"/>
            <a:ext cx="2579388" cy="369332"/>
          </a:xfrm>
          <a:prstGeom prst="rect"/>
          <a:solidFill>
            <a:srgbClr val="FFFFCC"/>
          </a:solidFill>
          <a:ln w="38100">
            <a:solidFill>
              <a:schemeClr val="tx1"/>
            </a:solidFill>
          </a:ln>
        </p:spPr>
        <p:txBody>
          <a:bodyPr rtlCol="0" wrap="square">
            <a:spAutoFit/>
          </a:bodyPr>
          <a:p>
            <a:r>
              <a:rPr altLang="zh-TW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A. AIM </a:t>
            </a:r>
            <a:r>
              <a:rPr altLang="en-US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製程平台開發</a:t>
            </a:r>
          </a:p>
        </p:txBody>
      </p:sp>
      <p:cxnSp>
        <p:nvCxnSpPr>
          <p:cNvPr id="3145796" name="直線接點 5"/>
          <p:cNvCxnSpPr>
            <a:cxnSpLocks/>
            <a:stCxn id="1049731" idx="2"/>
          </p:cNvCxnSpPr>
          <p:nvPr/>
        </p:nvCxnSpPr>
        <p:spPr>
          <a:xfrm>
            <a:off x="1532299" y="1836919"/>
            <a:ext cx="1237606" cy="1815516"/>
          </a:xfrm>
          <a:prstGeom prst="line"/>
          <a:ln w="19050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7" name="直線接點 6"/>
          <p:cNvCxnSpPr>
            <a:cxnSpLocks/>
            <a:stCxn id="1049749" idx="2"/>
          </p:cNvCxnSpPr>
          <p:nvPr/>
        </p:nvCxnSpPr>
        <p:spPr>
          <a:xfrm>
            <a:off x="4728595" y="1836919"/>
            <a:ext cx="1260725" cy="1815516"/>
          </a:xfrm>
          <a:prstGeom prst="line"/>
          <a:ln w="19050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732" name="矩形 7"/>
          <p:cNvSpPr/>
          <p:nvPr/>
        </p:nvSpPr>
        <p:spPr>
          <a:xfrm>
            <a:off x="242605" y="1915644"/>
            <a:ext cx="1413551" cy="510541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pPr algn="r" fontAlgn="base" indent="-268288" marL="268288">
              <a:spcBef>
                <a:spcPct val="0"/>
              </a:spcBef>
              <a:spcAft>
                <a:spcPct val="0"/>
              </a:spcAft>
            </a:pPr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</a:t>
            </a: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A.1</a:t>
            </a:r>
            <a:r>
              <a:rPr altLang="en-US" b="1" dirty="0" sz="1050" kumimoji="1" lang="zh-TW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BEOL 5-layer</a:t>
            </a:r>
          </a:p>
          <a:p>
            <a:pPr algn="r" fontAlgn="base" indent="-268288" marL="268288">
              <a:spcBef>
                <a:spcPct val="0"/>
              </a:spcBef>
              <a:spcAft>
                <a:spcPct val="0"/>
              </a:spcAft>
            </a:pP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Aluminum on</a:t>
            </a:r>
          </a:p>
          <a:p>
            <a:pPr algn="r" fontAlgn="base" indent="-268288" marL="268288">
              <a:spcBef>
                <a:spcPct val="0"/>
              </a:spcBef>
              <a:spcAft>
                <a:spcPct val="0"/>
              </a:spcAft>
            </a:pP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 process </a:t>
            </a:r>
            <a:endParaRPr altLang="en-US" b="1" dirty="0" sz="1050" kumimoji="1" lang="zh-TW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33" name="矩形 8"/>
          <p:cNvSpPr/>
          <p:nvPr/>
        </p:nvSpPr>
        <p:spPr>
          <a:xfrm>
            <a:off x="642616" y="2484983"/>
            <a:ext cx="1438908" cy="510541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pPr algn="r" fontAlgn="base" indent="-268288" marL="268288">
              <a:spcBef>
                <a:spcPct val="0"/>
              </a:spcBef>
              <a:spcAft>
                <a:spcPct val="0"/>
              </a:spcAft>
            </a:pPr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</a:t>
            </a: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A.2 FEOL Process</a:t>
            </a:r>
          </a:p>
          <a:p>
            <a:pPr algn="r" fontAlgn="base" indent="-268288" marL="268288">
              <a:spcBef>
                <a:spcPct val="0"/>
              </a:spcBef>
              <a:spcAft>
                <a:spcPct val="0"/>
              </a:spcAft>
            </a:pP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Revision and</a:t>
            </a:r>
          </a:p>
          <a:p>
            <a:pPr algn="r" fontAlgn="base" indent="-268288" marL="268288">
              <a:spcBef>
                <a:spcPct val="0"/>
              </a:spcBef>
              <a:spcAft>
                <a:spcPct val="0"/>
              </a:spcAft>
            </a:pP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Enhancement</a:t>
            </a:r>
            <a:endParaRPr altLang="en-US" b="1" dirty="0" sz="1050" kumimoji="1" lang="zh-TW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34" name="矩形 9"/>
          <p:cNvSpPr/>
          <p:nvPr/>
        </p:nvSpPr>
        <p:spPr>
          <a:xfrm>
            <a:off x="382158" y="3054321"/>
            <a:ext cx="2050849" cy="510541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pPr algn="r" fontAlgn="base" indent="-268288" marL="268288">
              <a:spcBef>
                <a:spcPct val="0"/>
              </a:spcBef>
              <a:spcAft>
                <a:spcPct val="0"/>
              </a:spcAft>
            </a:pPr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 </a:t>
            </a: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A.3 Memory Bit Cell</a:t>
            </a:r>
          </a:p>
          <a:p>
            <a:pPr algn="r" fontAlgn="base" indent="-268288" marL="268288">
              <a:spcBef>
                <a:spcPct val="0"/>
              </a:spcBef>
              <a:spcAft>
                <a:spcPct val="0"/>
              </a:spcAft>
            </a:pP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and </a:t>
            </a:r>
            <a:r>
              <a:rPr altLang="zh-TW" b="1" dirty="0" sz="1050" kumimoji="1" lang="en-US" err="1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Subarray</a:t>
            </a:r>
            <a:endParaRPr altLang="zh-TW" b="1" dirty="0" sz="1050" kumimoji="1" lang="en-US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r" fontAlgn="base" indent="-268288" marL="268288">
              <a:spcBef>
                <a:spcPct val="0"/>
              </a:spcBef>
              <a:spcAft>
                <a:spcPct val="0"/>
              </a:spcAft>
            </a:pP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Development </a:t>
            </a:r>
            <a:endParaRPr altLang="en-US" b="1" dirty="0" sz="1050" kumimoji="1" lang="zh-TW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35" name="矩形 10"/>
          <p:cNvSpPr/>
          <p:nvPr/>
        </p:nvSpPr>
        <p:spPr>
          <a:xfrm>
            <a:off x="2514853" y="3112919"/>
            <a:ext cx="1219566" cy="432000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fontAlgn="base" indent="-177800" marL="177800">
              <a:spcBef>
                <a:spcPct val="0"/>
              </a:spcBef>
              <a:spcAft>
                <a:spcPct val="0"/>
              </a:spcAft>
            </a:pPr>
            <a:r>
              <a:rPr altLang="zh-TW" b="1" dirty="0" sz="1050" lang="en-US">
                <a:solidFill>
                  <a:srgbClr val="0066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altLang="zh-TW" b="1" dirty="0" sz="1050" kumimoji="1" lang="en-US">
                <a:solidFill>
                  <a:srgbClr val="0066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A.6 </a:t>
            </a:r>
            <a:r>
              <a:rPr altLang="zh-TW" b="1" dirty="0" sz="1050" kumimoji="1" lang="en-US" smtClean="0">
                <a:solidFill>
                  <a:srgbClr val="0066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Product Development Kit</a:t>
            </a:r>
            <a:endParaRPr altLang="zh-TW" b="1" dirty="0" sz="1050" kumimoji="1" lang="en-US">
              <a:solidFill>
                <a:srgbClr val="0066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36" name="矩形 11"/>
          <p:cNvSpPr/>
          <p:nvPr/>
        </p:nvSpPr>
        <p:spPr>
          <a:xfrm>
            <a:off x="1691462" y="1963214"/>
            <a:ext cx="1316768" cy="432000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fontAlgn="base" indent="-177800" marL="177800">
              <a:spcBef>
                <a:spcPct val="0"/>
              </a:spcBef>
              <a:spcAft>
                <a:spcPct val="0"/>
              </a:spcAft>
            </a:pPr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</a:t>
            </a: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A.4 New</a:t>
            </a:r>
            <a:b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Device Development </a:t>
            </a:r>
            <a:endParaRPr altLang="en-US" b="1" dirty="0" sz="1050" kumimoji="1" lang="zh-TW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37" name="矩形 12"/>
          <p:cNvSpPr/>
          <p:nvPr/>
        </p:nvSpPr>
        <p:spPr>
          <a:xfrm>
            <a:off x="2112516" y="2538066"/>
            <a:ext cx="1547071" cy="432000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fontAlgn="base" indent="-177800" marL="177800">
              <a:spcBef>
                <a:spcPct val="0"/>
              </a:spcBef>
              <a:spcAft>
                <a:spcPct val="0"/>
              </a:spcAft>
            </a:pPr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</a:t>
            </a: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A.5 Process Integration Development</a:t>
            </a:r>
          </a:p>
        </p:txBody>
      </p:sp>
      <p:cxnSp>
        <p:nvCxnSpPr>
          <p:cNvPr id="3145798" name="直線接點 13"/>
          <p:cNvCxnSpPr>
            <a:cxnSpLocks/>
            <a:endCxn id="1049743" idx="0"/>
          </p:cNvCxnSpPr>
          <p:nvPr/>
        </p:nvCxnSpPr>
        <p:spPr>
          <a:xfrm flipH="1">
            <a:off x="2373752" y="3647794"/>
            <a:ext cx="1639617" cy="1893993"/>
          </a:xfrm>
          <a:prstGeom prst="line"/>
          <a:ln w="19050">
            <a:solidFill>
              <a:schemeClr val="tx1"/>
            </a:solidFill>
            <a:headEnd type="oval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738" name="矩形 14"/>
          <p:cNvSpPr/>
          <p:nvPr/>
        </p:nvSpPr>
        <p:spPr>
          <a:xfrm>
            <a:off x="2106006" y="3754600"/>
            <a:ext cx="1588516" cy="370842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</a:t>
            </a:r>
            <a:r>
              <a:rPr altLang="en-US" b="1" dirty="0" sz="1050" kumimoji="1" lang="zh-TW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B.1</a:t>
            </a:r>
            <a:r>
              <a:rPr altLang="en-US" b="1" dirty="0" sz="1050" kumimoji="1" lang="zh-TW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Standard Cell Library Development</a:t>
            </a:r>
            <a:endParaRPr altLang="en-US" b="1" dirty="0" sz="1050" kumimoji="1" lang="zh-TW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39" name="矩形 15"/>
          <p:cNvSpPr/>
          <p:nvPr/>
        </p:nvSpPr>
        <p:spPr>
          <a:xfrm>
            <a:off x="856322" y="4229468"/>
            <a:ext cx="2351659" cy="370842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pPr algn="r" indent="-268288" marL="268288"/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</a:t>
            </a:r>
            <a:r>
              <a:rPr altLang="en-US" b="1" dirty="0" sz="1050" kumimoji="1" lang="zh-TW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B.2 </a:t>
            </a:r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High Bandwidth DRAM Array &amp; Macro Development</a:t>
            </a:r>
            <a:endParaRPr altLang="en-US" b="1" dirty="0" sz="1050" kumimoji="1" lang="zh-TW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0" name="矩形 16"/>
          <p:cNvSpPr/>
          <p:nvPr/>
        </p:nvSpPr>
        <p:spPr>
          <a:xfrm>
            <a:off x="2875922" y="4852402"/>
            <a:ext cx="1757265" cy="370842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zh-TW" b="1" dirty="0" sz="1050" kumimoji="1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+ B.5</a:t>
            </a:r>
            <a:r>
              <a:rPr altLang="en-US" b="1" dirty="0" sz="1050" kumimoji="1" lang="zh-TW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50" kumimoji="1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Interface IP</a:t>
            </a:r>
            <a:r>
              <a:rPr altLang="zh-TW" b="1" dirty="0" sz="1050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b="1" dirty="0" sz="1050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zh-TW" b="1" dirty="0" sz="1050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Development</a:t>
            </a:r>
            <a:endParaRPr altLang="zh-TW" b="1" dirty="0" sz="1050" kumimoji="1" lang="en-US">
              <a:solidFill>
                <a:srgbClr val="1D4575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1" name="矩形 18"/>
          <p:cNvSpPr/>
          <p:nvPr/>
        </p:nvSpPr>
        <p:spPr>
          <a:xfrm>
            <a:off x="525698" y="4858223"/>
            <a:ext cx="2057522" cy="370842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pPr algn="r" indent="-268288" marL="268288"/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</a:t>
            </a:r>
            <a:r>
              <a:rPr altLang="en-US" b="1" dirty="0" sz="1050" kumimoji="1" lang="zh-TW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B.3 SRAM</a:t>
            </a:r>
            <a:r>
              <a:rPr altLang="en-US" b="1" dirty="0" sz="1050" kumimoji="1" lang="zh-TW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50" kumimoji="1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Macro and  Compiler Development</a:t>
            </a:r>
            <a:endParaRPr altLang="en-US" b="1" dirty="0" sz="1050" kumimoji="1" lang="zh-TW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2" name="矩形 19"/>
          <p:cNvSpPr/>
          <p:nvPr/>
        </p:nvSpPr>
        <p:spPr>
          <a:xfrm>
            <a:off x="3400390" y="4224801"/>
            <a:ext cx="1575970" cy="370842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zh-TW" b="1" dirty="0" sz="1050" kumimoji="1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+</a:t>
            </a:r>
            <a:r>
              <a:rPr altLang="en-US" b="1" dirty="0" sz="1050" kumimoji="1" lang="zh-TW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50" kumimoji="1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B.4 Peripheral IP Development</a:t>
            </a:r>
            <a:endParaRPr altLang="en-US" b="1" dirty="0" sz="1050" kumimoji="1" lang="zh-TW">
              <a:solidFill>
                <a:srgbClr val="1D4575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3" name="矩形 20"/>
          <p:cNvSpPr/>
          <p:nvPr/>
        </p:nvSpPr>
        <p:spPr>
          <a:xfrm>
            <a:off x="1118728" y="5541787"/>
            <a:ext cx="2456180" cy="358140"/>
          </a:xfrm>
          <a:prstGeom prst="rect"/>
          <a:solidFill>
            <a:srgbClr val="FFFFCC"/>
          </a:solidFill>
          <a:ln w="38100">
            <a:solidFill>
              <a:schemeClr val="tx1"/>
            </a:solidFill>
          </a:ln>
        </p:spPr>
        <p:txBody>
          <a:bodyPr wrap="none">
            <a:spAutoFit/>
          </a:bodyPr>
          <a:p>
            <a:pPr algn="ctr"/>
            <a:r>
              <a:rPr altLang="zh-TW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B.</a:t>
            </a:r>
            <a:r>
              <a:rPr altLang="en-US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基礎矽智財開發</a:t>
            </a:r>
          </a:p>
        </p:txBody>
      </p:sp>
      <p:sp>
        <p:nvSpPr>
          <p:cNvPr id="1049744" name="矩形 21"/>
          <p:cNvSpPr/>
          <p:nvPr/>
        </p:nvSpPr>
        <p:spPr>
          <a:xfrm>
            <a:off x="3231665" y="2068710"/>
            <a:ext cx="1725519" cy="432000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algn="r" indent="-268288" marL="268288"/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 C.1</a:t>
            </a:r>
            <a:r>
              <a:rPr altLang="en-US" b="1" dirty="0" sz="1050" lang="zh-TW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DLA Architecture Design Tool</a:t>
            </a:r>
            <a:endParaRPr altLang="en-US" b="1" dirty="0" sz="1050" lang="zh-TW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5" name="矩形 22"/>
          <p:cNvSpPr/>
          <p:nvPr/>
        </p:nvSpPr>
        <p:spPr>
          <a:xfrm>
            <a:off x="3536493" y="2544390"/>
            <a:ext cx="1756591" cy="432000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algn="r" indent="-268288" marL="268288"/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* C.2 DLA IP Architecture Design </a:t>
            </a:r>
            <a:endParaRPr altLang="en-US" b="1" dirty="0" sz="1050" lang="zh-TW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6" name="矩形 23"/>
          <p:cNvSpPr/>
          <p:nvPr/>
        </p:nvSpPr>
        <p:spPr>
          <a:xfrm>
            <a:off x="5601253" y="2804070"/>
            <a:ext cx="1584000" cy="432000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indent="-177800" marL="177800"/>
            <a:r>
              <a:rPr altLang="zh-TW" b="1" dirty="0" sz="1050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+ C.5</a:t>
            </a:r>
            <a:r>
              <a:rPr altLang="en-US" b="1" dirty="0" sz="1050" lang="zh-TW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sz="1050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DLA Chip </a:t>
            </a:r>
            <a:r>
              <a:rPr altLang="zh-TW" b="1" dirty="0" sz="1050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Development </a:t>
            </a:r>
            <a:endParaRPr altLang="en-US" b="1" dirty="0" sz="1050" lang="zh-TW">
              <a:solidFill>
                <a:srgbClr val="1D4575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7" name="矩形 24"/>
          <p:cNvSpPr/>
          <p:nvPr/>
        </p:nvSpPr>
        <p:spPr>
          <a:xfrm>
            <a:off x="4035655" y="3020070"/>
            <a:ext cx="1584000" cy="432000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algn="r" indent="-268288" marL="268288"/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 C.3 NN Software Developer's Kit</a:t>
            </a:r>
            <a:endParaRPr altLang="en-US" b="1" dirty="0" sz="1050" lang="zh-TW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8" name="矩形 25"/>
          <p:cNvSpPr/>
          <p:nvPr/>
        </p:nvSpPr>
        <p:spPr>
          <a:xfrm>
            <a:off x="5031937" y="2057507"/>
            <a:ext cx="1584000" cy="432000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indent="-177800" marL="177800"/>
            <a:r>
              <a:rPr altLang="zh-TW" b="1" dirty="0" sz="105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 C.4 NN Model/Algorithm Design</a:t>
            </a:r>
            <a:endParaRPr altLang="en-US" b="1" dirty="0" sz="1050" lang="zh-TW">
              <a:solidFill>
                <a:srgbClr val="C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9" name="文字方塊 26"/>
          <p:cNvSpPr txBox="1"/>
          <p:nvPr/>
        </p:nvSpPr>
        <p:spPr>
          <a:xfrm>
            <a:off x="3545418" y="1467587"/>
            <a:ext cx="2291080" cy="358140"/>
          </a:xfrm>
          <a:prstGeom prst="rect"/>
          <a:solidFill>
            <a:srgbClr val="FFFFCC"/>
          </a:solidFill>
          <a:ln w="28575">
            <a:solidFill>
              <a:schemeClr val="tx1"/>
            </a:solidFill>
          </a:ln>
        </p:spPr>
        <p:txBody>
          <a:bodyPr rtlCol="0" wrap="none">
            <a:spAutoFit/>
          </a:bodyPr>
          <a:p>
            <a:pPr algn="ctr"/>
            <a:r>
              <a:rPr altLang="zh-TW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C. AIM </a:t>
            </a:r>
            <a:r>
              <a:rPr altLang="en-US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設計平台開發</a:t>
            </a:r>
          </a:p>
        </p:txBody>
      </p:sp>
      <p:cxnSp>
        <p:nvCxnSpPr>
          <p:cNvPr id="3145799" name="直線接點 27"/>
          <p:cNvCxnSpPr>
            <a:cxnSpLocks/>
            <a:endCxn id="1049750" idx="0"/>
          </p:cNvCxnSpPr>
          <p:nvPr/>
        </p:nvCxnSpPr>
        <p:spPr>
          <a:xfrm flipH="1">
            <a:off x="5567895" y="3643851"/>
            <a:ext cx="1639618" cy="1897936"/>
          </a:xfrm>
          <a:prstGeom prst="line"/>
          <a:ln w="19050">
            <a:solidFill>
              <a:schemeClr val="tx1"/>
            </a:solidFill>
            <a:headEnd type="oval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750" name="矩形 28"/>
          <p:cNvSpPr/>
          <p:nvPr/>
        </p:nvSpPr>
        <p:spPr>
          <a:xfrm>
            <a:off x="4635556" y="5541787"/>
            <a:ext cx="1821180" cy="358140"/>
          </a:xfrm>
          <a:prstGeom prst="rect"/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none">
            <a:spAutoFit/>
          </a:bodyPr>
          <a:p>
            <a:pPr algn="ctr"/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D.</a:t>
            </a:r>
            <a:r>
              <a:rPr altLang="en-US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載具驗證</a:t>
            </a:r>
          </a:p>
        </p:txBody>
      </p:sp>
      <p:sp>
        <p:nvSpPr>
          <p:cNvPr id="1049751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00461" y="6496980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9752" name="矩形 35"/>
          <p:cNvSpPr/>
          <p:nvPr/>
        </p:nvSpPr>
        <p:spPr>
          <a:xfrm>
            <a:off x="7294382" y="3300620"/>
            <a:ext cx="1803980" cy="707886"/>
          </a:xfrm>
          <a:prstGeom prst="rect"/>
          <a:solidFill>
            <a:srgbClr val="00B050"/>
          </a:solidFill>
        </p:spPr>
        <p:txBody>
          <a:bodyPr wrap="square">
            <a:spAutoFit/>
          </a:bodyPr>
          <a:p>
            <a:r>
              <a:rPr altLang="zh-TW" b="1" dirty="0" sz="2000" kumimoji="0" lang="en-US" smtClean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2000" kumimoji="0" lang="zh-TW" smtClean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晶圓</a:t>
            </a:r>
            <a:r>
              <a:rPr altLang="en-US" b="1" dirty="0" sz="2000" kumimoji="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製造創新服務</a:t>
            </a:r>
            <a:r>
              <a:rPr altLang="en-US" b="1" dirty="0" sz="2000" kumimoji="0" lang="zh-TW" smtClean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平台</a:t>
            </a:r>
            <a:endParaRPr altLang="en-US" dirty="0" sz="2000" lang="zh-TW">
              <a:solidFill>
                <a:schemeClr val="bg1"/>
              </a:solidFill>
            </a:endParaRPr>
          </a:p>
        </p:txBody>
      </p:sp>
      <p:sp>
        <p:nvSpPr>
          <p:cNvPr id="1049753" name="矩形 36"/>
          <p:cNvSpPr/>
          <p:nvPr/>
        </p:nvSpPr>
        <p:spPr>
          <a:xfrm>
            <a:off x="4949569" y="4308462"/>
            <a:ext cx="1236651" cy="666483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none">
            <a:prstTxWarp prst="textNoShape"/>
            <a:noAutofit/>
          </a:bodyPr>
          <a:p>
            <a:pPr algn="r" indent="-268288" marL="268288"/>
            <a:r>
              <a:rPr altLang="zh-TW" b="1" dirty="0" sz="1050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+ D.1</a:t>
            </a:r>
            <a:r>
              <a:rPr altLang="en-US" b="1" dirty="0" sz="1050" lang="zh-TW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車規電路板</a:t>
            </a:r>
            <a:endParaRPr altLang="zh-TW" b="1" dirty="0" sz="1050" lang="en-US">
              <a:solidFill>
                <a:srgbClr val="1D4575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r" indent="-268288" marL="268288"/>
            <a:r>
              <a:rPr altLang="en-US" b="1" dirty="0" sz="1050" lang="zh-TW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平台軟硬體設計</a:t>
            </a:r>
          </a:p>
        </p:txBody>
      </p:sp>
      <p:sp>
        <p:nvSpPr>
          <p:cNvPr id="1049754" name="矩形 37"/>
          <p:cNvSpPr/>
          <p:nvPr/>
        </p:nvSpPr>
        <p:spPr>
          <a:xfrm>
            <a:off x="6262067" y="4216255"/>
            <a:ext cx="2212928" cy="432000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none">
            <a:prstTxWarp prst="textNoShape"/>
            <a:noAutofit/>
          </a:bodyPr>
          <a:p>
            <a:pPr algn="r" indent="-268288" marL="268288"/>
            <a:r>
              <a:rPr altLang="zh-TW" b="1" dirty="0" sz="1050" lang="en-US">
                <a:solidFill>
                  <a:srgbClr val="336699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+ D.2</a:t>
            </a:r>
            <a:r>
              <a:rPr altLang="en-US" b="1" dirty="0" sz="1050" lang="zh-TW">
                <a:solidFill>
                  <a:srgbClr val="336699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汽車安全應用後處理開發</a:t>
            </a:r>
          </a:p>
        </p:txBody>
      </p:sp>
      <p:sp>
        <p:nvSpPr>
          <p:cNvPr id="1049755" name="矩形 38"/>
          <p:cNvSpPr/>
          <p:nvPr/>
        </p:nvSpPr>
        <p:spPr>
          <a:xfrm>
            <a:off x="6185834" y="4867304"/>
            <a:ext cx="1488141" cy="432000"/>
          </a:xfrm>
          <a:prstGeom prst="rect"/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r>
              <a:rPr altLang="zh-TW" b="1" dirty="0" sz="1050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+</a:t>
            </a:r>
            <a:r>
              <a:rPr altLang="en-US" b="1" dirty="0" sz="1050" lang="zh-TW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50" lang="en-US">
                <a:solidFill>
                  <a:srgbClr val="1D4575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D.3</a:t>
            </a:r>
            <a:r>
              <a:rPr altLang="en-US" b="1" dirty="0" sz="1050" lang="zh-TW">
                <a:solidFill>
                  <a:srgbClr val="336699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載具實車驗證與產品系統測試</a:t>
            </a:r>
          </a:p>
        </p:txBody>
      </p:sp>
      <p:sp>
        <p:nvSpPr>
          <p:cNvPr id="1049756" name="矩形 15"/>
          <p:cNvSpPr>
            <a:spLocks noChangeArrowheads="1"/>
          </p:cNvSpPr>
          <p:nvPr/>
        </p:nvSpPr>
        <p:spPr bwMode="auto">
          <a:xfrm>
            <a:off x="3694522" y="6012254"/>
            <a:ext cx="3285450" cy="769441"/>
          </a:xfrm>
          <a:prstGeom prst="rect"/>
          <a:noFill/>
          <a:ln>
            <a:solidFill>
              <a:sysClr lastClr="FFFFFF" val="window"/>
            </a:solidFill>
          </a:ln>
        </p:spPr>
        <p:txBody>
          <a:bodyPr wrap="square">
            <a:spAutoFit/>
          </a:bodyPr>
          <a:p>
            <a:pPr defTabSz="4572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1" cap="none" dirty="0" sz="1100" i="0" kern="0" kumimoji="0" lang="zh-TW" noProof="0" normalizeH="0" spc="0" strike="noStrike" u="none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＋：我國已有之產品或技術</a:t>
            </a:r>
          </a:p>
          <a:p>
            <a:pPr defTabSz="4572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1" cap="none" dirty="0" sz="1100" i="0" kern="0" kumimoji="0" lang="zh-TW" noProof="0" normalizeH="0" spc="0" strike="noStrike" u="none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＊：我國正發展中之產品或技術</a:t>
            </a:r>
            <a:r>
              <a:rPr altLang="zh-TW" baseline="0" b="1" cap="none" dirty="0" sz="1100" i="0" kern="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(FY103~FY104)</a:t>
            </a:r>
            <a:endParaRPr altLang="zh-TW" baseline="0" b="1" cap="none" dirty="0" sz="1100" i="0" kern="0" kumimoji="0" lang="zh-TW" noProof="0" normalizeH="0" spc="0" strike="noStrike" u="none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defTabSz="4572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1" cap="none" dirty="0" sz="1100" i="0" kern="0" kumimoji="0" lang="zh-TW" noProof="0" normalizeH="0" spc="0" strike="noStrike" u="none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＞：我國尚未發展中產品或技術</a:t>
            </a:r>
            <a:r>
              <a:rPr altLang="zh-TW" baseline="0" b="1" cap="none" dirty="0" sz="1100" i="0" kern="0" kumimoji="0" lang="en-US" noProof="0" normalizeH="0" spc="0" strike="noStrike" u="none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(FY105~FY106)</a:t>
            </a:r>
            <a:endParaRPr altLang="zh-TW" baseline="0" b="1" cap="none" dirty="0" sz="1100" i="0" kern="0" kumimoji="0" lang="zh-TW" noProof="0" normalizeH="0" spc="0" strike="noStrike" u="none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defTabSz="4572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1" cap="none" dirty="0" sz="1100" i="0" kern="0" kumimoji="0" lang="zh-TW" noProof="0" normalizeH="0" spc="0" strike="noStrike" u="none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產品或技術若與「智慧財產權」有關亦請加註說明</a:t>
            </a:r>
            <a:endParaRPr altLang="en-US" baseline="0" b="1" cap="none" dirty="0" sz="1100" i="0" kern="0" kumimoji="0" lang="zh-TW" noProof="0" normalizeH="0" spc="0" strike="noStrike" u="none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49757" name="Rectangle 25"/>
          <p:cNvSpPr>
            <a:spLocks noChangeArrowheads="1"/>
          </p:cNvSpPr>
          <p:nvPr/>
        </p:nvSpPr>
        <p:spPr bwMode="auto">
          <a:xfrm>
            <a:off x="6929904" y="6242986"/>
            <a:ext cx="2023901" cy="307976"/>
          </a:xfrm>
          <a:prstGeom prst="rect"/>
          <a:noFill/>
          <a:ln w="19050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anchor="ctr" bIns="9180" lIns="15300" rIns="15300" tIns="9180"/>
          <a:p>
            <a:pPr defTabSz="4572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1100" i="0" kern="0" kumimoji="0" lang="zh-TW" noProof="0" normalizeH="0" spc="0" strike="noStrike" u="none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本計畫未投入，但關聯性高</a:t>
            </a:r>
          </a:p>
        </p:txBody>
      </p:sp>
      <p:sp>
        <p:nvSpPr>
          <p:cNvPr id="1049758" name="圓角矩形 41"/>
          <p:cNvSpPr/>
          <p:nvPr/>
        </p:nvSpPr>
        <p:spPr>
          <a:xfrm>
            <a:off x="6778487" y="-42409"/>
            <a:ext cx="2046156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lang="en-US" err="1" smtClean="0">
                <a:solidFill>
                  <a:srgbClr val="FF0000"/>
                </a:solidFill>
              </a:rPr>
              <a:t>PSMC&amp;AutoSys</a:t>
            </a:r>
            <a:r>
              <a:rPr altLang="en-US" b="1" dirty="0" lang="zh-TW" smtClean="0">
                <a:solidFill>
                  <a:srgbClr val="FF0000"/>
                </a:solidFill>
              </a:rPr>
              <a:t>補充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9" name="矩形 2"/>
          <p:cNvSpPr/>
          <p:nvPr/>
        </p:nvSpPr>
        <p:spPr>
          <a:xfrm>
            <a:off x="0" y="2170549"/>
            <a:ext cx="9144000" cy="1385455"/>
          </a:xfrm>
          <a:prstGeom prst="rect"/>
          <a:solidFill>
            <a:srgbClr val="FFC0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r>
              <a:rPr altLang="en-US" dirty="0" sz="24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力積電  分項計畫負責人 ： 丁振育</a:t>
            </a:r>
            <a:endParaRPr altLang="en-US" dirty="0" sz="24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60" name="文字方塊 1"/>
          <p:cNvSpPr txBox="1"/>
          <p:nvPr/>
        </p:nvSpPr>
        <p:spPr>
          <a:xfrm>
            <a:off x="0" y="1385459"/>
            <a:ext cx="6230112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36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b="1" dirty="0" sz="36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A</a:t>
            </a:r>
            <a:r>
              <a:rPr altLang="en-US" b="1" dirty="0" sz="36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b="1" dirty="0" sz="3600" lang="en-US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3600" lang="zh-TW">
                <a:ea typeface="微軟正黑體" panose="020B0604030504040204" pitchFamily="34" charset="-120"/>
                <a:cs typeface="Arial" panose="020B0604020202020204" pitchFamily="34" charset="0"/>
              </a:rPr>
              <a:t>製程平台開發</a:t>
            </a:r>
          </a:p>
        </p:txBody>
      </p:sp>
      <p:sp>
        <p:nvSpPr>
          <p:cNvPr id="1049761" name="內容版面配置區 2"/>
          <p:cNvSpPr txBox="1"/>
          <p:nvPr/>
        </p:nvSpPr>
        <p:spPr>
          <a:xfrm>
            <a:off x="2733963" y="4004619"/>
            <a:ext cx="6336146" cy="2200711"/>
          </a:xfrm>
          <a:prstGeom prst="rect"/>
        </p:spPr>
        <p:txBody>
          <a:bodyPr>
            <a:normAutofit/>
          </a:bodyPr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現職</a:t>
            </a:r>
            <a:r>
              <a:rPr altLang="zh-TW" dirty="0" sz="24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力積電</a:t>
            </a:r>
            <a:r>
              <a:rPr altLang="zh-TW" dirty="0" sz="240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dirty="0" sz="24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開發整合</a:t>
            </a:r>
            <a:r>
              <a:rPr altLang="en-US" dirty="0" sz="240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部</a:t>
            </a:r>
            <a:r>
              <a:rPr altLang="en-US" dirty="0" sz="24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技術經理</a:t>
            </a:r>
            <a:endParaRPr altLang="zh-TW" dirty="0" sz="240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經歷</a:t>
            </a:r>
            <a:r>
              <a:rPr altLang="zh-TW" dirty="0" sz="24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lvl="1"/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力晶科技</a:t>
            </a:r>
            <a:r>
              <a:rPr altLang="zh-TW" dirty="0" sz="24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Flash </a:t>
            </a:r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整合工程部副理</a:t>
            </a:r>
            <a:endParaRPr altLang="zh-TW" dirty="0" sz="240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力晶科技</a:t>
            </a:r>
            <a:r>
              <a:rPr altLang="zh-TW" dirty="0" sz="24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</a:t>
            </a:r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Ｍ代工整合部技術經理</a:t>
            </a:r>
            <a:endParaRPr altLang="zh-TW" dirty="0" sz="240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514350" marL="514350">
              <a:buFont typeface="+mj-lt"/>
              <a:buAutoNum type="arabicPeriod"/>
            </a:pPr>
            <a:endParaRPr altLang="zh-TW" dirty="0" sz="240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altLang="en-US" dirty="0" sz="180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99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83531" y="3821428"/>
            <a:ext cx="1698196" cy="2264261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矩形 5"/>
          <p:cNvSpPr>
            <a:spLocks noChangeArrowheads="1"/>
          </p:cNvSpPr>
          <p:nvPr/>
        </p:nvSpPr>
        <p:spPr bwMode="auto">
          <a:xfrm>
            <a:off x="0" y="554101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836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837" name="內容版面配置區 4"/>
          <p:cNvSpPr txBox="1"/>
          <p:nvPr/>
        </p:nvSpPr>
        <p:spPr>
          <a:xfrm>
            <a:off x="1299089" y="1792287"/>
            <a:ext cx="7325139" cy="4525963"/>
          </a:xfrm>
          <a:prstGeom prst="rect"/>
        </p:spPr>
        <p:txBody>
          <a:bodyPr>
            <a:normAutofit/>
          </a:bodyPr>
          <a:lstStyle>
            <a:lvl1pPr algn="l" eaLnBrk="0" fontAlgn="base" hangingPunct="0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0" fontAlgn="base" hangingPunct="0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0" fontAlgn="base" hangingPunct="0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0" fontAlgn="base" hangingPunct="0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0" fontAlgn="base" hangingPunct="0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實績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  <a:endParaRPr altLang="en-US" b="1" dirty="0" sz="2400" kern="0" lang="zh-TW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需求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與應用分析及國內外競爭分析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創造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計畫之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分工與角色說明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4883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1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2" name="Google Shape;15349;p34"/>
          <p:cNvSpPr txBox="1">
            <a:spLocks noGrp="1"/>
          </p:cNvSpPr>
          <p:nvPr>
            <p:ph type="title"/>
          </p:nvPr>
        </p:nvSpPr>
        <p:spPr>
          <a:xfrm>
            <a:off x="1236518" y="554101"/>
            <a:ext cx="7450200" cy="5664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dirty="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dirty="0" lang="en-US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dirty="0" lang="en-US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dirty="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製程平台開發</a:t>
            </a:r>
            <a:r>
              <a:rPr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63" name="Google Shape;15350;p34"/>
          <p:cNvSpPr txBox="1">
            <a:spLocks noGrp="1"/>
          </p:cNvSpPr>
          <p:nvPr>
            <p:ph type="body" idx="1"/>
          </p:nvPr>
        </p:nvSpPr>
        <p:spPr>
          <a:xfrm>
            <a:off x="1236518" y="1120589"/>
            <a:ext cx="7450200" cy="50055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42900" lvl="0" marL="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dirty="0" sz="18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平台開發基礎於F25 </a:t>
            </a:r>
            <a:r>
              <a:rPr dirty="0" sz="180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DRAM前段製程，維持DRAM的基本性能</a:t>
            </a:r>
            <a:r>
              <a:rPr dirty="0" sz="18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dirty="0" sz="180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同時必需將邏輯電路設計及RF運用之需求整合入此一製程平台</a:t>
            </a:r>
            <a:endParaRPr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64" name="Google Shape;15351;p34"/>
          <p:cNvSpPr txBox="1">
            <a:spLocks noGrp="1"/>
          </p:cNvSpPr>
          <p:nvPr>
            <p:ph type="sldNum" idx="12"/>
          </p:nvPr>
        </p:nvSpPr>
        <p:spPr>
          <a:xfrm>
            <a:off x="6553200" y="6387465"/>
            <a:ext cx="2133600" cy="339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30</a:t>
            </a:fld>
            <a:endParaRPr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65" name="Google Shape;15352;p34"/>
          <p:cNvSpPr/>
          <p:nvPr/>
        </p:nvSpPr>
        <p:spPr>
          <a:xfrm>
            <a:off x="666750" y="2970102"/>
            <a:ext cx="3086100" cy="1897200"/>
          </a:xfrm>
          <a:prstGeom prst="homePlate">
            <a:avLst>
              <a:gd name="adj" fmla="val 32738"/>
            </a:avLst>
          </a:prstGeom>
          <a:solidFill>
            <a:srgbClr val="A0C0E5"/>
          </a:solidFill>
          <a:ln w="28575" cap="flat" cmpd="sng">
            <a:solidFill>
              <a:srgbClr val="69A2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0" lIns="108000" rIns="0" spcFirstLastPara="1" tIns="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 sz="2000" lang="en-US" err="1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前段製程改變</a:t>
            </a:r>
            <a:r>
              <a:rPr b="1" dirty="0" sz="20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FEOL :</a:t>
            </a:r>
            <a:endParaRPr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b="1" dirty="0" sz="180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  <a:p>
            <a:pPr algn="l"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sz="1400" lang="en-US" err="1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低壓介面用的</a:t>
            </a:r>
            <a:r>
              <a:rPr dirty="0" sz="14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Native NMOS </a:t>
            </a:r>
            <a:endParaRPr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sz="1400" lang="en-US" err="1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高阻值正溫度係數的</a:t>
            </a:r>
            <a:r>
              <a:rPr dirty="0" sz="14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Poly-Si</a:t>
            </a:r>
            <a:endParaRPr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sz="1400" lang="en-US" err="1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提升周邊晶體的</a:t>
            </a:r>
            <a:r>
              <a:rPr dirty="0" sz="14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drive </a:t>
            </a:r>
            <a:r>
              <a:rPr dirty="0" sz="1400" lang="en-US" err="1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電流</a:t>
            </a:r>
            <a:endParaRPr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66" name="Google Shape;15353;p34"/>
          <p:cNvSpPr/>
          <p:nvPr/>
        </p:nvSpPr>
        <p:spPr>
          <a:xfrm rot="-5400000">
            <a:off x="3727259" y="4640921"/>
            <a:ext cx="1784700" cy="1904100"/>
          </a:xfrm>
          <a:prstGeom prst="homePlate">
            <a:avLst>
              <a:gd name="adj" fmla="val 32738"/>
            </a:avLst>
          </a:prstGeom>
          <a:solidFill>
            <a:srgbClr val="C9E7A7"/>
          </a:solidFill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67" name="Google Shape;15354;p34"/>
          <p:cNvSpPr txBox="1"/>
          <p:nvPr/>
        </p:nvSpPr>
        <p:spPr>
          <a:xfrm>
            <a:off x="3667535" y="4992837"/>
            <a:ext cx="1904100" cy="1492500"/>
          </a:xfrm>
          <a:prstGeom prst="rect"/>
          <a:noFill/>
          <a:ln>
            <a:noFill/>
          </a:ln>
        </p:spPr>
        <p:txBody>
          <a:bodyPr anchor="ctr" anchorCtr="0" bIns="0" lIns="108000" rIns="108000" spcFirstLastPara="1" tIns="720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 sz="2000" lang="en-US" err="1" smtClean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增加</a:t>
            </a:r>
            <a:r>
              <a:rPr altLang="en-US" b="1" dirty="0" sz="2000" lang="zh-TW" smtClean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元件</a:t>
            </a:r>
            <a:r>
              <a:rPr b="1" dirty="0" sz="2000" lang="en-US" smtClean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:</a:t>
            </a:r>
            <a:endParaRPr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b="1" dirty="0" sz="200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  <a:p>
            <a:pPr algn="l"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sz="14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SRAM bit Cell</a:t>
            </a:r>
            <a:endParaRPr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sz="14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OTP IP</a:t>
            </a:r>
            <a:endParaRPr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dirty="0" sz="14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RF PDK</a:t>
            </a:r>
            <a:endParaRPr dirty="0" sz="140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49768" name="Google Shape;15355;p34"/>
          <p:cNvSpPr/>
          <p:nvPr/>
        </p:nvSpPr>
        <p:spPr>
          <a:xfrm flipH="1">
            <a:off x="5486400" y="2972243"/>
            <a:ext cx="3086100" cy="1897200"/>
          </a:xfrm>
          <a:prstGeom prst="homePlate">
            <a:avLst>
              <a:gd name="adj" fmla="val 32738"/>
            </a:avLst>
          </a:prstGeom>
          <a:solidFill>
            <a:srgbClr val="BBD9DE"/>
          </a:solidFill>
          <a:ln w="28575" cap="flat" cmpd="sng">
            <a:solidFill>
              <a:srgbClr val="5963B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0" lIns="108000" rIns="0" spcFirstLastPara="1" tIns="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0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後段製程改變 BEOL :</a:t>
            </a:r>
            <a:endParaRPr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b="1" sz="180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  <a:p>
            <a:pPr algn="l"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sz="14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金屬層從三層提高到五層</a:t>
            </a:r>
            <a:endParaRPr sz="140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  <a:p>
            <a:pPr algn="l"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sz="14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增厚頂層金屬層 for RF 使用</a:t>
            </a:r>
            <a:endParaRPr sz="140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  <a:p>
            <a:pPr algn="l"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sz="14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特殊金屬電容設計</a:t>
            </a:r>
            <a:endParaRPr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69" name="Google Shape;15356;p34"/>
          <p:cNvSpPr/>
          <p:nvPr/>
        </p:nvSpPr>
        <p:spPr>
          <a:xfrm>
            <a:off x="2819400" y="1910570"/>
            <a:ext cx="3600600" cy="7767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0" lIns="0" rIns="0" spcFirstLastPara="1" tIns="0" wrap="square">
            <a:noAutofit/>
          </a:bodyPr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b="1" sz="2000" lang="en-US">
                <a:solidFill>
                  <a:schemeClr val="lt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AIM: 整合邏輯與DRAM製程</a:t>
            </a:r>
            <a:endParaRPr b="1" sz="2000">
              <a:solidFill>
                <a:schemeClr val="lt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70" name="Google Shape;15357;p34"/>
          <p:cNvSpPr/>
          <p:nvPr/>
        </p:nvSpPr>
        <p:spPr>
          <a:xfrm>
            <a:off x="3867150" y="3217669"/>
            <a:ext cx="1505100" cy="1406100"/>
          </a:xfrm>
          <a:prstGeom prst="ellipse"/>
          <a:solidFill>
            <a:srgbClr val="FFC000"/>
          </a:solidFill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0" lIns="0" rIns="0" spcFirstLastPara="1" tIns="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000" lang="en-US">
                <a:solidFill>
                  <a:schemeClr val="lt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標準 DRAM</a:t>
            </a:r>
            <a:endParaRPr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000" lang="en-US">
                <a:solidFill>
                  <a:schemeClr val="lt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製程</a:t>
            </a:r>
            <a:endParaRPr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71" name="Google Shape;15358;p34"/>
          <p:cNvSpPr/>
          <p:nvPr/>
        </p:nvSpPr>
        <p:spPr>
          <a:xfrm rot="-5400000">
            <a:off x="4436381" y="2538584"/>
            <a:ext cx="408000" cy="796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0" lIns="0" rIns="0" spcFirstLastPara="1" tIns="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49772" name="圓角矩形 11"/>
          <p:cNvSpPr/>
          <p:nvPr/>
        </p:nvSpPr>
        <p:spPr>
          <a:xfrm>
            <a:off x="6778487" y="272704"/>
            <a:ext cx="2046156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提供一張可代表</a:t>
            </a:r>
            <a:r>
              <a:rPr altLang="zh-TW" b="1" dirty="0" lang="en-US" smtClean="0">
                <a:solidFill>
                  <a:srgbClr val="FF0000"/>
                </a:solidFill>
              </a:rPr>
              <a:t>A</a:t>
            </a:r>
            <a:r>
              <a:rPr altLang="en-US" b="1" dirty="0" lang="zh-TW" smtClean="0">
                <a:solidFill>
                  <a:srgbClr val="FF0000"/>
                </a:solidFill>
              </a:rPr>
              <a:t>分項的全貌圖，並標出各子項工作在圖中的位置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75" name="矩形 5"/>
          <p:cNvSpPr>
            <a:spLocks noChangeArrowheads="1"/>
          </p:cNvSpPr>
          <p:nvPr/>
        </p:nvSpPr>
        <p:spPr bwMode="auto">
          <a:xfrm>
            <a:off x="-38740" y="558772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9776" name="標題 1"/>
          <p:cNvSpPr txBox="1"/>
          <p:nvPr/>
        </p:nvSpPr>
        <p:spPr>
          <a:xfrm>
            <a:off x="1102514" y="562783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0">
              <a:spcBef>
                <a:spcPts val="0"/>
              </a:spcBef>
              <a:spcAft>
                <a:spcPts val="0"/>
              </a:spcAft>
              <a:buClr>
                <a:srgbClr val="242852"/>
              </a:buClr>
              <a:buSzPts val="2800"/>
            </a:pPr>
            <a:r>
              <a:rPr altLang="en-US" dirty="0" lang="zh-TW">
                <a:solidFill>
                  <a:srgbClr val="242852"/>
                </a:solidFill>
                <a:latin typeface="Arial"/>
                <a:ea typeface="Arial"/>
                <a:cs typeface="Arial"/>
                <a:sym typeface="Arial"/>
              </a:rPr>
              <a:t>分項</a:t>
            </a:r>
            <a:r>
              <a:rPr altLang="zh-TW" dirty="0" lang="en-US" smtClean="0">
                <a:solidFill>
                  <a:srgbClr val="242852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altLang="en-US" dirty="0" lang="zh-TW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altLang="zh-TW" dirty="0" lang="en-US" smtClean="0">
                <a:solidFill>
                  <a:srgbClr val="242852"/>
                </a:solidFill>
                <a:latin typeface="Arial"/>
                <a:ea typeface="Arial"/>
                <a:cs typeface="Arial"/>
                <a:sym typeface="Arial"/>
              </a:rPr>
              <a:t>AIM</a:t>
            </a:r>
            <a:r>
              <a:rPr altLang="en-US" dirty="0" lang="zh-TW">
                <a:solidFill>
                  <a:srgbClr val="242852"/>
                </a:solidFill>
                <a:latin typeface="Arial"/>
                <a:ea typeface="Arial"/>
                <a:cs typeface="Arial"/>
                <a:sym typeface="Arial"/>
              </a:rPr>
              <a:t>製程平台開發 </a:t>
            </a:r>
            <a:r>
              <a:rPr altLang="zh-TW" dirty="0" lang="en-US">
                <a:solidFill>
                  <a:srgbClr val="24285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altLang="en-US" dirty="0" lang="zh-TW">
                <a:solidFill>
                  <a:srgbClr val="242852"/>
                </a:solidFill>
                <a:latin typeface="Arial"/>
                <a:ea typeface="Arial"/>
                <a:cs typeface="Arial"/>
                <a:sym typeface="Arial"/>
              </a:rPr>
              <a:t>技術全覽示意圖</a:t>
            </a:r>
            <a:r>
              <a:rPr altLang="zh-TW" dirty="0" lang="en-US">
                <a:solidFill>
                  <a:srgbClr val="24285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altLang="en-US" dirty="0" lang="zh-TW">
              <a:solidFill>
                <a:srgbClr val="2428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群組 179"/>
          <p:cNvGrpSpPr/>
          <p:nvPr/>
        </p:nvGrpSpPr>
        <p:grpSpPr bwMode="auto">
          <a:xfrm>
            <a:off x="-414774" y="1106707"/>
            <a:ext cx="9099349" cy="5361618"/>
            <a:chOff x="-1147122" y="557404"/>
            <a:chExt cx="10255626" cy="5979756"/>
          </a:xfrm>
        </p:grpSpPr>
        <p:sp>
          <p:nvSpPr>
            <p:cNvPr id="1049777" name="Rectangle 126"/>
            <p:cNvSpPr>
              <a:spLocks noChangeArrowheads="1"/>
            </p:cNvSpPr>
            <p:nvPr/>
          </p:nvSpPr>
          <p:spPr bwMode="auto">
            <a:xfrm>
              <a:off x="1835696" y="1124744"/>
              <a:ext cx="5562600" cy="730945"/>
            </a:xfrm>
            <a:prstGeom prst="rect"/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78" name="Rectangle 2"/>
            <p:cNvSpPr>
              <a:spLocks noChangeArrowheads="1"/>
            </p:cNvSpPr>
            <p:nvPr/>
          </p:nvSpPr>
          <p:spPr bwMode="auto">
            <a:xfrm>
              <a:off x="1835696" y="5787388"/>
              <a:ext cx="5562600" cy="531812"/>
            </a:xfrm>
            <a:prstGeom prst="rect"/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79" name="Freeform 3"/>
            <p:cNvSpPr/>
            <p:nvPr/>
          </p:nvSpPr>
          <p:spPr bwMode="auto">
            <a:xfrm>
              <a:off x="4805909" y="5787388"/>
              <a:ext cx="1325562" cy="460375"/>
            </a:xfrm>
            <a:custGeom>
              <a:avLst/>
              <a:gdLst>
                <a:gd name="T0" fmla="*/ 0 w 672"/>
                <a:gd name="T1" fmla="*/ 0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w 672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2" h="240">
                  <a:moveTo>
                    <a:pt x="0" y="0"/>
                  </a:moveTo>
                  <a:lnTo>
                    <a:pt x="48" y="240"/>
                  </a:lnTo>
                  <a:lnTo>
                    <a:pt x="624" y="240"/>
                  </a:lnTo>
                  <a:lnTo>
                    <a:pt x="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80" name="AutoShape 4"/>
            <p:cNvSpPr>
              <a:spLocks noChangeArrowheads="1"/>
            </p:cNvSpPr>
            <p:nvPr/>
          </p:nvSpPr>
          <p:spPr bwMode="auto">
            <a:xfrm>
              <a:off x="4869409" y="5823900"/>
              <a:ext cx="187325" cy="2508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80"/>
                </a:gs>
                <a:gs pos="50000">
                  <a:srgbClr val="6D6DB6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81" name="Rectangle 24"/>
            <p:cNvSpPr>
              <a:spLocks noChangeArrowheads="1"/>
            </p:cNvSpPr>
            <p:nvPr/>
          </p:nvSpPr>
          <p:spPr bwMode="auto">
            <a:xfrm>
              <a:off x="1835696" y="3568063"/>
              <a:ext cx="5562600" cy="2219325"/>
            </a:xfrm>
            <a:prstGeom prst="rect"/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82" name="Rectangle 25"/>
            <p:cNvSpPr>
              <a:spLocks noChangeArrowheads="1"/>
            </p:cNvSpPr>
            <p:nvPr/>
          </p:nvSpPr>
          <p:spPr bwMode="auto">
            <a:xfrm>
              <a:off x="5626646" y="5382575"/>
              <a:ext cx="396875" cy="404813"/>
            </a:xfrm>
            <a:prstGeom prst="rect"/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83" name="Rectangle 26"/>
            <p:cNvSpPr>
              <a:spLocks noChangeArrowheads="1"/>
            </p:cNvSpPr>
            <p:nvPr/>
          </p:nvSpPr>
          <p:spPr bwMode="auto">
            <a:xfrm>
              <a:off x="5753646" y="5390513"/>
              <a:ext cx="269875" cy="396875"/>
            </a:xfrm>
            <a:prstGeom prst="rect"/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84" name="Rectangle 27"/>
            <p:cNvSpPr>
              <a:spLocks noChangeArrowheads="1"/>
            </p:cNvSpPr>
            <p:nvPr/>
          </p:nvSpPr>
          <p:spPr bwMode="auto">
            <a:xfrm>
              <a:off x="6766471" y="5382575"/>
              <a:ext cx="377825" cy="406400"/>
            </a:xfrm>
            <a:prstGeom prst="rect"/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85" name="Rectangle 28"/>
            <p:cNvSpPr>
              <a:spLocks noChangeArrowheads="1"/>
            </p:cNvSpPr>
            <p:nvPr/>
          </p:nvSpPr>
          <p:spPr bwMode="auto">
            <a:xfrm>
              <a:off x="1851571" y="5385750"/>
              <a:ext cx="317500" cy="357188"/>
            </a:xfrm>
            <a:prstGeom prst="rect"/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86" name="Rectangle 29"/>
            <p:cNvSpPr>
              <a:spLocks noChangeArrowheads="1"/>
            </p:cNvSpPr>
            <p:nvPr/>
          </p:nvSpPr>
          <p:spPr bwMode="auto">
            <a:xfrm>
              <a:off x="2323059" y="5380988"/>
              <a:ext cx="312737" cy="361950"/>
            </a:xfrm>
            <a:prstGeom prst="rect"/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87" name="Rectangle 30"/>
            <p:cNvSpPr>
              <a:spLocks noChangeArrowheads="1"/>
            </p:cNvSpPr>
            <p:nvPr/>
          </p:nvSpPr>
          <p:spPr bwMode="auto">
            <a:xfrm>
              <a:off x="2788196" y="5387338"/>
              <a:ext cx="315913" cy="355600"/>
            </a:xfrm>
            <a:prstGeom prst="rect"/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88" name="Rectangle 31"/>
            <p:cNvSpPr>
              <a:spLocks noChangeArrowheads="1"/>
            </p:cNvSpPr>
            <p:nvPr/>
          </p:nvSpPr>
          <p:spPr bwMode="auto">
            <a:xfrm>
              <a:off x="2392909" y="5661975"/>
              <a:ext cx="179387" cy="125413"/>
            </a:xfrm>
            <a:prstGeom prst="rect"/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89" name="Rectangle 32"/>
            <p:cNvSpPr>
              <a:spLocks noChangeArrowheads="1"/>
            </p:cNvSpPr>
            <p:nvPr/>
          </p:nvSpPr>
          <p:spPr bwMode="auto">
            <a:xfrm>
              <a:off x="2392909" y="5614350"/>
              <a:ext cx="179387" cy="127000"/>
            </a:xfrm>
            <a:prstGeom prst="rect"/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90" name="Rectangle 33"/>
            <p:cNvSpPr>
              <a:spLocks noChangeArrowheads="1"/>
            </p:cNvSpPr>
            <p:nvPr/>
          </p:nvSpPr>
          <p:spPr bwMode="auto">
            <a:xfrm>
              <a:off x="2319884" y="5742938"/>
              <a:ext cx="319087" cy="44450"/>
            </a:xfrm>
            <a:prstGeom prst="rect"/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91" name="Rectangle 34"/>
            <p:cNvSpPr>
              <a:spLocks noChangeArrowheads="1"/>
            </p:cNvSpPr>
            <p:nvPr/>
          </p:nvSpPr>
          <p:spPr bwMode="auto">
            <a:xfrm>
              <a:off x="1924596" y="5661975"/>
              <a:ext cx="179388" cy="125413"/>
            </a:xfrm>
            <a:prstGeom prst="rect"/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92" name="Rectangle 35"/>
            <p:cNvSpPr>
              <a:spLocks noChangeArrowheads="1"/>
            </p:cNvSpPr>
            <p:nvPr/>
          </p:nvSpPr>
          <p:spPr bwMode="auto">
            <a:xfrm>
              <a:off x="1924596" y="5614350"/>
              <a:ext cx="179388" cy="127000"/>
            </a:xfrm>
            <a:prstGeom prst="rect"/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93" name="Rectangle 36"/>
            <p:cNvSpPr>
              <a:spLocks noChangeArrowheads="1"/>
            </p:cNvSpPr>
            <p:nvPr/>
          </p:nvSpPr>
          <p:spPr bwMode="auto">
            <a:xfrm>
              <a:off x="1851571" y="5742938"/>
              <a:ext cx="319088" cy="44450"/>
            </a:xfrm>
            <a:prstGeom prst="rect"/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94" name="Rectangle 37"/>
            <p:cNvSpPr>
              <a:spLocks noChangeArrowheads="1"/>
            </p:cNvSpPr>
            <p:nvPr/>
          </p:nvSpPr>
          <p:spPr bwMode="auto">
            <a:xfrm>
              <a:off x="2861221" y="5661975"/>
              <a:ext cx="179388" cy="125413"/>
            </a:xfrm>
            <a:prstGeom prst="rect"/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95" name="Rectangle 38"/>
            <p:cNvSpPr>
              <a:spLocks noChangeArrowheads="1"/>
            </p:cNvSpPr>
            <p:nvPr/>
          </p:nvSpPr>
          <p:spPr bwMode="auto">
            <a:xfrm>
              <a:off x="2861221" y="5614350"/>
              <a:ext cx="179388" cy="127000"/>
            </a:xfrm>
            <a:prstGeom prst="rect"/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96" name="Rectangle 39"/>
            <p:cNvSpPr>
              <a:spLocks noChangeArrowheads="1"/>
            </p:cNvSpPr>
            <p:nvPr/>
          </p:nvSpPr>
          <p:spPr bwMode="auto">
            <a:xfrm>
              <a:off x="2788196" y="5742938"/>
              <a:ext cx="319088" cy="44450"/>
            </a:xfrm>
            <a:prstGeom prst="rect"/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97" name="Rectangle 40"/>
            <p:cNvSpPr>
              <a:spLocks noChangeArrowheads="1"/>
            </p:cNvSpPr>
            <p:nvPr/>
          </p:nvSpPr>
          <p:spPr bwMode="auto">
            <a:xfrm>
              <a:off x="3791496" y="5642925"/>
              <a:ext cx="188913" cy="144463"/>
            </a:xfrm>
            <a:prstGeom prst="rect"/>
            <a:gradFill rotWithShape="0">
              <a:gsLst>
                <a:gs pos="0">
                  <a:srgbClr val="00CCFF"/>
                </a:gs>
                <a:gs pos="50000">
                  <a:srgbClr val="A9EEFF"/>
                </a:gs>
                <a:gs pos="100000">
                  <a:srgbClr val="00CC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98" name="Rectangle 41"/>
            <p:cNvSpPr>
              <a:spLocks noChangeArrowheads="1"/>
            </p:cNvSpPr>
            <p:nvPr/>
          </p:nvSpPr>
          <p:spPr bwMode="auto">
            <a:xfrm>
              <a:off x="5699671" y="5661975"/>
              <a:ext cx="252413" cy="125413"/>
            </a:xfrm>
            <a:prstGeom prst="rect"/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799" name="Rectangle 42"/>
            <p:cNvSpPr>
              <a:spLocks noChangeArrowheads="1"/>
            </p:cNvSpPr>
            <p:nvPr/>
          </p:nvSpPr>
          <p:spPr bwMode="auto">
            <a:xfrm>
              <a:off x="6829971" y="5661975"/>
              <a:ext cx="252413" cy="125413"/>
            </a:xfrm>
            <a:prstGeom prst="rect"/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00" name="Rectangle 43"/>
            <p:cNvSpPr>
              <a:spLocks noChangeArrowheads="1"/>
            </p:cNvSpPr>
            <p:nvPr/>
          </p:nvSpPr>
          <p:spPr bwMode="auto">
            <a:xfrm>
              <a:off x="5699671" y="5534975"/>
              <a:ext cx="252413" cy="127000"/>
            </a:xfrm>
            <a:prstGeom prst="rect"/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01" name="Rectangle 44"/>
            <p:cNvSpPr>
              <a:spLocks noChangeArrowheads="1"/>
            </p:cNvSpPr>
            <p:nvPr/>
          </p:nvSpPr>
          <p:spPr bwMode="auto">
            <a:xfrm>
              <a:off x="6829971" y="5542913"/>
              <a:ext cx="252413" cy="127000"/>
            </a:xfrm>
            <a:prstGeom prst="rect"/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02" name="Rectangle 45"/>
            <p:cNvSpPr>
              <a:spLocks noChangeArrowheads="1"/>
            </p:cNvSpPr>
            <p:nvPr/>
          </p:nvSpPr>
          <p:spPr bwMode="auto">
            <a:xfrm>
              <a:off x="7158584" y="5373858"/>
              <a:ext cx="153987" cy="415117"/>
            </a:xfrm>
            <a:prstGeom prst="rect"/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 wrap="square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03" name="Rectangle 46"/>
            <p:cNvSpPr>
              <a:spLocks noChangeArrowheads="1"/>
            </p:cNvSpPr>
            <p:nvPr/>
          </p:nvSpPr>
          <p:spPr bwMode="auto">
            <a:xfrm>
              <a:off x="6147346" y="5373858"/>
              <a:ext cx="188589" cy="415117"/>
            </a:xfrm>
            <a:prstGeom prst="rect"/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 wrap="square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04" name="Freeform 47"/>
            <p:cNvSpPr/>
            <p:nvPr/>
          </p:nvSpPr>
          <p:spPr bwMode="auto">
            <a:xfrm>
              <a:off x="1835696" y="3822063"/>
              <a:ext cx="3305175" cy="1525587"/>
            </a:xfrm>
            <a:custGeom>
              <a:avLst/>
              <a:gdLst>
                <a:gd name="T0" fmla="*/ 0 w 2082"/>
                <a:gd name="T1" fmla="*/ 2147483647 h 961"/>
                <a:gd name="T2" fmla="*/ 2147483647 w 2082"/>
                <a:gd name="T3" fmla="*/ 2147483647 h 961"/>
                <a:gd name="T4" fmla="*/ 2147483647 w 2082"/>
                <a:gd name="T5" fmla="*/ 2147483647 h 961"/>
                <a:gd name="T6" fmla="*/ 2147483647 w 2082"/>
                <a:gd name="T7" fmla="*/ 2147483647 h 961"/>
                <a:gd name="T8" fmla="*/ 2147483647 w 2082"/>
                <a:gd name="T9" fmla="*/ 2147483647 h 961"/>
                <a:gd name="T10" fmla="*/ 2147483647 w 2082"/>
                <a:gd name="T11" fmla="*/ 2147483647 h 961"/>
                <a:gd name="T12" fmla="*/ 2147483647 w 2082"/>
                <a:gd name="T13" fmla="*/ 2147483647 h 961"/>
                <a:gd name="T14" fmla="*/ 2147483647 w 2082"/>
                <a:gd name="T15" fmla="*/ 2147483647 h 961"/>
                <a:gd name="T16" fmla="*/ 2147483647 w 2082"/>
                <a:gd name="T17" fmla="*/ 2147483647 h 961"/>
                <a:gd name="T18" fmla="*/ 2147483647 w 2082"/>
                <a:gd name="T19" fmla="*/ 2147483647 h 961"/>
                <a:gd name="T20" fmla="*/ 2147483647 w 2082"/>
                <a:gd name="T21" fmla="*/ 2147483647 h 961"/>
                <a:gd name="T22" fmla="*/ 2147483647 w 2082"/>
                <a:gd name="T23" fmla="*/ 2147483647 h 961"/>
                <a:gd name="T24" fmla="*/ 2147483647 w 2082"/>
                <a:gd name="T25" fmla="*/ 2147483647 h 961"/>
                <a:gd name="T26" fmla="*/ 2147483647 w 2082"/>
                <a:gd name="T27" fmla="*/ 2147483647 h 961"/>
                <a:gd name="T28" fmla="*/ 2147483647 w 2082"/>
                <a:gd name="T29" fmla="*/ 2147483647 h 961"/>
                <a:gd name="T30" fmla="*/ 2147483647 w 2082"/>
                <a:gd name="T31" fmla="*/ 2147483647 h 961"/>
                <a:gd name="T32" fmla="*/ 2147483647 w 2082"/>
                <a:gd name="T33" fmla="*/ 2147483647 h 961"/>
                <a:gd name="T34" fmla="*/ 2147483647 w 2082"/>
                <a:gd name="T35" fmla="*/ 2147483647 h 961"/>
                <a:gd name="T36" fmla="*/ 2147483647 w 2082"/>
                <a:gd name="T37" fmla="*/ 2147483647 h 961"/>
                <a:gd name="T38" fmla="*/ 2147483647 w 2082"/>
                <a:gd name="T39" fmla="*/ 2147483647 h 961"/>
                <a:gd name="T40" fmla="*/ 2147483647 w 2082"/>
                <a:gd name="T41" fmla="*/ 2147483647 h 961"/>
                <a:gd name="T42" fmla="*/ 2147483647 w 2082"/>
                <a:gd name="T43" fmla="*/ 2147483647 h 961"/>
                <a:gd name="T44" fmla="*/ 2147483647 w 2082"/>
                <a:gd name="T45" fmla="*/ 2147483647 h 961"/>
                <a:gd name="T46" fmla="*/ 2147483647 w 2082"/>
                <a:gd name="T47" fmla="*/ 0 h 961"/>
                <a:gd name="T48" fmla="*/ 2147483647 w 2082"/>
                <a:gd name="T49" fmla="*/ 2147483647 h 961"/>
                <a:gd name="T50" fmla="*/ 0 w 2082"/>
                <a:gd name="T51" fmla="*/ 2147483647 h 9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82" h="961">
                  <a:moveTo>
                    <a:pt x="0" y="949"/>
                  </a:moveTo>
                  <a:lnTo>
                    <a:pt x="198" y="935"/>
                  </a:lnTo>
                  <a:lnTo>
                    <a:pt x="188" y="49"/>
                  </a:lnTo>
                  <a:lnTo>
                    <a:pt x="240" y="51"/>
                  </a:lnTo>
                  <a:lnTo>
                    <a:pt x="242" y="736"/>
                  </a:lnTo>
                  <a:lnTo>
                    <a:pt x="242" y="883"/>
                  </a:lnTo>
                  <a:lnTo>
                    <a:pt x="320" y="882"/>
                  </a:lnTo>
                  <a:lnTo>
                    <a:pt x="322" y="953"/>
                  </a:lnTo>
                  <a:lnTo>
                    <a:pt x="566" y="959"/>
                  </a:lnTo>
                  <a:lnTo>
                    <a:pt x="560" y="883"/>
                  </a:lnTo>
                  <a:lnTo>
                    <a:pt x="641" y="883"/>
                  </a:lnTo>
                  <a:lnTo>
                    <a:pt x="650" y="933"/>
                  </a:lnTo>
                  <a:lnTo>
                    <a:pt x="1168" y="961"/>
                  </a:lnTo>
                  <a:lnTo>
                    <a:pt x="1158" y="874"/>
                  </a:lnTo>
                  <a:lnTo>
                    <a:pt x="1367" y="871"/>
                  </a:lnTo>
                  <a:lnTo>
                    <a:pt x="1376" y="957"/>
                  </a:lnTo>
                  <a:lnTo>
                    <a:pt x="1716" y="949"/>
                  </a:lnTo>
                  <a:lnTo>
                    <a:pt x="1743" y="871"/>
                  </a:lnTo>
                  <a:lnTo>
                    <a:pt x="1944" y="870"/>
                  </a:lnTo>
                  <a:lnTo>
                    <a:pt x="1935" y="726"/>
                  </a:lnTo>
                  <a:lnTo>
                    <a:pt x="1925" y="41"/>
                  </a:lnTo>
                  <a:lnTo>
                    <a:pt x="1977" y="41"/>
                  </a:lnTo>
                  <a:lnTo>
                    <a:pt x="2082" y="42"/>
                  </a:lnTo>
                  <a:lnTo>
                    <a:pt x="2082" y="0"/>
                  </a:lnTo>
                  <a:lnTo>
                    <a:pt x="3" y="1"/>
                  </a:lnTo>
                  <a:lnTo>
                    <a:pt x="0" y="949"/>
                  </a:lnTo>
                  <a:close/>
                </a:path>
              </a:pathLst>
            </a:cu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05" name="Line 48"/>
            <p:cNvSpPr>
              <a:spLocks noChangeShapeType="1"/>
            </p:cNvSpPr>
            <p:nvPr/>
          </p:nvSpPr>
          <p:spPr bwMode="auto">
            <a:xfrm>
              <a:off x="2283371" y="3942713"/>
              <a:ext cx="0" cy="1169987"/>
            </a:xfrm>
            <a:prstGeom prst="line"/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06" name="Line 49"/>
            <p:cNvSpPr>
              <a:spLocks noChangeShapeType="1"/>
            </p:cNvSpPr>
            <p:nvPr/>
          </p:nvSpPr>
          <p:spPr bwMode="auto">
            <a:xfrm>
              <a:off x="2780259" y="3942713"/>
              <a:ext cx="0" cy="1169987"/>
            </a:xfrm>
            <a:prstGeom prst="line"/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07" name="Freeform 50"/>
            <p:cNvSpPr/>
            <p:nvPr/>
          </p:nvSpPr>
          <p:spPr bwMode="auto">
            <a:xfrm>
              <a:off x="4797971" y="3626800"/>
              <a:ext cx="136525" cy="195263"/>
            </a:xfrm>
            <a:custGeom>
              <a:avLst/>
              <a:gdLst>
                <a:gd name="T0" fmla="*/ 0 w 128"/>
                <a:gd name="T1" fmla="*/ 0 h 46"/>
                <a:gd name="T2" fmla="*/ 0 w 128"/>
                <a:gd name="T3" fmla="*/ 2147483647 h 46"/>
                <a:gd name="T4" fmla="*/ 2147483647 w 128"/>
                <a:gd name="T5" fmla="*/ 2147483647 h 46"/>
                <a:gd name="T6" fmla="*/ 2147483647 w 128"/>
                <a:gd name="T7" fmla="*/ 0 h 46"/>
                <a:gd name="T8" fmla="*/ 0 w 128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46">
                  <a:moveTo>
                    <a:pt x="0" y="0"/>
                  </a:moveTo>
                  <a:lnTo>
                    <a:pt x="0" y="46"/>
                  </a:lnTo>
                  <a:lnTo>
                    <a:pt x="128" y="46"/>
                  </a:lnTo>
                  <a:lnTo>
                    <a:pt x="128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08" name="Freeform 51"/>
            <p:cNvSpPr/>
            <p:nvPr/>
          </p:nvSpPr>
          <p:spPr bwMode="auto">
            <a:xfrm>
              <a:off x="3289846" y="5787388"/>
              <a:ext cx="504825" cy="460375"/>
            </a:xfrm>
            <a:custGeom>
              <a:avLst/>
              <a:gdLst>
                <a:gd name="T0" fmla="*/ 0 w 384"/>
                <a:gd name="T1" fmla="*/ 0 h 240"/>
                <a:gd name="T2" fmla="*/ 2147483647 w 384"/>
                <a:gd name="T3" fmla="*/ 0 h 240"/>
                <a:gd name="T4" fmla="*/ 2147483647 w 384"/>
                <a:gd name="T5" fmla="*/ 2147483647 h 240"/>
                <a:gd name="T6" fmla="*/ 2147483647 w 384"/>
                <a:gd name="T7" fmla="*/ 2147483647 h 240"/>
                <a:gd name="T8" fmla="*/ 0 w 384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240">
                  <a:moveTo>
                    <a:pt x="0" y="0"/>
                  </a:moveTo>
                  <a:lnTo>
                    <a:pt x="384" y="0"/>
                  </a:lnTo>
                  <a:lnTo>
                    <a:pt x="336" y="240"/>
                  </a:lnTo>
                  <a:lnTo>
                    <a:pt x="48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09" name="Freeform 52"/>
            <p:cNvSpPr/>
            <p:nvPr/>
          </p:nvSpPr>
          <p:spPr bwMode="auto">
            <a:xfrm>
              <a:off x="6387059" y="5787388"/>
              <a:ext cx="315912" cy="460375"/>
            </a:xfrm>
            <a:custGeom>
              <a:avLst/>
              <a:gdLst>
                <a:gd name="T0" fmla="*/ 0 w 240"/>
                <a:gd name="T1" fmla="*/ 0 h 240"/>
                <a:gd name="T2" fmla="*/ 2147483647 w 240"/>
                <a:gd name="T3" fmla="*/ 2147483647 h 240"/>
                <a:gd name="T4" fmla="*/ 2147483647 w 240"/>
                <a:gd name="T5" fmla="*/ 2147483647 h 240"/>
                <a:gd name="T6" fmla="*/ 2147483647 w 240"/>
                <a:gd name="T7" fmla="*/ 0 h 240"/>
                <a:gd name="T8" fmla="*/ 0 w 240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0" h="240">
                  <a:moveTo>
                    <a:pt x="0" y="0"/>
                  </a:moveTo>
                  <a:lnTo>
                    <a:pt x="48" y="240"/>
                  </a:lnTo>
                  <a:lnTo>
                    <a:pt x="192" y="240"/>
                  </a:lnTo>
                  <a:lnTo>
                    <a:pt x="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10" name="Freeform 53"/>
            <p:cNvSpPr/>
            <p:nvPr/>
          </p:nvSpPr>
          <p:spPr bwMode="auto">
            <a:xfrm>
              <a:off x="2854871" y="5787388"/>
              <a:ext cx="252413" cy="423862"/>
            </a:xfrm>
            <a:custGeom>
              <a:avLst/>
              <a:gdLst>
                <a:gd name="T0" fmla="*/ 0 w 192"/>
                <a:gd name="T1" fmla="*/ 0 h 240"/>
                <a:gd name="T2" fmla="*/ 2147483647 w 192"/>
                <a:gd name="T3" fmla="*/ 2147483647 h 240"/>
                <a:gd name="T4" fmla="*/ 2147483647 w 192"/>
                <a:gd name="T5" fmla="*/ 2147483647 h 240"/>
                <a:gd name="T6" fmla="*/ 2147483647 w 192"/>
                <a:gd name="T7" fmla="*/ 0 h 240"/>
                <a:gd name="T8" fmla="*/ 0 w 192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240">
                  <a:moveTo>
                    <a:pt x="0" y="0"/>
                  </a:moveTo>
                  <a:lnTo>
                    <a:pt x="48" y="240"/>
                  </a:lnTo>
                  <a:lnTo>
                    <a:pt x="144" y="240"/>
                  </a:lnTo>
                  <a:lnTo>
                    <a:pt x="1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11" name="Freeform 54"/>
            <p:cNvSpPr/>
            <p:nvPr/>
          </p:nvSpPr>
          <p:spPr bwMode="auto">
            <a:xfrm>
              <a:off x="2411959" y="5787388"/>
              <a:ext cx="254000" cy="423862"/>
            </a:xfrm>
            <a:custGeom>
              <a:avLst/>
              <a:gdLst>
                <a:gd name="T0" fmla="*/ 0 w 192"/>
                <a:gd name="T1" fmla="*/ 0 h 240"/>
                <a:gd name="T2" fmla="*/ 2147483647 w 192"/>
                <a:gd name="T3" fmla="*/ 2147483647 h 240"/>
                <a:gd name="T4" fmla="*/ 2147483647 w 192"/>
                <a:gd name="T5" fmla="*/ 2147483647 h 240"/>
                <a:gd name="T6" fmla="*/ 2147483647 w 192"/>
                <a:gd name="T7" fmla="*/ 0 h 240"/>
                <a:gd name="T8" fmla="*/ 0 w 192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240">
                  <a:moveTo>
                    <a:pt x="0" y="0"/>
                  </a:moveTo>
                  <a:lnTo>
                    <a:pt x="48" y="240"/>
                  </a:lnTo>
                  <a:lnTo>
                    <a:pt x="144" y="240"/>
                  </a:lnTo>
                  <a:lnTo>
                    <a:pt x="1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12" name="Rectangle 55"/>
            <p:cNvSpPr>
              <a:spLocks noChangeArrowheads="1"/>
            </p:cNvSpPr>
            <p:nvPr/>
          </p:nvSpPr>
          <p:spPr bwMode="auto">
            <a:xfrm>
              <a:off x="4121696" y="3887150"/>
              <a:ext cx="304800" cy="1217613"/>
            </a:xfrm>
            <a:prstGeom prst="rect"/>
            <a:gradFill rotWithShape="0">
              <a:gsLst>
                <a:gs pos="0">
                  <a:srgbClr val="FF99CC"/>
                </a:gs>
                <a:gs pos="50000">
                  <a:srgbClr val="FFDDEE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13" name="Rectangle 56"/>
            <p:cNvSpPr>
              <a:spLocks noChangeArrowheads="1"/>
            </p:cNvSpPr>
            <p:nvPr/>
          </p:nvSpPr>
          <p:spPr bwMode="auto">
            <a:xfrm>
              <a:off x="3359696" y="3888738"/>
              <a:ext cx="152400" cy="1216025"/>
            </a:xfrm>
            <a:prstGeom prst="rect"/>
            <a:gradFill rotWithShape="0">
              <a:gsLst>
                <a:gs pos="0">
                  <a:srgbClr val="FF99CC"/>
                </a:gs>
                <a:gs pos="50000">
                  <a:srgbClr val="FFDDEE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14" name="Rectangle 57"/>
            <p:cNvSpPr>
              <a:spLocks noChangeArrowheads="1"/>
            </p:cNvSpPr>
            <p:nvPr/>
          </p:nvSpPr>
          <p:spPr bwMode="auto">
            <a:xfrm>
              <a:off x="3745459" y="3923663"/>
              <a:ext cx="152400" cy="1211262"/>
            </a:xfrm>
            <a:prstGeom prst="rect"/>
            <a:gradFill rotWithShape="0">
              <a:gsLst>
                <a:gs pos="0">
                  <a:srgbClr val="FF99CC"/>
                </a:gs>
                <a:gs pos="50000">
                  <a:srgbClr val="FFF1F8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15" name="Rectangle 58"/>
            <p:cNvSpPr>
              <a:spLocks noChangeArrowheads="1"/>
            </p:cNvSpPr>
            <p:nvPr/>
          </p:nvSpPr>
          <p:spPr bwMode="auto">
            <a:xfrm>
              <a:off x="4669384" y="3922075"/>
              <a:ext cx="142875" cy="1212850"/>
            </a:xfrm>
            <a:prstGeom prst="rect"/>
            <a:gradFill rotWithShape="0">
              <a:gsLst>
                <a:gs pos="0">
                  <a:srgbClr val="FF99CC"/>
                </a:gs>
                <a:gs pos="50000">
                  <a:srgbClr val="FFF1F8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16" name="Rectangle 59"/>
            <p:cNvSpPr>
              <a:spLocks noChangeArrowheads="1"/>
            </p:cNvSpPr>
            <p:nvPr/>
          </p:nvSpPr>
          <p:spPr bwMode="auto">
            <a:xfrm>
              <a:off x="2967584" y="3922075"/>
              <a:ext cx="152400" cy="1217613"/>
            </a:xfrm>
            <a:prstGeom prst="rect"/>
            <a:gradFill rotWithShape="0">
              <a:gsLst>
                <a:gs pos="0">
                  <a:srgbClr val="FF99CC"/>
                </a:gs>
                <a:gs pos="50000">
                  <a:srgbClr val="FFDDEE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17" name="Rectangle 60"/>
            <p:cNvSpPr>
              <a:spLocks noChangeArrowheads="1"/>
            </p:cNvSpPr>
            <p:nvPr/>
          </p:nvSpPr>
          <p:spPr bwMode="auto">
            <a:xfrm>
              <a:off x="2450059" y="3923663"/>
              <a:ext cx="152400" cy="1216025"/>
            </a:xfrm>
            <a:prstGeom prst="rect"/>
            <a:gradFill rotWithShape="0">
              <a:gsLst>
                <a:gs pos="0">
                  <a:srgbClr val="FF99CC"/>
                </a:gs>
                <a:gs pos="50000">
                  <a:srgbClr val="FFDDEE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18" name="Rectangle 61"/>
            <p:cNvSpPr>
              <a:spLocks noChangeArrowheads="1"/>
            </p:cNvSpPr>
            <p:nvPr/>
          </p:nvSpPr>
          <p:spPr bwMode="auto">
            <a:xfrm>
              <a:off x="1915071" y="3939538"/>
              <a:ext cx="152400" cy="1193800"/>
            </a:xfrm>
            <a:prstGeom prst="rect"/>
            <a:gradFill rotWithShape="0">
              <a:gsLst>
                <a:gs pos="0">
                  <a:srgbClr val="FF99CC"/>
                </a:gs>
                <a:gs pos="50000">
                  <a:srgbClr val="FFDDEE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19" name="Line 62"/>
            <p:cNvSpPr>
              <a:spLocks noChangeShapeType="1"/>
            </p:cNvSpPr>
            <p:nvPr/>
          </p:nvSpPr>
          <p:spPr bwMode="auto">
            <a:xfrm>
              <a:off x="2424659" y="3942713"/>
              <a:ext cx="211137" cy="0"/>
            </a:xfrm>
            <a:prstGeom prst="line"/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20" name="Line 63"/>
            <p:cNvSpPr>
              <a:spLocks noChangeShapeType="1"/>
            </p:cNvSpPr>
            <p:nvPr/>
          </p:nvSpPr>
          <p:spPr bwMode="auto">
            <a:xfrm>
              <a:off x="2932659" y="3925250"/>
              <a:ext cx="650875" cy="0"/>
            </a:xfrm>
            <a:prstGeom prst="line"/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21" name="Line 64"/>
            <p:cNvSpPr>
              <a:spLocks noChangeShapeType="1"/>
            </p:cNvSpPr>
            <p:nvPr/>
          </p:nvSpPr>
          <p:spPr bwMode="auto">
            <a:xfrm>
              <a:off x="4077246" y="3926838"/>
              <a:ext cx="423863" cy="0"/>
            </a:xfrm>
            <a:prstGeom prst="line"/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22" name="Freeform 65"/>
            <p:cNvSpPr/>
            <p:nvPr/>
          </p:nvSpPr>
          <p:spPr bwMode="auto">
            <a:xfrm>
              <a:off x="4790034" y="3663313"/>
              <a:ext cx="150812" cy="163512"/>
            </a:xfrm>
            <a:custGeom>
              <a:avLst/>
              <a:gdLst>
                <a:gd name="T0" fmla="*/ 0 w 96"/>
                <a:gd name="T1" fmla="*/ 0 h 96"/>
                <a:gd name="T2" fmla="*/ 0 w 96"/>
                <a:gd name="T3" fmla="*/ 2147483647 h 96"/>
                <a:gd name="T4" fmla="*/ 2147483647 w 96"/>
                <a:gd name="T5" fmla="*/ 2147483647 h 96"/>
                <a:gd name="T6" fmla="*/ 2147483647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96">
                  <a:moveTo>
                    <a:pt x="0" y="0"/>
                  </a:moveTo>
                  <a:lnTo>
                    <a:pt x="0" y="96"/>
                  </a:lnTo>
                  <a:lnTo>
                    <a:pt x="96" y="96"/>
                  </a:lnTo>
                  <a:lnTo>
                    <a:pt x="96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23" name="Freeform 66"/>
            <p:cNvSpPr/>
            <p:nvPr/>
          </p:nvSpPr>
          <p:spPr bwMode="auto">
            <a:xfrm>
              <a:off x="6134646" y="5269863"/>
              <a:ext cx="182563" cy="539750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24" name="Freeform 67"/>
            <p:cNvSpPr/>
            <p:nvPr/>
          </p:nvSpPr>
          <p:spPr bwMode="auto">
            <a:xfrm>
              <a:off x="7147471" y="5263513"/>
              <a:ext cx="180975" cy="546100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25" name="Line 68"/>
            <p:cNvSpPr>
              <a:spLocks noChangeShapeType="1"/>
            </p:cNvSpPr>
            <p:nvPr/>
          </p:nvSpPr>
          <p:spPr bwMode="auto">
            <a:xfrm>
              <a:off x="1842046" y="3949063"/>
              <a:ext cx="279400" cy="0"/>
            </a:xfrm>
            <a:prstGeom prst="line"/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26" name="AutoShape 69"/>
            <p:cNvSpPr>
              <a:spLocks noChangeArrowheads="1"/>
            </p:cNvSpPr>
            <p:nvPr/>
          </p:nvSpPr>
          <p:spPr bwMode="auto">
            <a:xfrm>
              <a:off x="3970884" y="5787388"/>
              <a:ext cx="188912" cy="3952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80"/>
                </a:gs>
                <a:gs pos="50000">
                  <a:srgbClr val="6D6DB6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27" name="AutoShape 70"/>
            <p:cNvSpPr>
              <a:spLocks noChangeArrowheads="1"/>
            </p:cNvSpPr>
            <p:nvPr/>
          </p:nvSpPr>
          <p:spPr bwMode="auto">
            <a:xfrm>
              <a:off x="5339309" y="5823900"/>
              <a:ext cx="187325" cy="2508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80"/>
                </a:gs>
                <a:gs pos="50000">
                  <a:srgbClr val="6D6DB6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28" name="AutoShape 71"/>
            <p:cNvSpPr>
              <a:spLocks noChangeArrowheads="1"/>
            </p:cNvSpPr>
            <p:nvPr/>
          </p:nvSpPr>
          <p:spPr bwMode="auto">
            <a:xfrm>
              <a:off x="4429671" y="5788975"/>
              <a:ext cx="188913" cy="3937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80"/>
                </a:gs>
                <a:gs pos="50000">
                  <a:srgbClr val="6D6DB6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29" name="Rectangle 72"/>
            <p:cNvSpPr>
              <a:spLocks noChangeArrowheads="1"/>
            </p:cNvSpPr>
            <p:nvPr/>
          </p:nvSpPr>
          <p:spPr bwMode="auto">
            <a:xfrm>
              <a:off x="3286671" y="5661975"/>
              <a:ext cx="1836738" cy="125413"/>
            </a:xfrm>
            <a:prstGeom prst="rect"/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30" name="Rectangle 73"/>
            <p:cNvSpPr>
              <a:spLocks noChangeArrowheads="1"/>
            </p:cNvSpPr>
            <p:nvPr/>
          </p:nvSpPr>
          <p:spPr bwMode="auto">
            <a:xfrm>
              <a:off x="3286671" y="5614350"/>
              <a:ext cx="1836738" cy="127000"/>
            </a:xfrm>
            <a:prstGeom prst="rect"/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31" name="Rectangle 74"/>
            <p:cNvSpPr>
              <a:spLocks noChangeArrowheads="1"/>
            </p:cNvSpPr>
            <p:nvPr/>
          </p:nvSpPr>
          <p:spPr bwMode="auto">
            <a:xfrm>
              <a:off x="3286671" y="5742938"/>
              <a:ext cx="835025" cy="44450"/>
            </a:xfrm>
            <a:prstGeom prst="rect"/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32" name="Rectangle 75"/>
            <p:cNvSpPr>
              <a:spLocks noChangeArrowheads="1"/>
            </p:cNvSpPr>
            <p:nvPr/>
          </p:nvSpPr>
          <p:spPr bwMode="auto">
            <a:xfrm>
              <a:off x="4450309" y="5742938"/>
              <a:ext cx="673100" cy="44450"/>
            </a:xfrm>
            <a:prstGeom prst="rect"/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33" name="Rectangle 76"/>
            <p:cNvSpPr>
              <a:spLocks noChangeArrowheads="1"/>
            </p:cNvSpPr>
            <p:nvPr/>
          </p:nvSpPr>
          <p:spPr bwMode="auto">
            <a:xfrm>
              <a:off x="3970884" y="5787388"/>
              <a:ext cx="188912" cy="134937"/>
            </a:xfrm>
            <a:prstGeom prst="rect"/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34" name="Rectangle 77"/>
            <p:cNvSpPr>
              <a:spLocks noChangeArrowheads="1"/>
            </p:cNvSpPr>
            <p:nvPr/>
          </p:nvSpPr>
          <p:spPr bwMode="auto">
            <a:xfrm>
              <a:off x="4429671" y="5787388"/>
              <a:ext cx="188913" cy="134937"/>
            </a:xfrm>
            <a:prstGeom prst="rect"/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35" name="Rectangle 78"/>
            <p:cNvSpPr>
              <a:spLocks noChangeArrowheads="1"/>
            </p:cNvSpPr>
            <p:nvPr/>
          </p:nvSpPr>
          <p:spPr bwMode="auto">
            <a:xfrm>
              <a:off x="4872584" y="5787388"/>
              <a:ext cx="187325" cy="134937"/>
            </a:xfrm>
            <a:prstGeom prst="rect"/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36" name="Freeform 79"/>
            <p:cNvSpPr/>
            <p:nvPr/>
          </p:nvSpPr>
          <p:spPr bwMode="auto">
            <a:xfrm>
              <a:off x="1962696" y="5787388"/>
              <a:ext cx="254000" cy="423862"/>
            </a:xfrm>
            <a:custGeom>
              <a:avLst/>
              <a:gdLst>
                <a:gd name="T0" fmla="*/ 0 w 192"/>
                <a:gd name="T1" fmla="*/ 0 h 240"/>
                <a:gd name="T2" fmla="*/ 2147483647 w 192"/>
                <a:gd name="T3" fmla="*/ 2147483647 h 240"/>
                <a:gd name="T4" fmla="*/ 2147483647 w 192"/>
                <a:gd name="T5" fmla="*/ 2147483647 h 240"/>
                <a:gd name="T6" fmla="*/ 2147483647 w 192"/>
                <a:gd name="T7" fmla="*/ 0 h 240"/>
                <a:gd name="T8" fmla="*/ 0 w 192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240">
                  <a:moveTo>
                    <a:pt x="0" y="0"/>
                  </a:moveTo>
                  <a:lnTo>
                    <a:pt x="48" y="240"/>
                  </a:lnTo>
                  <a:lnTo>
                    <a:pt x="144" y="240"/>
                  </a:lnTo>
                  <a:lnTo>
                    <a:pt x="1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37" name="Rectangle 80"/>
            <p:cNvSpPr>
              <a:spLocks noChangeArrowheads="1"/>
            </p:cNvSpPr>
            <p:nvPr/>
          </p:nvSpPr>
          <p:spPr bwMode="auto">
            <a:xfrm>
              <a:off x="2635796" y="5644513"/>
              <a:ext cx="152400" cy="144462"/>
            </a:xfrm>
            <a:prstGeom prst="rect"/>
            <a:gradFill rotWithShape="0">
              <a:gsLst>
                <a:gs pos="0">
                  <a:srgbClr val="00CCFF"/>
                </a:gs>
                <a:gs pos="50000">
                  <a:srgbClr val="A9EEFF"/>
                </a:gs>
                <a:gs pos="100000">
                  <a:srgbClr val="00CC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38" name="Rectangle 81"/>
            <p:cNvSpPr>
              <a:spLocks noChangeArrowheads="1"/>
            </p:cNvSpPr>
            <p:nvPr/>
          </p:nvSpPr>
          <p:spPr bwMode="auto">
            <a:xfrm>
              <a:off x="2169071" y="5642925"/>
              <a:ext cx="150813" cy="144463"/>
            </a:xfrm>
            <a:prstGeom prst="rect"/>
            <a:gradFill rotWithShape="0">
              <a:gsLst>
                <a:gs pos="0">
                  <a:srgbClr val="00CCFF"/>
                </a:gs>
                <a:gs pos="50000">
                  <a:srgbClr val="A9EEFF"/>
                </a:gs>
                <a:gs pos="100000">
                  <a:srgbClr val="00CC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39" name="Freeform 82"/>
            <p:cNvSpPr/>
            <p:nvPr/>
          </p:nvSpPr>
          <p:spPr bwMode="auto">
            <a:xfrm>
              <a:off x="2664371" y="3920488"/>
              <a:ext cx="250825" cy="1355725"/>
            </a:xfrm>
            <a:custGeom>
              <a:avLst/>
              <a:gdLst>
                <a:gd name="T0" fmla="*/ 0 w 192"/>
                <a:gd name="T1" fmla="*/ 0 h 1104"/>
                <a:gd name="T2" fmla="*/ 2147483647 w 192"/>
                <a:gd name="T3" fmla="*/ 0 h 1104"/>
                <a:gd name="T4" fmla="*/ 2147483647 w 192"/>
                <a:gd name="T5" fmla="*/ 2147483647 h 1104"/>
                <a:gd name="T6" fmla="*/ 2147483647 w 192"/>
                <a:gd name="T7" fmla="*/ 2147483647 h 1104"/>
                <a:gd name="T8" fmla="*/ 2147483647 w 192"/>
                <a:gd name="T9" fmla="*/ 0 h 1104"/>
                <a:gd name="T10" fmla="*/ 2147483647 w 192"/>
                <a:gd name="T11" fmla="*/ 0 h 1104"/>
                <a:gd name="T12" fmla="*/ 2147483647 w 192"/>
                <a:gd name="T13" fmla="*/ 2147483647 h 1104"/>
                <a:gd name="T14" fmla="*/ 0 w 192"/>
                <a:gd name="T15" fmla="*/ 2147483647 h 1104"/>
                <a:gd name="T16" fmla="*/ 0 w 192"/>
                <a:gd name="T17" fmla="*/ 0 h 11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2" h="1104">
                  <a:moveTo>
                    <a:pt x="0" y="0"/>
                  </a:moveTo>
                  <a:lnTo>
                    <a:pt x="48" y="0"/>
                  </a:lnTo>
                  <a:lnTo>
                    <a:pt x="48" y="1056"/>
                  </a:lnTo>
                  <a:lnTo>
                    <a:pt x="144" y="1056"/>
                  </a:lnTo>
                  <a:lnTo>
                    <a:pt x="144" y="0"/>
                  </a:lnTo>
                  <a:lnTo>
                    <a:pt x="192" y="0"/>
                  </a:lnTo>
                  <a:lnTo>
                    <a:pt x="192" y="1104"/>
                  </a:lnTo>
                  <a:lnTo>
                    <a:pt x="0" y="110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00FF"/>
                </a:gs>
                <a:gs pos="50000">
                  <a:srgbClr val="FF8FFF"/>
                </a:gs>
                <a:gs pos="100000">
                  <a:srgbClr val="FF00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40" name="Freeform 83"/>
            <p:cNvSpPr/>
            <p:nvPr/>
          </p:nvSpPr>
          <p:spPr bwMode="auto">
            <a:xfrm>
              <a:off x="2156371" y="3920488"/>
              <a:ext cx="252413" cy="1355725"/>
            </a:xfrm>
            <a:custGeom>
              <a:avLst/>
              <a:gdLst>
                <a:gd name="T0" fmla="*/ 0 w 192"/>
                <a:gd name="T1" fmla="*/ 0 h 1104"/>
                <a:gd name="T2" fmla="*/ 2147483647 w 192"/>
                <a:gd name="T3" fmla="*/ 0 h 1104"/>
                <a:gd name="T4" fmla="*/ 2147483647 w 192"/>
                <a:gd name="T5" fmla="*/ 2147483647 h 1104"/>
                <a:gd name="T6" fmla="*/ 2147483647 w 192"/>
                <a:gd name="T7" fmla="*/ 2147483647 h 1104"/>
                <a:gd name="T8" fmla="*/ 2147483647 w 192"/>
                <a:gd name="T9" fmla="*/ 0 h 1104"/>
                <a:gd name="T10" fmla="*/ 2147483647 w 192"/>
                <a:gd name="T11" fmla="*/ 0 h 1104"/>
                <a:gd name="T12" fmla="*/ 2147483647 w 192"/>
                <a:gd name="T13" fmla="*/ 2147483647 h 1104"/>
                <a:gd name="T14" fmla="*/ 0 w 192"/>
                <a:gd name="T15" fmla="*/ 2147483647 h 1104"/>
                <a:gd name="T16" fmla="*/ 0 w 192"/>
                <a:gd name="T17" fmla="*/ 0 h 11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2" h="1104">
                  <a:moveTo>
                    <a:pt x="0" y="0"/>
                  </a:moveTo>
                  <a:lnTo>
                    <a:pt x="48" y="0"/>
                  </a:lnTo>
                  <a:lnTo>
                    <a:pt x="48" y="1056"/>
                  </a:lnTo>
                  <a:lnTo>
                    <a:pt x="144" y="1056"/>
                  </a:lnTo>
                  <a:lnTo>
                    <a:pt x="144" y="0"/>
                  </a:lnTo>
                  <a:lnTo>
                    <a:pt x="192" y="0"/>
                  </a:lnTo>
                  <a:lnTo>
                    <a:pt x="192" y="1104"/>
                  </a:lnTo>
                  <a:lnTo>
                    <a:pt x="0" y="110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00FF"/>
                </a:gs>
                <a:gs pos="50000">
                  <a:srgbClr val="FF8FFF"/>
                </a:gs>
                <a:gs pos="100000">
                  <a:srgbClr val="FF00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41" name="Freeform 84"/>
            <p:cNvSpPr/>
            <p:nvPr/>
          </p:nvSpPr>
          <p:spPr bwMode="auto">
            <a:xfrm>
              <a:off x="3602584" y="3920488"/>
              <a:ext cx="457200" cy="1355725"/>
            </a:xfrm>
            <a:custGeom>
              <a:avLst/>
              <a:gdLst>
                <a:gd name="T0" fmla="*/ 0 w 288"/>
                <a:gd name="T1" fmla="*/ 0 h 875"/>
                <a:gd name="T2" fmla="*/ 2147483647 w 288"/>
                <a:gd name="T3" fmla="*/ 0 h 875"/>
                <a:gd name="T4" fmla="*/ 2147483647 w 288"/>
                <a:gd name="T5" fmla="*/ 2147483647 h 875"/>
                <a:gd name="T6" fmla="*/ 2147483647 w 288"/>
                <a:gd name="T7" fmla="*/ 2147483647 h 875"/>
                <a:gd name="T8" fmla="*/ 2147483647 w 288"/>
                <a:gd name="T9" fmla="*/ 0 h 875"/>
                <a:gd name="T10" fmla="*/ 2147483647 w 288"/>
                <a:gd name="T11" fmla="*/ 0 h 875"/>
                <a:gd name="T12" fmla="*/ 2147483647 w 288"/>
                <a:gd name="T13" fmla="*/ 2147483647 h 875"/>
                <a:gd name="T14" fmla="*/ 0 w 288"/>
                <a:gd name="T15" fmla="*/ 2147483647 h 875"/>
                <a:gd name="T16" fmla="*/ 0 w 288"/>
                <a:gd name="T17" fmla="*/ 0 h 8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8" h="875">
                  <a:moveTo>
                    <a:pt x="0" y="0"/>
                  </a:moveTo>
                  <a:lnTo>
                    <a:pt x="45" y="0"/>
                  </a:lnTo>
                  <a:lnTo>
                    <a:pt x="45" y="837"/>
                  </a:lnTo>
                  <a:lnTo>
                    <a:pt x="240" y="837"/>
                  </a:lnTo>
                  <a:lnTo>
                    <a:pt x="242" y="0"/>
                  </a:lnTo>
                  <a:lnTo>
                    <a:pt x="288" y="0"/>
                  </a:lnTo>
                  <a:lnTo>
                    <a:pt x="288" y="875"/>
                  </a:lnTo>
                  <a:lnTo>
                    <a:pt x="0" y="875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00FF"/>
                </a:gs>
                <a:gs pos="50000">
                  <a:srgbClr val="FF8FFF"/>
                </a:gs>
                <a:gs pos="100000">
                  <a:srgbClr val="FF00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42" name="Freeform 85"/>
            <p:cNvSpPr/>
            <p:nvPr/>
          </p:nvSpPr>
          <p:spPr bwMode="auto">
            <a:xfrm>
              <a:off x="4512221" y="3896675"/>
              <a:ext cx="463550" cy="1379538"/>
            </a:xfrm>
            <a:custGeom>
              <a:avLst/>
              <a:gdLst>
                <a:gd name="T0" fmla="*/ 0 w 291"/>
                <a:gd name="T1" fmla="*/ 2147483647 h 869"/>
                <a:gd name="T2" fmla="*/ 2147483647 w 291"/>
                <a:gd name="T3" fmla="*/ 2147483647 h 869"/>
                <a:gd name="T4" fmla="*/ 2147483647 w 291"/>
                <a:gd name="T5" fmla="*/ 2147483647 h 869"/>
                <a:gd name="T6" fmla="*/ 2147483647 w 291"/>
                <a:gd name="T7" fmla="*/ 2147483647 h 869"/>
                <a:gd name="T8" fmla="*/ 2147483647 w 291"/>
                <a:gd name="T9" fmla="*/ 2147483647 h 869"/>
                <a:gd name="T10" fmla="*/ 2147483647 w 291"/>
                <a:gd name="T11" fmla="*/ 0 h 869"/>
                <a:gd name="T12" fmla="*/ 2147483647 w 291"/>
                <a:gd name="T13" fmla="*/ 2147483647 h 869"/>
                <a:gd name="T14" fmla="*/ 2147483647 w 291"/>
                <a:gd name="T15" fmla="*/ 2147483647 h 869"/>
                <a:gd name="T16" fmla="*/ 0 w 291"/>
                <a:gd name="T17" fmla="*/ 2147483647 h 8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69">
                  <a:moveTo>
                    <a:pt x="0" y="9"/>
                  </a:moveTo>
                  <a:lnTo>
                    <a:pt x="47" y="10"/>
                  </a:lnTo>
                  <a:lnTo>
                    <a:pt x="48" y="829"/>
                  </a:lnTo>
                  <a:lnTo>
                    <a:pt x="243" y="829"/>
                  </a:lnTo>
                  <a:lnTo>
                    <a:pt x="237" y="1"/>
                  </a:lnTo>
                  <a:lnTo>
                    <a:pt x="287" y="0"/>
                  </a:lnTo>
                  <a:lnTo>
                    <a:pt x="291" y="869"/>
                  </a:lnTo>
                  <a:lnTo>
                    <a:pt x="3" y="869"/>
                  </a:lnTo>
                  <a:lnTo>
                    <a:pt x="0" y="9"/>
                  </a:lnTo>
                  <a:close/>
                </a:path>
              </a:pathLst>
            </a:custGeom>
            <a:gradFill rotWithShape="0">
              <a:gsLst>
                <a:gs pos="0">
                  <a:srgbClr val="FF00FF"/>
                </a:gs>
                <a:gs pos="50000">
                  <a:srgbClr val="FF8FFF"/>
                </a:gs>
                <a:gs pos="100000">
                  <a:srgbClr val="FF00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43" name="Line 86"/>
            <p:cNvSpPr>
              <a:spLocks noChangeShapeType="1"/>
            </p:cNvSpPr>
            <p:nvPr/>
          </p:nvSpPr>
          <p:spPr bwMode="auto">
            <a:xfrm>
              <a:off x="5699671" y="5742938"/>
              <a:ext cx="252413" cy="0"/>
            </a:xfrm>
            <a:prstGeom prst="line"/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44" name="Line 87"/>
            <p:cNvSpPr>
              <a:spLocks noChangeShapeType="1"/>
            </p:cNvSpPr>
            <p:nvPr/>
          </p:nvSpPr>
          <p:spPr bwMode="auto">
            <a:xfrm>
              <a:off x="6829971" y="5742938"/>
              <a:ext cx="252413" cy="0"/>
            </a:xfrm>
            <a:prstGeom prst="line"/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45" name="Freeform 88"/>
            <p:cNvSpPr/>
            <p:nvPr/>
          </p:nvSpPr>
          <p:spPr bwMode="auto">
            <a:xfrm>
              <a:off x="1835696" y="5203188"/>
              <a:ext cx="334963" cy="185737"/>
            </a:xfrm>
            <a:custGeom>
              <a:avLst/>
              <a:gdLst>
                <a:gd name="T0" fmla="*/ 2147483647 w 211"/>
                <a:gd name="T1" fmla="*/ 0 h 117"/>
                <a:gd name="T2" fmla="*/ 2147483647 w 211"/>
                <a:gd name="T3" fmla="*/ 2147483647 h 117"/>
                <a:gd name="T4" fmla="*/ 2147483647 w 211"/>
                <a:gd name="T5" fmla="*/ 2147483647 h 117"/>
                <a:gd name="T6" fmla="*/ 2147483647 w 211"/>
                <a:gd name="T7" fmla="*/ 2147483647 h 117"/>
                <a:gd name="T8" fmla="*/ 2147483647 w 211"/>
                <a:gd name="T9" fmla="*/ 2147483647 h 117"/>
                <a:gd name="T10" fmla="*/ 0 w 211"/>
                <a:gd name="T11" fmla="*/ 2147483647 h 117"/>
                <a:gd name="T12" fmla="*/ 2147483647 w 211"/>
                <a:gd name="T13" fmla="*/ 0 h 1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1" h="117">
                  <a:moveTo>
                    <a:pt x="3" y="0"/>
                  </a:moveTo>
                  <a:lnTo>
                    <a:pt x="211" y="1"/>
                  </a:lnTo>
                  <a:lnTo>
                    <a:pt x="211" y="45"/>
                  </a:lnTo>
                  <a:lnTo>
                    <a:pt x="194" y="45"/>
                  </a:lnTo>
                  <a:lnTo>
                    <a:pt x="195" y="116"/>
                  </a:lnTo>
                  <a:lnTo>
                    <a:pt x="0" y="1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6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46" name="Freeform 89"/>
            <p:cNvSpPr/>
            <p:nvPr/>
          </p:nvSpPr>
          <p:spPr bwMode="auto">
            <a:xfrm>
              <a:off x="2391321" y="5201600"/>
              <a:ext cx="284163" cy="182563"/>
            </a:xfrm>
            <a:custGeom>
              <a:avLst/>
              <a:gdLst>
                <a:gd name="T0" fmla="*/ 0 w 179"/>
                <a:gd name="T1" fmla="*/ 0 h 115"/>
                <a:gd name="T2" fmla="*/ 2147483647 w 179"/>
                <a:gd name="T3" fmla="*/ 2147483647 h 115"/>
                <a:gd name="T4" fmla="*/ 2147483647 w 179"/>
                <a:gd name="T5" fmla="*/ 2147483647 h 115"/>
                <a:gd name="T6" fmla="*/ 2147483647 w 179"/>
                <a:gd name="T7" fmla="*/ 2147483647 h 115"/>
                <a:gd name="T8" fmla="*/ 2147483647 w 179"/>
                <a:gd name="T9" fmla="*/ 2147483647 h 115"/>
                <a:gd name="T10" fmla="*/ 2147483647 w 179"/>
                <a:gd name="T11" fmla="*/ 2147483647 h 115"/>
                <a:gd name="T12" fmla="*/ 2147483647 w 179"/>
                <a:gd name="T13" fmla="*/ 2147483647 h 115"/>
                <a:gd name="T14" fmla="*/ 2147483647 w 179"/>
                <a:gd name="T15" fmla="*/ 2147483647 h 115"/>
                <a:gd name="T16" fmla="*/ 2147483647 w 179"/>
                <a:gd name="T17" fmla="*/ 2147483647 h 115"/>
                <a:gd name="T18" fmla="*/ 2147483647 w 179"/>
                <a:gd name="T19" fmla="*/ 2147483647 h 115"/>
                <a:gd name="T20" fmla="*/ 0 w 179"/>
                <a:gd name="T21" fmla="*/ 0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9" h="115">
                  <a:moveTo>
                    <a:pt x="0" y="0"/>
                  </a:moveTo>
                  <a:lnTo>
                    <a:pt x="88" y="2"/>
                  </a:lnTo>
                  <a:lnTo>
                    <a:pt x="111" y="2"/>
                  </a:lnTo>
                  <a:lnTo>
                    <a:pt x="179" y="2"/>
                  </a:lnTo>
                  <a:lnTo>
                    <a:pt x="179" y="47"/>
                  </a:lnTo>
                  <a:lnTo>
                    <a:pt x="156" y="47"/>
                  </a:lnTo>
                  <a:lnTo>
                    <a:pt x="156" y="115"/>
                  </a:lnTo>
                  <a:lnTo>
                    <a:pt x="43" y="115"/>
                  </a:lnTo>
                  <a:lnTo>
                    <a:pt x="43" y="47"/>
                  </a:lnTo>
                  <a:lnTo>
                    <a:pt x="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47" name="Freeform 90"/>
            <p:cNvSpPr/>
            <p:nvPr/>
          </p:nvSpPr>
          <p:spPr bwMode="auto">
            <a:xfrm>
              <a:off x="2905671" y="5200013"/>
              <a:ext cx="849313" cy="184150"/>
            </a:xfrm>
            <a:custGeom>
              <a:avLst/>
              <a:gdLst>
                <a:gd name="T0" fmla="*/ 2147483647 w 535"/>
                <a:gd name="T1" fmla="*/ 0 h 116"/>
                <a:gd name="T2" fmla="*/ 2147483647 w 535"/>
                <a:gd name="T3" fmla="*/ 2147483647 h 116"/>
                <a:gd name="T4" fmla="*/ 2147483647 w 535"/>
                <a:gd name="T5" fmla="*/ 2147483647 h 116"/>
                <a:gd name="T6" fmla="*/ 2147483647 w 535"/>
                <a:gd name="T7" fmla="*/ 2147483647 h 116"/>
                <a:gd name="T8" fmla="*/ 2147483647 w 535"/>
                <a:gd name="T9" fmla="*/ 2147483647 h 116"/>
                <a:gd name="T10" fmla="*/ 2147483647 w 535"/>
                <a:gd name="T11" fmla="*/ 2147483647 h 116"/>
                <a:gd name="T12" fmla="*/ 2147483647 w 535"/>
                <a:gd name="T13" fmla="*/ 2147483647 h 116"/>
                <a:gd name="T14" fmla="*/ 2147483647 w 535"/>
                <a:gd name="T15" fmla="*/ 2147483647 h 116"/>
                <a:gd name="T16" fmla="*/ 0 w 535"/>
                <a:gd name="T17" fmla="*/ 2147483647 h 116"/>
                <a:gd name="T18" fmla="*/ 2147483647 w 535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5" h="116">
                  <a:moveTo>
                    <a:pt x="1" y="0"/>
                  </a:moveTo>
                  <a:lnTo>
                    <a:pt x="81" y="3"/>
                  </a:lnTo>
                  <a:lnTo>
                    <a:pt x="436" y="4"/>
                  </a:lnTo>
                  <a:lnTo>
                    <a:pt x="436" y="46"/>
                  </a:lnTo>
                  <a:lnTo>
                    <a:pt x="535" y="48"/>
                  </a:lnTo>
                  <a:lnTo>
                    <a:pt x="535" y="116"/>
                  </a:lnTo>
                  <a:lnTo>
                    <a:pt x="36" y="116"/>
                  </a:lnTo>
                  <a:lnTo>
                    <a:pt x="36" y="48"/>
                  </a:lnTo>
                  <a:lnTo>
                    <a:pt x="0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48" name="Freeform 91"/>
            <p:cNvSpPr/>
            <p:nvPr/>
          </p:nvSpPr>
          <p:spPr bwMode="auto">
            <a:xfrm>
              <a:off x="4042321" y="5204775"/>
              <a:ext cx="541338" cy="179388"/>
            </a:xfrm>
            <a:custGeom>
              <a:avLst/>
              <a:gdLst>
                <a:gd name="T0" fmla="*/ 0 w 341"/>
                <a:gd name="T1" fmla="*/ 0 h 113"/>
                <a:gd name="T2" fmla="*/ 2147483647 w 341"/>
                <a:gd name="T3" fmla="*/ 0 h 113"/>
                <a:gd name="T4" fmla="*/ 2147483647 w 341"/>
                <a:gd name="T5" fmla="*/ 2147483647 h 113"/>
                <a:gd name="T6" fmla="*/ 2147483647 w 341"/>
                <a:gd name="T7" fmla="*/ 2147483647 h 113"/>
                <a:gd name="T8" fmla="*/ 2147483647 w 341"/>
                <a:gd name="T9" fmla="*/ 2147483647 h 113"/>
                <a:gd name="T10" fmla="*/ 2147483647 w 341"/>
                <a:gd name="T11" fmla="*/ 2147483647 h 113"/>
                <a:gd name="T12" fmla="*/ 2147483647 w 341"/>
                <a:gd name="T13" fmla="*/ 2147483647 h 113"/>
                <a:gd name="T14" fmla="*/ 2147483647 w 341"/>
                <a:gd name="T15" fmla="*/ 2147483647 h 113"/>
                <a:gd name="T16" fmla="*/ 0 w 341"/>
                <a:gd name="T17" fmla="*/ 2147483647 h 113"/>
                <a:gd name="T18" fmla="*/ 0 w 341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1" h="113">
                  <a:moveTo>
                    <a:pt x="0" y="0"/>
                  </a:moveTo>
                  <a:lnTo>
                    <a:pt x="68" y="0"/>
                  </a:lnTo>
                  <a:lnTo>
                    <a:pt x="298" y="1"/>
                  </a:lnTo>
                  <a:lnTo>
                    <a:pt x="299" y="43"/>
                  </a:lnTo>
                  <a:lnTo>
                    <a:pt x="341" y="45"/>
                  </a:lnTo>
                  <a:lnTo>
                    <a:pt x="341" y="113"/>
                  </a:lnTo>
                  <a:lnTo>
                    <a:pt x="23" y="113"/>
                  </a:lnTo>
                  <a:lnTo>
                    <a:pt x="23" y="45"/>
                  </a:lnTo>
                  <a:lnTo>
                    <a:pt x="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49" name="Freeform 92"/>
            <p:cNvSpPr/>
            <p:nvPr/>
          </p:nvSpPr>
          <p:spPr bwMode="auto">
            <a:xfrm>
              <a:off x="1838871" y="3893500"/>
              <a:ext cx="3140075" cy="1382713"/>
            </a:xfrm>
            <a:custGeom>
              <a:avLst/>
              <a:gdLst>
                <a:gd name="T0" fmla="*/ 0 w 1978"/>
                <a:gd name="T1" fmla="*/ 2147483647 h 871"/>
                <a:gd name="T2" fmla="*/ 2147483647 w 1978"/>
                <a:gd name="T3" fmla="*/ 2147483647 h 871"/>
                <a:gd name="T4" fmla="*/ 2147483647 w 1978"/>
                <a:gd name="T5" fmla="*/ 2147483647 h 871"/>
                <a:gd name="T6" fmla="*/ 2147483647 w 1978"/>
                <a:gd name="T7" fmla="*/ 2147483647 h 871"/>
                <a:gd name="T8" fmla="*/ 2147483647 w 1978"/>
                <a:gd name="T9" fmla="*/ 2147483647 h 871"/>
                <a:gd name="T10" fmla="*/ 2147483647 w 1978"/>
                <a:gd name="T11" fmla="*/ 2147483647 h 871"/>
                <a:gd name="T12" fmla="*/ 2147483647 w 1978"/>
                <a:gd name="T13" fmla="*/ 2147483647 h 871"/>
                <a:gd name="T14" fmla="*/ 2147483647 w 1978"/>
                <a:gd name="T15" fmla="*/ 2147483647 h 871"/>
                <a:gd name="T16" fmla="*/ 2147483647 w 1978"/>
                <a:gd name="T17" fmla="*/ 2147483647 h 871"/>
                <a:gd name="T18" fmla="*/ 2147483647 w 1978"/>
                <a:gd name="T19" fmla="*/ 2147483647 h 871"/>
                <a:gd name="T20" fmla="*/ 2147483647 w 1978"/>
                <a:gd name="T21" fmla="*/ 2147483647 h 871"/>
                <a:gd name="T22" fmla="*/ 2147483647 w 1978"/>
                <a:gd name="T23" fmla="*/ 2147483647 h 871"/>
                <a:gd name="T24" fmla="*/ 2147483647 w 1978"/>
                <a:gd name="T25" fmla="*/ 2147483647 h 871"/>
                <a:gd name="T26" fmla="*/ 2147483647 w 1978"/>
                <a:gd name="T27" fmla="*/ 2147483647 h 871"/>
                <a:gd name="T28" fmla="*/ 2147483647 w 1978"/>
                <a:gd name="T29" fmla="*/ 2147483647 h 871"/>
                <a:gd name="T30" fmla="*/ 2147483647 w 1978"/>
                <a:gd name="T31" fmla="*/ 2147483647 h 871"/>
                <a:gd name="T32" fmla="*/ 2147483647 w 1978"/>
                <a:gd name="T33" fmla="*/ 2147483647 h 871"/>
                <a:gd name="T34" fmla="*/ 2147483647 w 1978"/>
                <a:gd name="T35" fmla="*/ 2147483647 h 871"/>
                <a:gd name="T36" fmla="*/ 2147483647 w 1978"/>
                <a:gd name="T37" fmla="*/ 2147483647 h 871"/>
                <a:gd name="T38" fmla="*/ 2147483647 w 1978"/>
                <a:gd name="T39" fmla="*/ 2147483647 h 871"/>
                <a:gd name="T40" fmla="*/ 2147483647 w 1978"/>
                <a:gd name="T41" fmla="*/ 2147483647 h 871"/>
                <a:gd name="T42" fmla="*/ 2147483647 w 1978"/>
                <a:gd name="T43" fmla="*/ 2147483647 h 871"/>
                <a:gd name="T44" fmla="*/ 2147483647 w 1978"/>
                <a:gd name="T45" fmla="*/ 2147483647 h 871"/>
                <a:gd name="T46" fmla="*/ 2147483647 w 1978"/>
                <a:gd name="T47" fmla="*/ 2147483647 h 871"/>
                <a:gd name="T48" fmla="*/ 2147483647 w 1978"/>
                <a:gd name="T49" fmla="*/ 2147483647 h 871"/>
                <a:gd name="T50" fmla="*/ 2147483647 w 1978"/>
                <a:gd name="T51" fmla="*/ 2147483647 h 871"/>
                <a:gd name="T52" fmla="*/ 2147483647 w 1978"/>
                <a:gd name="T53" fmla="*/ 2147483647 h 871"/>
                <a:gd name="T54" fmla="*/ 2147483647 w 1978"/>
                <a:gd name="T55" fmla="*/ 2147483647 h 871"/>
                <a:gd name="T56" fmla="*/ 2147483647 w 1978"/>
                <a:gd name="T57" fmla="*/ 2147483647 h 871"/>
                <a:gd name="T58" fmla="*/ 2147483647 w 1978"/>
                <a:gd name="T59" fmla="*/ 2147483647 h 871"/>
                <a:gd name="T60" fmla="*/ 2147483647 w 1978"/>
                <a:gd name="T61" fmla="*/ 2147483647 h 871"/>
                <a:gd name="T62" fmla="*/ 2147483647 w 1978"/>
                <a:gd name="T63" fmla="*/ 0 h 871"/>
                <a:gd name="T64" fmla="*/ 2147483647 w 1978"/>
                <a:gd name="T65" fmla="*/ 2147483647 h 871"/>
                <a:gd name="T66" fmla="*/ 2147483647 w 1978"/>
                <a:gd name="T67" fmla="*/ 2147483647 h 8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78" h="871">
                  <a:moveTo>
                    <a:pt x="0" y="831"/>
                  </a:moveTo>
                  <a:lnTo>
                    <a:pt x="201" y="831"/>
                  </a:lnTo>
                  <a:lnTo>
                    <a:pt x="193" y="15"/>
                  </a:lnTo>
                  <a:lnTo>
                    <a:pt x="243" y="15"/>
                  </a:lnTo>
                  <a:lnTo>
                    <a:pt x="244" y="838"/>
                  </a:lnTo>
                  <a:lnTo>
                    <a:pt x="322" y="838"/>
                  </a:lnTo>
                  <a:lnTo>
                    <a:pt x="319" y="18"/>
                  </a:lnTo>
                  <a:lnTo>
                    <a:pt x="363" y="18"/>
                  </a:lnTo>
                  <a:lnTo>
                    <a:pt x="363" y="834"/>
                  </a:lnTo>
                  <a:lnTo>
                    <a:pt x="514" y="834"/>
                  </a:lnTo>
                  <a:lnTo>
                    <a:pt x="519" y="18"/>
                  </a:lnTo>
                  <a:lnTo>
                    <a:pt x="559" y="18"/>
                  </a:lnTo>
                  <a:lnTo>
                    <a:pt x="559" y="838"/>
                  </a:lnTo>
                  <a:lnTo>
                    <a:pt x="643" y="838"/>
                  </a:lnTo>
                  <a:lnTo>
                    <a:pt x="640" y="18"/>
                  </a:lnTo>
                  <a:lnTo>
                    <a:pt x="681" y="18"/>
                  </a:lnTo>
                  <a:lnTo>
                    <a:pt x="678" y="836"/>
                  </a:lnTo>
                  <a:lnTo>
                    <a:pt x="1113" y="834"/>
                  </a:lnTo>
                  <a:lnTo>
                    <a:pt x="1111" y="18"/>
                  </a:lnTo>
                  <a:lnTo>
                    <a:pt x="1158" y="18"/>
                  </a:lnTo>
                  <a:lnTo>
                    <a:pt x="1158" y="826"/>
                  </a:lnTo>
                  <a:lnTo>
                    <a:pt x="1350" y="825"/>
                  </a:lnTo>
                  <a:lnTo>
                    <a:pt x="1347" y="16"/>
                  </a:lnTo>
                  <a:lnTo>
                    <a:pt x="1401" y="16"/>
                  </a:lnTo>
                  <a:lnTo>
                    <a:pt x="1402" y="824"/>
                  </a:lnTo>
                  <a:lnTo>
                    <a:pt x="1456" y="824"/>
                  </a:lnTo>
                  <a:lnTo>
                    <a:pt x="1684" y="824"/>
                  </a:lnTo>
                  <a:lnTo>
                    <a:pt x="1686" y="10"/>
                  </a:lnTo>
                  <a:lnTo>
                    <a:pt x="1735" y="6"/>
                  </a:lnTo>
                  <a:lnTo>
                    <a:pt x="1741" y="820"/>
                  </a:lnTo>
                  <a:lnTo>
                    <a:pt x="1924" y="823"/>
                  </a:lnTo>
                  <a:lnTo>
                    <a:pt x="1923" y="0"/>
                  </a:lnTo>
                  <a:lnTo>
                    <a:pt x="1975" y="1"/>
                  </a:lnTo>
                  <a:lnTo>
                    <a:pt x="1978" y="871"/>
                  </a:lnTo>
                </a:path>
              </a:pathLst>
            </a:custGeom>
            <a:noFill/>
            <a:ln w="38100" cmpd="sng">
              <a:solidFill>
                <a:srgbClr val="008080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50" name="Rectangle 93"/>
            <p:cNvSpPr>
              <a:spLocks noChangeArrowheads="1"/>
            </p:cNvSpPr>
            <p:nvPr/>
          </p:nvSpPr>
          <p:spPr bwMode="auto">
            <a:xfrm>
              <a:off x="5326608" y="5388925"/>
              <a:ext cx="227012" cy="465931"/>
            </a:xfrm>
            <a:prstGeom prst="rect"/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 wrap="square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51" name="Freeform 94"/>
            <p:cNvSpPr/>
            <p:nvPr/>
          </p:nvSpPr>
          <p:spPr bwMode="auto">
            <a:xfrm>
              <a:off x="5312321" y="5269863"/>
              <a:ext cx="241300" cy="661987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52" name="Rectangle 95"/>
            <p:cNvSpPr>
              <a:spLocks noChangeArrowheads="1"/>
            </p:cNvSpPr>
            <p:nvPr/>
          </p:nvSpPr>
          <p:spPr bwMode="auto">
            <a:xfrm>
              <a:off x="5747296" y="5261941"/>
              <a:ext cx="150812" cy="274608"/>
            </a:xfrm>
            <a:prstGeom prst="rect"/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53" name="Freeform 96"/>
            <p:cNvSpPr/>
            <p:nvPr/>
          </p:nvSpPr>
          <p:spPr bwMode="auto">
            <a:xfrm>
              <a:off x="5736184" y="5269863"/>
              <a:ext cx="180975" cy="265112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54" name="Rectangle 97"/>
            <p:cNvSpPr>
              <a:spLocks noChangeArrowheads="1"/>
            </p:cNvSpPr>
            <p:nvPr/>
          </p:nvSpPr>
          <p:spPr bwMode="auto">
            <a:xfrm>
              <a:off x="6071146" y="5257163"/>
              <a:ext cx="315913" cy="127000"/>
            </a:xfrm>
            <a:prstGeom prst="rect"/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55" name="Rectangle 98"/>
            <p:cNvSpPr>
              <a:spLocks noChangeArrowheads="1"/>
            </p:cNvSpPr>
            <p:nvPr/>
          </p:nvSpPr>
          <p:spPr bwMode="auto">
            <a:xfrm>
              <a:off x="7082384" y="5258750"/>
              <a:ext cx="315912" cy="125413"/>
            </a:xfrm>
            <a:prstGeom prst="rect"/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56" name="Freeform 99"/>
            <p:cNvSpPr/>
            <p:nvPr/>
          </p:nvSpPr>
          <p:spPr bwMode="auto">
            <a:xfrm>
              <a:off x="4907509" y="5204775"/>
              <a:ext cx="2484437" cy="179388"/>
            </a:xfrm>
            <a:custGeom>
              <a:avLst/>
              <a:gdLst>
                <a:gd name="T0" fmla="*/ 0 w 1565"/>
                <a:gd name="T1" fmla="*/ 2147483647 h 113"/>
                <a:gd name="T2" fmla="*/ 2147483647 w 1565"/>
                <a:gd name="T3" fmla="*/ 2147483647 h 113"/>
                <a:gd name="T4" fmla="*/ 2147483647 w 1565"/>
                <a:gd name="T5" fmla="*/ 2147483647 h 113"/>
                <a:gd name="T6" fmla="*/ 2147483647 w 1565"/>
                <a:gd name="T7" fmla="*/ 2147483647 h 113"/>
                <a:gd name="T8" fmla="*/ 2147483647 w 1565"/>
                <a:gd name="T9" fmla="*/ 0 h 113"/>
                <a:gd name="T10" fmla="*/ 2147483647 w 1565"/>
                <a:gd name="T11" fmla="*/ 0 h 113"/>
                <a:gd name="T12" fmla="*/ 2147483647 w 1565"/>
                <a:gd name="T13" fmla="*/ 0 h 113"/>
                <a:gd name="T14" fmla="*/ 2147483647 w 1565"/>
                <a:gd name="T15" fmla="*/ 0 h 113"/>
                <a:gd name="T16" fmla="*/ 2147483647 w 1565"/>
                <a:gd name="T17" fmla="*/ 2147483647 h 113"/>
                <a:gd name="T18" fmla="*/ 2147483647 w 1565"/>
                <a:gd name="T19" fmla="*/ 2147483647 h 113"/>
                <a:gd name="T20" fmla="*/ 2147483647 w 1565"/>
                <a:gd name="T21" fmla="*/ 0 h 113"/>
                <a:gd name="T22" fmla="*/ 2147483647 w 1565"/>
                <a:gd name="T23" fmla="*/ 0 h 113"/>
                <a:gd name="T24" fmla="*/ 2147483647 w 1565"/>
                <a:gd name="T25" fmla="*/ 2147483647 h 113"/>
                <a:gd name="T26" fmla="*/ 2147483647 w 1565"/>
                <a:gd name="T27" fmla="*/ 2147483647 h 113"/>
                <a:gd name="T28" fmla="*/ 2147483647 w 1565"/>
                <a:gd name="T29" fmla="*/ 2147483647 h 113"/>
                <a:gd name="T30" fmla="*/ 2147483647 w 1565"/>
                <a:gd name="T31" fmla="*/ 2147483647 h 113"/>
                <a:gd name="T32" fmla="*/ 2147483647 w 1565"/>
                <a:gd name="T33" fmla="*/ 2147483647 h 113"/>
                <a:gd name="T34" fmla="*/ 2147483647 w 1565"/>
                <a:gd name="T35" fmla="*/ 2147483647 h 113"/>
                <a:gd name="T36" fmla="*/ 2147483647 w 1565"/>
                <a:gd name="T37" fmla="*/ 2147483647 h 113"/>
                <a:gd name="T38" fmla="*/ 2147483647 w 1565"/>
                <a:gd name="T39" fmla="*/ 2147483647 h 113"/>
                <a:gd name="T40" fmla="*/ 2147483647 w 1565"/>
                <a:gd name="T41" fmla="*/ 2147483647 h 113"/>
                <a:gd name="T42" fmla="*/ 2147483647 w 1565"/>
                <a:gd name="T43" fmla="*/ 2147483647 h 113"/>
                <a:gd name="T44" fmla="*/ 2147483647 w 1565"/>
                <a:gd name="T45" fmla="*/ 2147483647 h 113"/>
                <a:gd name="T46" fmla="*/ 0 w 1565"/>
                <a:gd name="T47" fmla="*/ 2147483647 h 113"/>
                <a:gd name="T48" fmla="*/ 0 w 1565"/>
                <a:gd name="T49" fmla="*/ 2147483647 h 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65" h="113">
                  <a:moveTo>
                    <a:pt x="0" y="45"/>
                  </a:moveTo>
                  <a:lnTo>
                    <a:pt x="45" y="45"/>
                  </a:lnTo>
                  <a:lnTo>
                    <a:pt x="45" y="68"/>
                  </a:lnTo>
                  <a:lnTo>
                    <a:pt x="181" y="68"/>
                  </a:lnTo>
                  <a:lnTo>
                    <a:pt x="181" y="0"/>
                  </a:lnTo>
                  <a:lnTo>
                    <a:pt x="476" y="0"/>
                  </a:lnTo>
                  <a:lnTo>
                    <a:pt x="703" y="0"/>
                  </a:lnTo>
                  <a:lnTo>
                    <a:pt x="975" y="0"/>
                  </a:lnTo>
                  <a:lnTo>
                    <a:pt x="975" y="68"/>
                  </a:lnTo>
                  <a:lnTo>
                    <a:pt x="1338" y="68"/>
                  </a:lnTo>
                  <a:lnTo>
                    <a:pt x="1338" y="0"/>
                  </a:lnTo>
                  <a:lnTo>
                    <a:pt x="1565" y="0"/>
                  </a:lnTo>
                  <a:lnTo>
                    <a:pt x="1565" y="45"/>
                  </a:lnTo>
                  <a:lnTo>
                    <a:pt x="1383" y="45"/>
                  </a:lnTo>
                  <a:lnTo>
                    <a:pt x="1383" y="113"/>
                  </a:lnTo>
                  <a:lnTo>
                    <a:pt x="930" y="113"/>
                  </a:lnTo>
                  <a:lnTo>
                    <a:pt x="930" y="45"/>
                  </a:lnTo>
                  <a:lnTo>
                    <a:pt x="748" y="45"/>
                  </a:lnTo>
                  <a:lnTo>
                    <a:pt x="748" y="113"/>
                  </a:lnTo>
                  <a:lnTo>
                    <a:pt x="431" y="113"/>
                  </a:lnTo>
                  <a:lnTo>
                    <a:pt x="431" y="45"/>
                  </a:lnTo>
                  <a:lnTo>
                    <a:pt x="227" y="45"/>
                  </a:lnTo>
                  <a:lnTo>
                    <a:pt x="227" y="113"/>
                  </a:lnTo>
                  <a:lnTo>
                    <a:pt x="0" y="113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66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57" name="Rectangle 100"/>
            <p:cNvSpPr>
              <a:spLocks noChangeArrowheads="1"/>
            </p:cNvSpPr>
            <p:nvPr/>
          </p:nvSpPr>
          <p:spPr bwMode="auto">
            <a:xfrm>
              <a:off x="6160046" y="3728244"/>
              <a:ext cx="139700" cy="1533696"/>
            </a:xfrm>
            <a:prstGeom prst="rect"/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 wrap="square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58" name="Rectangle 101"/>
            <p:cNvSpPr>
              <a:spLocks noChangeArrowheads="1"/>
            </p:cNvSpPr>
            <p:nvPr/>
          </p:nvSpPr>
          <p:spPr bwMode="auto">
            <a:xfrm>
              <a:off x="7158584" y="3745069"/>
              <a:ext cx="152357" cy="1512095"/>
            </a:xfrm>
            <a:prstGeom prst="rect"/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 wrap="square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59" name="Freeform 102"/>
            <p:cNvSpPr/>
            <p:nvPr/>
          </p:nvSpPr>
          <p:spPr bwMode="auto">
            <a:xfrm>
              <a:off x="7160171" y="3691888"/>
              <a:ext cx="152400" cy="1584325"/>
            </a:xfrm>
            <a:custGeom>
              <a:avLst/>
              <a:gdLst>
                <a:gd name="T0" fmla="*/ 0 w 96"/>
                <a:gd name="T1" fmla="*/ 0 h 1152"/>
                <a:gd name="T2" fmla="*/ 0 w 96"/>
                <a:gd name="T3" fmla="*/ 2147483647 h 1152"/>
                <a:gd name="T4" fmla="*/ 2147483647 w 96"/>
                <a:gd name="T5" fmla="*/ 2147483647 h 1152"/>
                <a:gd name="T6" fmla="*/ 2147483647 w 96"/>
                <a:gd name="T7" fmla="*/ 0 h 11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1152">
                  <a:moveTo>
                    <a:pt x="0" y="0"/>
                  </a:moveTo>
                  <a:lnTo>
                    <a:pt x="0" y="1152"/>
                  </a:lnTo>
                  <a:lnTo>
                    <a:pt x="96" y="1152"/>
                  </a:lnTo>
                  <a:lnTo>
                    <a:pt x="96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60" name="Rectangle 103"/>
            <p:cNvSpPr>
              <a:spLocks noChangeArrowheads="1"/>
            </p:cNvSpPr>
            <p:nvPr/>
          </p:nvSpPr>
          <p:spPr bwMode="auto">
            <a:xfrm>
              <a:off x="5267871" y="5276213"/>
              <a:ext cx="323850" cy="107950"/>
            </a:xfrm>
            <a:prstGeom prst="rect"/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61" name="Rectangle 104"/>
            <p:cNvSpPr>
              <a:spLocks noChangeArrowheads="1"/>
            </p:cNvSpPr>
            <p:nvPr/>
          </p:nvSpPr>
          <p:spPr bwMode="auto">
            <a:xfrm>
              <a:off x="5663159" y="5276213"/>
              <a:ext cx="323850" cy="107950"/>
            </a:xfrm>
            <a:prstGeom prst="rect"/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62" name="Freeform 105"/>
            <p:cNvSpPr/>
            <p:nvPr/>
          </p:nvSpPr>
          <p:spPr bwMode="auto">
            <a:xfrm>
              <a:off x="6147346" y="3691888"/>
              <a:ext cx="152400" cy="1584325"/>
            </a:xfrm>
            <a:custGeom>
              <a:avLst/>
              <a:gdLst>
                <a:gd name="T0" fmla="*/ 0 w 96"/>
                <a:gd name="T1" fmla="*/ 0 h 1152"/>
                <a:gd name="T2" fmla="*/ 0 w 96"/>
                <a:gd name="T3" fmla="*/ 2147483647 h 1152"/>
                <a:gd name="T4" fmla="*/ 2147483647 w 96"/>
                <a:gd name="T5" fmla="*/ 2147483647 h 1152"/>
                <a:gd name="T6" fmla="*/ 2147483647 w 96"/>
                <a:gd name="T7" fmla="*/ 0 h 11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1152">
                  <a:moveTo>
                    <a:pt x="0" y="0"/>
                  </a:moveTo>
                  <a:lnTo>
                    <a:pt x="0" y="1152"/>
                  </a:lnTo>
                  <a:lnTo>
                    <a:pt x="96" y="1152"/>
                  </a:lnTo>
                  <a:lnTo>
                    <a:pt x="96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63" name="Line 106"/>
            <p:cNvSpPr>
              <a:spLocks noChangeShapeType="1"/>
            </p:cNvSpPr>
            <p:nvPr/>
          </p:nvSpPr>
          <p:spPr bwMode="auto">
            <a:xfrm>
              <a:off x="4988471" y="3920488"/>
              <a:ext cx="152400" cy="0"/>
            </a:xfrm>
            <a:prstGeom prst="line"/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64" name="Freeform 107"/>
            <p:cNvSpPr/>
            <p:nvPr/>
          </p:nvSpPr>
          <p:spPr bwMode="auto">
            <a:xfrm>
              <a:off x="1976984" y="5884225"/>
              <a:ext cx="220662" cy="330200"/>
            </a:xfrm>
            <a:custGeom>
              <a:avLst/>
              <a:gdLst>
                <a:gd name="T0" fmla="*/ 0 w 128"/>
                <a:gd name="T1" fmla="*/ 0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0 h 208"/>
                <a:gd name="T8" fmla="*/ 0 w 128"/>
                <a:gd name="T9" fmla="*/ 0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208">
                  <a:moveTo>
                    <a:pt x="0" y="0"/>
                  </a:moveTo>
                  <a:lnTo>
                    <a:pt x="28" y="208"/>
                  </a:lnTo>
                  <a:lnTo>
                    <a:pt x="102" y="208"/>
                  </a:lnTo>
                  <a:lnTo>
                    <a:pt x="1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65" name="Freeform 108"/>
            <p:cNvSpPr/>
            <p:nvPr/>
          </p:nvSpPr>
          <p:spPr bwMode="auto">
            <a:xfrm>
              <a:off x="2426246" y="5879463"/>
              <a:ext cx="220663" cy="330200"/>
            </a:xfrm>
            <a:custGeom>
              <a:avLst/>
              <a:gdLst>
                <a:gd name="T0" fmla="*/ 0 w 128"/>
                <a:gd name="T1" fmla="*/ 0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0 h 208"/>
                <a:gd name="T8" fmla="*/ 0 w 128"/>
                <a:gd name="T9" fmla="*/ 0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208">
                  <a:moveTo>
                    <a:pt x="0" y="0"/>
                  </a:moveTo>
                  <a:lnTo>
                    <a:pt x="28" y="208"/>
                  </a:lnTo>
                  <a:lnTo>
                    <a:pt x="102" y="208"/>
                  </a:lnTo>
                  <a:lnTo>
                    <a:pt x="1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66" name="Freeform 109"/>
            <p:cNvSpPr/>
            <p:nvPr/>
          </p:nvSpPr>
          <p:spPr bwMode="auto">
            <a:xfrm>
              <a:off x="2870746" y="5882638"/>
              <a:ext cx="219075" cy="330200"/>
            </a:xfrm>
            <a:custGeom>
              <a:avLst/>
              <a:gdLst>
                <a:gd name="T0" fmla="*/ 0 w 128"/>
                <a:gd name="T1" fmla="*/ 0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0 h 208"/>
                <a:gd name="T8" fmla="*/ 0 w 128"/>
                <a:gd name="T9" fmla="*/ 0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208">
                  <a:moveTo>
                    <a:pt x="0" y="0"/>
                  </a:moveTo>
                  <a:lnTo>
                    <a:pt x="28" y="208"/>
                  </a:lnTo>
                  <a:lnTo>
                    <a:pt x="102" y="208"/>
                  </a:lnTo>
                  <a:lnTo>
                    <a:pt x="1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67" name="Freeform 110"/>
            <p:cNvSpPr/>
            <p:nvPr/>
          </p:nvSpPr>
          <p:spPr bwMode="auto">
            <a:xfrm>
              <a:off x="3305721" y="5890575"/>
              <a:ext cx="469900" cy="358775"/>
            </a:xfrm>
            <a:custGeom>
              <a:avLst/>
              <a:gdLst>
                <a:gd name="T0" fmla="*/ 0 w 274"/>
                <a:gd name="T1" fmla="*/ 0 h 226"/>
                <a:gd name="T2" fmla="*/ 2147483647 w 274"/>
                <a:gd name="T3" fmla="*/ 2147483647 h 226"/>
                <a:gd name="T4" fmla="*/ 2147483647 w 274"/>
                <a:gd name="T5" fmla="*/ 2147483647 h 226"/>
                <a:gd name="T6" fmla="*/ 2147483647 w 274"/>
                <a:gd name="T7" fmla="*/ 2147483647 h 226"/>
                <a:gd name="T8" fmla="*/ 0 w 274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4" h="226">
                  <a:moveTo>
                    <a:pt x="0" y="0"/>
                  </a:moveTo>
                  <a:lnTo>
                    <a:pt x="26" y="226"/>
                  </a:lnTo>
                  <a:lnTo>
                    <a:pt x="248" y="226"/>
                  </a:lnTo>
                  <a:lnTo>
                    <a:pt x="27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68" name="AutoShape 111"/>
            <p:cNvSpPr>
              <a:spLocks noChangeArrowheads="1"/>
            </p:cNvSpPr>
            <p:nvPr/>
          </p:nvSpPr>
          <p:spPr bwMode="auto">
            <a:xfrm>
              <a:off x="3531146" y="5823900"/>
              <a:ext cx="187325" cy="2508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80"/>
                </a:gs>
                <a:gs pos="50000">
                  <a:srgbClr val="6D6DB6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69" name="Rectangle 112"/>
            <p:cNvSpPr>
              <a:spLocks noChangeArrowheads="1"/>
            </p:cNvSpPr>
            <p:nvPr/>
          </p:nvSpPr>
          <p:spPr bwMode="auto">
            <a:xfrm>
              <a:off x="3531146" y="5787388"/>
              <a:ext cx="187325" cy="134937"/>
            </a:xfrm>
            <a:prstGeom prst="rect"/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70" name="Line 115"/>
            <p:cNvSpPr>
              <a:spLocks noChangeShapeType="1"/>
            </p:cNvSpPr>
            <p:nvPr/>
          </p:nvSpPr>
          <p:spPr bwMode="auto">
            <a:xfrm>
              <a:off x="2169071" y="5647688"/>
              <a:ext cx="146050" cy="0"/>
            </a:xfrm>
            <a:prstGeom prst="line"/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71" name="Line 116"/>
            <p:cNvSpPr>
              <a:spLocks noChangeShapeType="1"/>
            </p:cNvSpPr>
            <p:nvPr/>
          </p:nvSpPr>
          <p:spPr bwMode="auto">
            <a:xfrm>
              <a:off x="6134646" y="5833425"/>
              <a:ext cx="182563" cy="0"/>
            </a:xfrm>
            <a:prstGeom prst="line"/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72" name="Line 117"/>
            <p:cNvSpPr>
              <a:spLocks noChangeShapeType="1"/>
            </p:cNvSpPr>
            <p:nvPr/>
          </p:nvSpPr>
          <p:spPr bwMode="auto">
            <a:xfrm>
              <a:off x="7150646" y="5833425"/>
              <a:ext cx="182563" cy="0"/>
            </a:xfrm>
            <a:prstGeom prst="line"/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73" name="Rectangle 126"/>
            <p:cNvSpPr>
              <a:spLocks noChangeArrowheads="1"/>
            </p:cNvSpPr>
            <p:nvPr/>
          </p:nvSpPr>
          <p:spPr bwMode="auto">
            <a:xfrm>
              <a:off x="1835696" y="2862816"/>
              <a:ext cx="5562600" cy="442913"/>
            </a:xfrm>
            <a:prstGeom prst="rect"/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74" name="Rectangle 127"/>
            <p:cNvSpPr>
              <a:spLocks noChangeArrowheads="1"/>
            </p:cNvSpPr>
            <p:nvPr/>
          </p:nvSpPr>
          <p:spPr bwMode="auto">
            <a:xfrm>
              <a:off x="1835696" y="3301363"/>
              <a:ext cx="5562600" cy="379412"/>
            </a:xfrm>
            <a:prstGeom prst="rect"/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75" name="Rectangle 128"/>
            <p:cNvSpPr>
              <a:spLocks noChangeArrowheads="1"/>
            </p:cNvSpPr>
            <p:nvPr/>
          </p:nvSpPr>
          <p:spPr bwMode="auto">
            <a:xfrm>
              <a:off x="5867623" y="3042219"/>
              <a:ext cx="1516148" cy="274608"/>
            </a:xfrm>
            <a:prstGeom prst="rect"/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76" name="Rectangle 131"/>
            <p:cNvSpPr>
              <a:spLocks noChangeArrowheads="1"/>
            </p:cNvSpPr>
            <p:nvPr/>
          </p:nvSpPr>
          <p:spPr bwMode="auto">
            <a:xfrm>
              <a:off x="5867623" y="1576918"/>
              <a:ext cx="936625" cy="274608"/>
            </a:xfrm>
            <a:prstGeom prst="rect"/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77" name="Rectangle 132"/>
            <p:cNvSpPr>
              <a:spLocks noChangeArrowheads="1"/>
            </p:cNvSpPr>
            <p:nvPr/>
          </p:nvSpPr>
          <p:spPr bwMode="auto">
            <a:xfrm>
              <a:off x="4667796" y="3453637"/>
              <a:ext cx="379413" cy="274608"/>
            </a:xfrm>
            <a:prstGeom prst="rect"/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78" name="Rectangle 133"/>
            <p:cNvSpPr>
              <a:spLocks noChangeArrowheads="1"/>
            </p:cNvSpPr>
            <p:nvPr/>
          </p:nvSpPr>
          <p:spPr bwMode="auto">
            <a:xfrm>
              <a:off x="6034634" y="3463584"/>
              <a:ext cx="379412" cy="274608"/>
            </a:xfrm>
            <a:prstGeom prst="rect"/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217" name="Group 134"/>
            <p:cNvGrpSpPr/>
            <p:nvPr/>
          </p:nvGrpSpPr>
          <p:grpSpPr bwMode="auto">
            <a:xfrm>
              <a:off x="6117667" y="3312531"/>
              <a:ext cx="188913" cy="207803"/>
              <a:chOff x="2064" y="3600"/>
              <a:chExt cx="196" cy="144"/>
            </a:xfrm>
          </p:grpSpPr>
          <p:sp>
            <p:nvSpPr>
              <p:cNvPr id="1049879" name="Freeform 135"/>
              <p:cNvSpPr/>
              <p:nvPr/>
            </p:nvSpPr>
            <p:spPr bwMode="auto">
              <a:xfrm>
                <a:off x="2064" y="3600"/>
                <a:ext cx="196" cy="144"/>
              </a:xfrm>
              <a:custGeom>
                <a:avLst/>
                <a:gdLst>
                  <a:gd name="T0" fmla="*/ 162 w 196"/>
                  <a:gd name="T1" fmla="*/ 4 h 144"/>
                  <a:gd name="T2" fmla="*/ 196 w 196"/>
                  <a:gd name="T3" fmla="*/ 4 h 144"/>
                  <a:gd name="T4" fmla="*/ 196 w 196"/>
                  <a:gd name="T5" fmla="*/ 144 h 144"/>
                  <a:gd name="T6" fmla="*/ 0 w 196"/>
                  <a:gd name="T7" fmla="*/ 144 h 144"/>
                  <a:gd name="T8" fmla="*/ 0 w 196"/>
                  <a:gd name="T9" fmla="*/ 0 h 144"/>
                  <a:gd name="T10" fmla="*/ 34 w 196"/>
                  <a:gd name="T11" fmla="*/ 0 h 144"/>
                  <a:gd name="T12" fmla="*/ 34 w 196"/>
                  <a:gd name="T13" fmla="*/ 112 h 144"/>
                  <a:gd name="T14" fmla="*/ 162 w 196"/>
                  <a:gd name="T15" fmla="*/ 112 h 144"/>
                  <a:gd name="T16" fmla="*/ 162 w 196"/>
                  <a:gd name="T17" fmla="*/ 4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6" h="144">
                    <a:moveTo>
                      <a:pt x="162" y="4"/>
                    </a:moveTo>
                    <a:lnTo>
                      <a:pt x="196" y="4"/>
                    </a:lnTo>
                    <a:lnTo>
                      <a:pt x="196" y="144"/>
                    </a:lnTo>
                    <a:lnTo>
                      <a:pt x="0" y="144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112"/>
                    </a:lnTo>
                    <a:lnTo>
                      <a:pt x="162" y="112"/>
                    </a:lnTo>
                    <a:lnTo>
                      <a:pt x="162" y="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FF"/>
                  </a:gs>
                  <a:gs pos="50000">
                    <a:srgbClr val="FF8FFF"/>
                  </a:gs>
                  <a:gs pos="100000">
                    <a:srgbClr val="FF00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p>
                <a:endParaRPr altLang="en-US" sz="16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880" name="Freeform 136"/>
              <p:cNvSpPr/>
              <p:nvPr/>
            </p:nvSpPr>
            <p:spPr bwMode="auto">
              <a:xfrm>
                <a:off x="2091" y="3600"/>
                <a:ext cx="142" cy="120"/>
              </a:xfrm>
              <a:custGeom>
                <a:avLst/>
                <a:gdLst>
                  <a:gd name="T0" fmla="*/ 0 w 128"/>
                  <a:gd name="T1" fmla="*/ 0 h 46"/>
                  <a:gd name="T2" fmla="*/ 0 w 128"/>
                  <a:gd name="T3" fmla="*/ 817 h 46"/>
                  <a:gd name="T4" fmla="*/ 175 w 128"/>
                  <a:gd name="T5" fmla="*/ 817 h 46"/>
                  <a:gd name="T6" fmla="*/ 175 w 128"/>
                  <a:gd name="T7" fmla="*/ 0 h 46"/>
                  <a:gd name="T8" fmla="*/ 0 w 128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46">
                    <a:moveTo>
                      <a:pt x="0" y="0"/>
                    </a:moveTo>
                    <a:lnTo>
                      <a:pt x="0" y="46"/>
                    </a:lnTo>
                    <a:lnTo>
                      <a:pt x="128" y="46"/>
                    </a:lnTo>
                    <a:lnTo>
                      <a:pt x="128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80"/>
                  </a:gs>
                  <a:gs pos="50000">
                    <a:srgbClr val="7F7FBF"/>
                  </a:gs>
                  <a:gs pos="100000">
                    <a:srgbClr val="00008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p>
                <a:endParaRPr altLang="en-US" sz="16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881" name="Rectangle 137"/>
            <p:cNvSpPr>
              <a:spLocks noChangeArrowheads="1"/>
            </p:cNvSpPr>
            <p:nvPr/>
          </p:nvSpPr>
          <p:spPr bwMode="auto">
            <a:xfrm>
              <a:off x="7018884" y="3463584"/>
              <a:ext cx="379412" cy="274608"/>
            </a:xfrm>
            <a:prstGeom prst="rect"/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82" name="Rectangle 140"/>
            <p:cNvSpPr>
              <a:spLocks noChangeArrowheads="1"/>
            </p:cNvSpPr>
            <p:nvPr/>
          </p:nvSpPr>
          <p:spPr bwMode="auto">
            <a:xfrm>
              <a:off x="1846809" y="5252400"/>
              <a:ext cx="1260475" cy="144463"/>
            </a:xfrm>
            <a:prstGeom prst="rect"/>
            <a:solidFill>
              <a:srgbClr val="00FFCC"/>
            </a:solidFill>
            <a:ln w="9525">
              <a:solidFill>
                <a:srgbClr val="00FFCC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83" name="Rectangle 141"/>
            <p:cNvSpPr>
              <a:spLocks noChangeArrowheads="1"/>
            </p:cNvSpPr>
            <p:nvPr/>
          </p:nvSpPr>
          <p:spPr bwMode="auto">
            <a:xfrm>
              <a:off x="3286671" y="5252400"/>
              <a:ext cx="1655763" cy="144463"/>
            </a:xfrm>
            <a:prstGeom prst="rect"/>
            <a:solidFill>
              <a:srgbClr val="00FFCC"/>
            </a:solidFill>
            <a:ln w="9525">
              <a:solidFill>
                <a:srgbClr val="00FFCC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84" name="Rectangle 142"/>
            <p:cNvSpPr>
              <a:spLocks noChangeArrowheads="1"/>
            </p:cNvSpPr>
            <p:nvPr/>
          </p:nvSpPr>
          <p:spPr bwMode="auto">
            <a:xfrm>
              <a:off x="2169071" y="5303215"/>
              <a:ext cx="147637" cy="274608"/>
            </a:xfrm>
            <a:prstGeom prst="rect"/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85" name="Freeform 143"/>
            <p:cNvSpPr/>
            <p:nvPr/>
          </p:nvSpPr>
          <p:spPr bwMode="auto">
            <a:xfrm>
              <a:off x="2169071" y="5253988"/>
              <a:ext cx="147638" cy="374650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86" name="Rectangle 144"/>
            <p:cNvSpPr>
              <a:spLocks noChangeArrowheads="1"/>
            </p:cNvSpPr>
            <p:nvPr/>
          </p:nvSpPr>
          <p:spPr bwMode="auto">
            <a:xfrm>
              <a:off x="2638971" y="5303215"/>
              <a:ext cx="149226" cy="274608"/>
            </a:xfrm>
            <a:prstGeom prst="rect"/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87" name="Freeform 145"/>
            <p:cNvSpPr/>
            <p:nvPr/>
          </p:nvSpPr>
          <p:spPr bwMode="auto">
            <a:xfrm>
              <a:off x="2638971" y="5253988"/>
              <a:ext cx="149225" cy="374650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88" name="Line 146"/>
            <p:cNvSpPr>
              <a:spLocks noChangeShapeType="1"/>
            </p:cNvSpPr>
            <p:nvPr/>
          </p:nvSpPr>
          <p:spPr bwMode="auto">
            <a:xfrm>
              <a:off x="2638971" y="5652450"/>
              <a:ext cx="146050" cy="0"/>
            </a:xfrm>
            <a:prstGeom prst="line"/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89" name="Rectangle 148"/>
            <p:cNvSpPr>
              <a:spLocks noChangeArrowheads="1"/>
            </p:cNvSpPr>
            <p:nvPr/>
          </p:nvSpPr>
          <p:spPr bwMode="auto">
            <a:xfrm>
              <a:off x="3286671" y="5393688"/>
              <a:ext cx="1836738" cy="227012"/>
            </a:xfrm>
            <a:prstGeom prst="rect"/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90" name="Line 154"/>
            <p:cNvSpPr>
              <a:spLocks noChangeShapeType="1"/>
            </p:cNvSpPr>
            <p:nvPr/>
          </p:nvSpPr>
          <p:spPr bwMode="auto">
            <a:xfrm>
              <a:off x="1846809" y="4304663"/>
              <a:ext cx="279400" cy="0"/>
            </a:xfrm>
            <a:prstGeom prst="line"/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91" name="Line 155"/>
            <p:cNvSpPr>
              <a:spLocks noChangeShapeType="1"/>
            </p:cNvSpPr>
            <p:nvPr/>
          </p:nvSpPr>
          <p:spPr bwMode="auto">
            <a:xfrm>
              <a:off x="2415134" y="4304663"/>
              <a:ext cx="211137" cy="0"/>
            </a:xfrm>
            <a:prstGeom prst="line"/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92" name="Line 156"/>
            <p:cNvSpPr>
              <a:spLocks noChangeShapeType="1"/>
            </p:cNvSpPr>
            <p:nvPr/>
          </p:nvSpPr>
          <p:spPr bwMode="auto">
            <a:xfrm>
              <a:off x="2923134" y="4287200"/>
              <a:ext cx="650875" cy="0"/>
            </a:xfrm>
            <a:prstGeom prst="line"/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93" name="Line 157"/>
            <p:cNvSpPr>
              <a:spLocks noChangeShapeType="1"/>
            </p:cNvSpPr>
            <p:nvPr/>
          </p:nvSpPr>
          <p:spPr bwMode="auto">
            <a:xfrm>
              <a:off x="4067721" y="4288788"/>
              <a:ext cx="423863" cy="0"/>
            </a:xfrm>
            <a:prstGeom prst="line"/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94" name="Line 158"/>
            <p:cNvSpPr>
              <a:spLocks noChangeShapeType="1"/>
            </p:cNvSpPr>
            <p:nvPr/>
          </p:nvSpPr>
          <p:spPr bwMode="auto">
            <a:xfrm>
              <a:off x="4978946" y="4282438"/>
              <a:ext cx="152400" cy="0"/>
            </a:xfrm>
            <a:prstGeom prst="line"/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95" name="Rectangle 126"/>
            <p:cNvSpPr>
              <a:spLocks noChangeArrowheads="1"/>
            </p:cNvSpPr>
            <p:nvPr/>
          </p:nvSpPr>
          <p:spPr bwMode="auto">
            <a:xfrm>
              <a:off x="1835696" y="2428237"/>
              <a:ext cx="5562600" cy="442913"/>
            </a:xfrm>
            <a:prstGeom prst="rect"/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896" name="Rectangle 128"/>
            <p:cNvSpPr>
              <a:spLocks noChangeArrowheads="1"/>
            </p:cNvSpPr>
            <p:nvPr/>
          </p:nvSpPr>
          <p:spPr bwMode="auto">
            <a:xfrm>
              <a:off x="5867623" y="2607640"/>
              <a:ext cx="509672" cy="274608"/>
            </a:xfrm>
            <a:prstGeom prst="rect"/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218" name="Group 134"/>
            <p:cNvGrpSpPr/>
            <p:nvPr/>
          </p:nvGrpSpPr>
          <p:grpSpPr bwMode="auto">
            <a:xfrm>
              <a:off x="6117667" y="2862816"/>
              <a:ext cx="188913" cy="188912"/>
              <a:chOff x="2064" y="3600"/>
              <a:chExt cx="196" cy="144"/>
            </a:xfrm>
          </p:grpSpPr>
          <p:sp>
            <p:nvSpPr>
              <p:cNvPr id="1049897" name="Freeform 135"/>
              <p:cNvSpPr/>
              <p:nvPr/>
            </p:nvSpPr>
            <p:spPr bwMode="auto">
              <a:xfrm>
                <a:off x="2064" y="3600"/>
                <a:ext cx="196" cy="144"/>
              </a:xfrm>
              <a:custGeom>
                <a:avLst/>
                <a:gdLst>
                  <a:gd name="T0" fmla="*/ 162 w 196"/>
                  <a:gd name="T1" fmla="*/ 4 h 144"/>
                  <a:gd name="T2" fmla="*/ 196 w 196"/>
                  <a:gd name="T3" fmla="*/ 4 h 144"/>
                  <a:gd name="T4" fmla="*/ 196 w 196"/>
                  <a:gd name="T5" fmla="*/ 144 h 144"/>
                  <a:gd name="T6" fmla="*/ 0 w 196"/>
                  <a:gd name="T7" fmla="*/ 144 h 144"/>
                  <a:gd name="T8" fmla="*/ 0 w 196"/>
                  <a:gd name="T9" fmla="*/ 0 h 144"/>
                  <a:gd name="T10" fmla="*/ 34 w 196"/>
                  <a:gd name="T11" fmla="*/ 0 h 144"/>
                  <a:gd name="T12" fmla="*/ 34 w 196"/>
                  <a:gd name="T13" fmla="*/ 112 h 144"/>
                  <a:gd name="T14" fmla="*/ 162 w 196"/>
                  <a:gd name="T15" fmla="*/ 112 h 144"/>
                  <a:gd name="T16" fmla="*/ 162 w 196"/>
                  <a:gd name="T17" fmla="*/ 4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6" h="144">
                    <a:moveTo>
                      <a:pt x="162" y="4"/>
                    </a:moveTo>
                    <a:lnTo>
                      <a:pt x="196" y="4"/>
                    </a:lnTo>
                    <a:lnTo>
                      <a:pt x="196" y="144"/>
                    </a:lnTo>
                    <a:lnTo>
                      <a:pt x="0" y="144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112"/>
                    </a:lnTo>
                    <a:lnTo>
                      <a:pt x="162" y="112"/>
                    </a:lnTo>
                    <a:lnTo>
                      <a:pt x="162" y="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FF"/>
                  </a:gs>
                  <a:gs pos="50000">
                    <a:srgbClr val="FF8FFF"/>
                  </a:gs>
                  <a:gs pos="100000">
                    <a:srgbClr val="FF00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p>
                <a:endParaRPr altLang="en-US" sz="16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898" name="Freeform 136"/>
              <p:cNvSpPr/>
              <p:nvPr/>
            </p:nvSpPr>
            <p:spPr bwMode="auto">
              <a:xfrm>
                <a:off x="2091" y="3600"/>
                <a:ext cx="142" cy="120"/>
              </a:xfrm>
              <a:custGeom>
                <a:avLst/>
                <a:gdLst>
                  <a:gd name="T0" fmla="*/ 0 w 128"/>
                  <a:gd name="T1" fmla="*/ 0 h 46"/>
                  <a:gd name="T2" fmla="*/ 0 w 128"/>
                  <a:gd name="T3" fmla="*/ 817 h 46"/>
                  <a:gd name="T4" fmla="*/ 175 w 128"/>
                  <a:gd name="T5" fmla="*/ 817 h 46"/>
                  <a:gd name="T6" fmla="*/ 175 w 128"/>
                  <a:gd name="T7" fmla="*/ 0 h 46"/>
                  <a:gd name="T8" fmla="*/ 0 w 128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46">
                    <a:moveTo>
                      <a:pt x="0" y="0"/>
                    </a:moveTo>
                    <a:lnTo>
                      <a:pt x="0" y="46"/>
                    </a:lnTo>
                    <a:lnTo>
                      <a:pt x="128" y="46"/>
                    </a:lnTo>
                    <a:lnTo>
                      <a:pt x="128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80"/>
                  </a:gs>
                  <a:gs pos="50000">
                    <a:srgbClr val="7F7FBF"/>
                  </a:gs>
                  <a:gs pos="100000">
                    <a:srgbClr val="00008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p>
                <a:endParaRPr altLang="en-US" sz="16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9" name="Group 134"/>
            <p:cNvGrpSpPr/>
            <p:nvPr/>
          </p:nvGrpSpPr>
          <p:grpSpPr bwMode="auto">
            <a:xfrm>
              <a:off x="6117667" y="2428237"/>
              <a:ext cx="188913" cy="188912"/>
              <a:chOff x="2064" y="3600"/>
              <a:chExt cx="196" cy="144"/>
            </a:xfrm>
          </p:grpSpPr>
          <p:sp>
            <p:nvSpPr>
              <p:cNvPr id="1049899" name="Freeform 135"/>
              <p:cNvSpPr/>
              <p:nvPr/>
            </p:nvSpPr>
            <p:spPr bwMode="auto">
              <a:xfrm>
                <a:off x="2064" y="3600"/>
                <a:ext cx="196" cy="144"/>
              </a:xfrm>
              <a:custGeom>
                <a:avLst/>
                <a:gdLst>
                  <a:gd name="T0" fmla="*/ 162 w 196"/>
                  <a:gd name="T1" fmla="*/ 4 h 144"/>
                  <a:gd name="T2" fmla="*/ 196 w 196"/>
                  <a:gd name="T3" fmla="*/ 4 h 144"/>
                  <a:gd name="T4" fmla="*/ 196 w 196"/>
                  <a:gd name="T5" fmla="*/ 144 h 144"/>
                  <a:gd name="T6" fmla="*/ 0 w 196"/>
                  <a:gd name="T7" fmla="*/ 144 h 144"/>
                  <a:gd name="T8" fmla="*/ 0 w 196"/>
                  <a:gd name="T9" fmla="*/ 0 h 144"/>
                  <a:gd name="T10" fmla="*/ 34 w 196"/>
                  <a:gd name="T11" fmla="*/ 0 h 144"/>
                  <a:gd name="T12" fmla="*/ 34 w 196"/>
                  <a:gd name="T13" fmla="*/ 112 h 144"/>
                  <a:gd name="T14" fmla="*/ 162 w 196"/>
                  <a:gd name="T15" fmla="*/ 112 h 144"/>
                  <a:gd name="T16" fmla="*/ 162 w 196"/>
                  <a:gd name="T17" fmla="*/ 4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6" h="144">
                    <a:moveTo>
                      <a:pt x="162" y="4"/>
                    </a:moveTo>
                    <a:lnTo>
                      <a:pt x="196" y="4"/>
                    </a:lnTo>
                    <a:lnTo>
                      <a:pt x="196" y="144"/>
                    </a:lnTo>
                    <a:lnTo>
                      <a:pt x="0" y="144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112"/>
                    </a:lnTo>
                    <a:lnTo>
                      <a:pt x="162" y="112"/>
                    </a:lnTo>
                    <a:lnTo>
                      <a:pt x="162" y="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FF"/>
                  </a:gs>
                  <a:gs pos="50000">
                    <a:srgbClr val="FF8FFF"/>
                  </a:gs>
                  <a:gs pos="100000">
                    <a:srgbClr val="FF00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p>
                <a:endParaRPr altLang="en-US" sz="16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900" name="Freeform 136"/>
              <p:cNvSpPr/>
              <p:nvPr/>
            </p:nvSpPr>
            <p:spPr bwMode="auto">
              <a:xfrm>
                <a:off x="2091" y="3600"/>
                <a:ext cx="142" cy="120"/>
              </a:xfrm>
              <a:custGeom>
                <a:avLst/>
                <a:gdLst>
                  <a:gd name="T0" fmla="*/ 0 w 128"/>
                  <a:gd name="T1" fmla="*/ 0 h 46"/>
                  <a:gd name="T2" fmla="*/ 0 w 128"/>
                  <a:gd name="T3" fmla="*/ 817 h 46"/>
                  <a:gd name="T4" fmla="*/ 175 w 128"/>
                  <a:gd name="T5" fmla="*/ 817 h 46"/>
                  <a:gd name="T6" fmla="*/ 175 w 128"/>
                  <a:gd name="T7" fmla="*/ 0 h 46"/>
                  <a:gd name="T8" fmla="*/ 0 w 128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46">
                    <a:moveTo>
                      <a:pt x="0" y="0"/>
                    </a:moveTo>
                    <a:lnTo>
                      <a:pt x="0" y="46"/>
                    </a:lnTo>
                    <a:lnTo>
                      <a:pt x="128" y="46"/>
                    </a:lnTo>
                    <a:lnTo>
                      <a:pt x="128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80"/>
                  </a:gs>
                  <a:gs pos="50000">
                    <a:srgbClr val="7F7FBF"/>
                  </a:gs>
                  <a:gs pos="100000">
                    <a:srgbClr val="00008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p>
                <a:endParaRPr altLang="en-US" sz="16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901" name="Rectangle 126"/>
            <p:cNvSpPr>
              <a:spLocks noChangeArrowheads="1"/>
            </p:cNvSpPr>
            <p:nvPr/>
          </p:nvSpPr>
          <p:spPr bwMode="auto">
            <a:xfrm>
              <a:off x="1835696" y="1855689"/>
              <a:ext cx="5562600" cy="575080"/>
            </a:xfrm>
            <a:prstGeom prst="rect"/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02" name="Rectangle 128"/>
            <p:cNvSpPr>
              <a:spLocks noChangeArrowheads="1"/>
            </p:cNvSpPr>
            <p:nvPr/>
          </p:nvSpPr>
          <p:spPr bwMode="auto">
            <a:xfrm>
              <a:off x="5867623" y="2155209"/>
              <a:ext cx="1516148" cy="274608"/>
            </a:xfrm>
            <a:prstGeom prst="rect"/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bIns="0" lIns="0" rIns="0" tIns="0">
              <a:spAutoFit/>
            </a:bodyPr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220" name="Group 134"/>
            <p:cNvGrpSpPr/>
            <p:nvPr/>
          </p:nvGrpSpPr>
          <p:grpSpPr bwMode="auto">
            <a:xfrm>
              <a:off x="6117667" y="1864197"/>
              <a:ext cx="218268" cy="300522"/>
              <a:chOff x="2064" y="3600"/>
              <a:chExt cx="196" cy="144"/>
            </a:xfrm>
          </p:grpSpPr>
          <p:sp>
            <p:nvSpPr>
              <p:cNvPr id="1049903" name="Freeform 135"/>
              <p:cNvSpPr/>
              <p:nvPr/>
            </p:nvSpPr>
            <p:spPr bwMode="auto">
              <a:xfrm>
                <a:off x="2064" y="3600"/>
                <a:ext cx="196" cy="144"/>
              </a:xfrm>
              <a:custGeom>
                <a:avLst/>
                <a:gdLst>
                  <a:gd name="T0" fmla="*/ 162 w 196"/>
                  <a:gd name="T1" fmla="*/ 4 h 144"/>
                  <a:gd name="T2" fmla="*/ 196 w 196"/>
                  <a:gd name="T3" fmla="*/ 4 h 144"/>
                  <a:gd name="T4" fmla="*/ 196 w 196"/>
                  <a:gd name="T5" fmla="*/ 144 h 144"/>
                  <a:gd name="T6" fmla="*/ 0 w 196"/>
                  <a:gd name="T7" fmla="*/ 144 h 144"/>
                  <a:gd name="T8" fmla="*/ 0 w 196"/>
                  <a:gd name="T9" fmla="*/ 0 h 144"/>
                  <a:gd name="T10" fmla="*/ 34 w 196"/>
                  <a:gd name="T11" fmla="*/ 0 h 144"/>
                  <a:gd name="T12" fmla="*/ 34 w 196"/>
                  <a:gd name="T13" fmla="*/ 112 h 144"/>
                  <a:gd name="T14" fmla="*/ 162 w 196"/>
                  <a:gd name="T15" fmla="*/ 112 h 144"/>
                  <a:gd name="T16" fmla="*/ 162 w 196"/>
                  <a:gd name="T17" fmla="*/ 4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6" h="144">
                    <a:moveTo>
                      <a:pt x="162" y="4"/>
                    </a:moveTo>
                    <a:lnTo>
                      <a:pt x="196" y="4"/>
                    </a:lnTo>
                    <a:lnTo>
                      <a:pt x="196" y="144"/>
                    </a:lnTo>
                    <a:lnTo>
                      <a:pt x="0" y="144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112"/>
                    </a:lnTo>
                    <a:lnTo>
                      <a:pt x="162" y="112"/>
                    </a:lnTo>
                    <a:lnTo>
                      <a:pt x="162" y="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FF"/>
                  </a:gs>
                  <a:gs pos="50000">
                    <a:srgbClr val="FF8FFF"/>
                  </a:gs>
                  <a:gs pos="100000">
                    <a:srgbClr val="FF00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p>
                <a:endParaRPr altLang="en-US" sz="16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904" name="Freeform 136"/>
              <p:cNvSpPr/>
              <p:nvPr/>
            </p:nvSpPr>
            <p:spPr bwMode="auto">
              <a:xfrm>
                <a:off x="2091" y="3600"/>
                <a:ext cx="142" cy="120"/>
              </a:xfrm>
              <a:custGeom>
                <a:avLst/>
                <a:gdLst>
                  <a:gd name="T0" fmla="*/ 0 w 128"/>
                  <a:gd name="T1" fmla="*/ 0 h 46"/>
                  <a:gd name="T2" fmla="*/ 0 w 128"/>
                  <a:gd name="T3" fmla="*/ 817 h 46"/>
                  <a:gd name="T4" fmla="*/ 175 w 128"/>
                  <a:gd name="T5" fmla="*/ 817 h 46"/>
                  <a:gd name="T6" fmla="*/ 175 w 128"/>
                  <a:gd name="T7" fmla="*/ 0 h 46"/>
                  <a:gd name="T8" fmla="*/ 0 w 128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46">
                    <a:moveTo>
                      <a:pt x="0" y="0"/>
                    </a:moveTo>
                    <a:lnTo>
                      <a:pt x="0" y="46"/>
                    </a:lnTo>
                    <a:lnTo>
                      <a:pt x="128" y="46"/>
                    </a:lnTo>
                    <a:lnTo>
                      <a:pt x="128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80"/>
                  </a:gs>
                  <a:gs pos="50000">
                    <a:srgbClr val="7F7FBF"/>
                  </a:gs>
                  <a:gs pos="100000">
                    <a:srgbClr val="00008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p>
                <a:endParaRPr altLang="en-US" sz="16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905" name="Rectangle 126"/>
            <p:cNvSpPr>
              <a:spLocks noChangeArrowheads="1"/>
            </p:cNvSpPr>
            <p:nvPr/>
          </p:nvSpPr>
          <p:spPr bwMode="auto">
            <a:xfrm>
              <a:off x="1829346" y="990608"/>
              <a:ext cx="5585442" cy="288032"/>
            </a:xfrm>
            <a:prstGeom prst="rect"/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06" name="AutoShape 5"/>
            <p:cNvSpPr>
              <a:spLocks noChangeArrowheads="1"/>
            </p:cNvSpPr>
            <p:nvPr/>
          </p:nvSpPr>
          <p:spPr bwMode="auto">
            <a:xfrm>
              <a:off x="71688" y="1910922"/>
              <a:ext cx="1692000" cy="797998"/>
            </a:xfrm>
            <a:prstGeom prst="roundRect">
              <a:avLst>
                <a:gd name="adj" fmla="val 17269"/>
              </a:avLst>
            </a:prstGeom>
            <a:solidFill>
              <a:srgbClr val="FFFF99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p>
              <a:pPr algn="ctr"/>
              <a:r>
                <a:rPr altLang="zh-TW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Cell </a:t>
              </a:r>
              <a:r>
                <a:rPr altLang="zh-TW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T</a:t>
              </a:r>
              <a:r>
                <a:rPr altLang="zh-TW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ransistor</a:t>
              </a:r>
            </a:p>
            <a:p>
              <a:pPr algn="ctr"/>
              <a:r>
                <a:rPr altLang="zh-TW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(Keep)</a:t>
              </a:r>
              <a:endParaRPr altLang="en-US" dirty="0" sz="14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07" name="AutoShape 6"/>
            <p:cNvSpPr>
              <a:spLocks noChangeArrowheads="1"/>
            </p:cNvSpPr>
            <p:nvPr/>
          </p:nvSpPr>
          <p:spPr bwMode="auto">
            <a:xfrm>
              <a:off x="71688" y="943570"/>
              <a:ext cx="1692000" cy="757238"/>
            </a:xfrm>
            <a:prstGeom prst="roundRect">
              <a:avLst>
                <a:gd name="adj" fmla="val 22500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p>
              <a:pPr algn="ctr"/>
              <a:r>
                <a:rPr altLang="ja-JP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BEOL 3M</a:t>
              </a:r>
              <a:r>
                <a:rPr altLang="ja-JP" dirty="0" sz="1400" lang="en-US">
                  <a:ea typeface="微軟正黑體" panose="020B0604030504040204" pitchFamily="34" charset="-120"/>
                  <a:cs typeface="Arial" panose="020B0604020202020204" pitchFamily="34" charset="0"/>
                  <a:sym typeface="Wingdings" panose="05000000000000000000" pitchFamily="2" charset="2"/>
                </a:rPr>
                <a:t>5M</a:t>
              </a:r>
            </a:p>
            <a:p>
              <a:pPr algn="ctr"/>
              <a:r>
                <a:rPr altLang="ja-JP" dirty="0" sz="1400" lang="en-US">
                  <a:ea typeface="微軟正黑體" panose="020B0604030504040204" pitchFamily="34" charset="-120"/>
                  <a:cs typeface="Arial" panose="020B0604020202020204" pitchFamily="34" charset="0"/>
                  <a:sym typeface="Wingdings" panose="05000000000000000000" pitchFamily="2" charset="2"/>
                </a:rPr>
                <a:t>(Modify</a:t>
              </a:r>
              <a:r>
                <a:rPr altLang="ja-JP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  <a:sym typeface="Wingdings" panose="05000000000000000000" pitchFamily="2" charset="2"/>
                </a:rPr>
                <a:t>)</a:t>
              </a:r>
              <a:endParaRPr altLang="en-US" dirty="0" sz="14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221" name="群組 172"/>
            <p:cNvGrpSpPr/>
            <p:nvPr/>
          </p:nvGrpSpPr>
          <p:grpSpPr bwMode="auto">
            <a:xfrm>
              <a:off x="-1147122" y="3933056"/>
              <a:ext cx="2910810" cy="649107"/>
              <a:chOff x="-1147122" y="3933056"/>
              <a:chExt cx="2910810" cy="649107"/>
            </a:xfrm>
          </p:grpSpPr>
          <p:sp>
            <p:nvSpPr>
              <p:cNvPr id="1049908" name="AutoShape 7"/>
              <p:cNvSpPr>
                <a:spLocks noChangeArrowheads="1"/>
              </p:cNvSpPr>
              <p:nvPr/>
            </p:nvSpPr>
            <p:spPr bwMode="auto">
              <a:xfrm>
                <a:off x="71688" y="3933056"/>
                <a:ext cx="1692000" cy="649107"/>
              </a:xfrm>
              <a:prstGeom prst="roundRect">
                <a:avLst>
                  <a:gd name="adj" fmla="val 18495"/>
                </a:avLst>
              </a:prstGeom>
              <a:solidFill>
                <a:srgbClr val="FFFF99"/>
              </a:solidFill>
              <a:ln w="1905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anchor="ctr"/>
              <a:p>
                <a:pPr algn="ctr"/>
                <a:r>
                  <a:rPr altLang="ja-JP" dirty="0" sz="140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Bit Line </a:t>
                </a:r>
              </a:p>
              <a:p>
                <a:pPr algn="ctr"/>
                <a:r>
                  <a:rPr altLang="ja-JP" dirty="0" sz="140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(Keep) </a:t>
                </a:r>
              </a:p>
            </p:txBody>
          </p:sp>
          <p:sp>
            <p:nvSpPr>
              <p:cNvPr id="1049909" name="Rectangle 12"/>
              <p:cNvSpPr>
                <a:spLocks noChangeArrowheads="1"/>
              </p:cNvSpPr>
              <p:nvPr/>
            </p:nvSpPr>
            <p:spPr bwMode="auto">
              <a:xfrm>
                <a:off x="-1147122" y="4117506"/>
                <a:ext cx="73" cy="274608"/>
              </a:xfrm>
              <a:prstGeom prst="rect"/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 bIns="0" lIns="0" rIns="0" tIns="0" wrap="none">
                <a:spAutoFit/>
              </a:bodyPr>
              <a:p>
                <a:pPr algn="ctr"/>
                <a:endParaRPr altLang="ja-JP" dirty="0" sz="1600" lang="en-US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910" name="AutoShape 16"/>
            <p:cNvSpPr>
              <a:spLocks noChangeArrowheads="1"/>
            </p:cNvSpPr>
            <p:nvPr/>
          </p:nvSpPr>
          <p:spPr bwMode="auto">
            <a:xfrm>
              <a:off x="71688" y="2862816"/>
              <a:ext cx="1692000" cy="848914"/>
            </a:xfrm>
            <a:prstGeom prst="roundRect">
              <a:avLst>
                <a:gd name="adj" fmla="val 14060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p>
              <a:pPr algn="ctr"/>
              <a:r>
                <a:rPr altLang="zh-TW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SN </a:t>
              </a:r>
              <a:r>
                <a:rPr altLang="zh-TW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</a:t>
              </a:r>
              <a:r>
                <a:rPr altLang="zh-TW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ontact</a:t>
              </a:r>
            </a:p>
            <a:p>
              <a:pPr algn="ctr"/>
              <a:r>
                <a:rPr altLang="zh-TW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(Modify)</a:t>
              </a:r>
              <a:endParaRPr altLang="en-US" dirty="0" sz="14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11" name="AutoShape 18"/>
            <p:cNvSpPr>
              <a:spLocks noChangeArrowheads="1"/>
            </p:cNvSpPr>
            <p:nvPr/>
          </p:nvSpPr>
          <p:spPr bwMode="auto">
            <a:xfrm>
              <a:off x="71688" y="4818310"/>
              <a:ext cx="1692000" cy="767465"/>
            </a:xfrm>
            <a:prstGeom prst="roundRect">
              <a:avLst>
                <a:gd name="adj" fmla="val 18495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p>
              <a:pPr algn="ctr"/>
              <a:r>
                <a:rPr altLang="zh-TW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STI</a:t>
              </a:r>
            </a:p>
            <a:p>
              <a:pPr algn="ctr"/>
              <a:r>
                <a:rPr altLang="zh-TW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(Modify)</a:t>
              </a:r>
              <a:endParaRPr altLang="en-US" dirty="0" sz="14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12" name="AutoShape 8"/>
            <p:cNvSpPr>
              <a:spLocks noChangeArrowheads="1"/>
            </p:cNvSpPr>
            <p:nvPr/>
          </p:nvSpPr>
          <p:spPr bwMode="auto">
            <a:xfrm>
              <a:off x="7460474" y="980728"/>
              <a:ext cx="1622984" cy="652519"/>
            </a:xfrm>
            <a:prstGeom prst="roundRect">
              <a:avLst>
                <a:gd name="adj" fmla="val 9935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p>
              <a:pPr algn="ctr"/>
              <a:r>
                <a:rPr altLang="zh-TW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MOS Tran.</a:t>
              </a:r>
            </a:p>
            <a:p>
              <a:pPr algn="ctr"/>
              <a:r>
                <a:rPr altLang="zh-TW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(New or Modify)</a:t>
              </a:r>
              <a:endParaRPr altLang="en-US" dirty="0" sz="14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13" name="AutoShape 10"/>
            <p:cNvSpPr>
              <a:spLocks noChangeArrowheads="1"/>
            </p:cNvSpPr>
            <p:nvPr/>
          </p:nvSpPr>
          <p:spPr bwMode="auto">
            <a:xfrm>
              <a:off x="7452320" y="4552479"/>
              <a:ext cx="1656184" cy="820737"/>
            </a:xfrm>
            <a:prstGeom prst="roundRect">
              <a:avLst>
                <a:gd name="adj" fmla="val 13727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p>
              <a:pPr algn="ctr"/>
              <a:r>
                <a:rPr altLang="ja-JP" dirty="0" sz="1400" lang="en-US" err="1">
                  <a:ea typeface="微軟正黑體" panose="020B0604030504040204" pitchFamily="34" charset="-120"/>
                  <a:cs typeface="Arial" panose="020B0604020202020204" pitchFamily="34" charset="0"/>
                </a:rPr>
                <a:t>Peri</a:t>
              </a:r>
              <a:r>
                <a:rPr altLang="ja-JP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. Contact</a:t>
              </a:r>
            </a:p>
            <a:p>
              <a:pPr algn="ctr"/>
              <a:r>
                <a:rPr altLang="ja-JP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(Modify)</a:t>
              </a:r>
            </a:p>
          </p:txBody>
        </p:sp>
        <p:sp>
          <p:nvSpPr>
            <p:cNvPr id="1049914" name="AutoShape 14"/>
            <p:cNvSpPr>
              <a:spLocks noChangeArrowheads="1"/>
            </p:cNvSpPr>
            <p:nvPr/>
          </p:nvSpPr>
          <p:spPr bwMode="auto">
            <a:xfrm>
              <a:off x="7469986" y="2572396"/>
              <a:ext cx="1584000" cy="856604"/>
            </a:xfrm>
            <a:prstGeom prst="roundRect">
              <a:avLst>
                <a:gd name="adj" fmla="val 7639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p>
              <a:pPr algn="ctr"/>
              <a:r>
                <a:rPr altLang="zh-TW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SN </a:t>
              </a:r>
              <a:r>
                <a:rPr altLang="zh-TW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</a:t>
              </a:r>
              <a:r>
                <a:rPr altLang="zh-TW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apacitor</a:t>
              </a:r>
            </a:p>
            <a:p>
              <a:pPr algn="ctr"/>
              <a:r>
                <a:rPr altLang="zh-TW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(Modify)</a:t>
              </a:r>
              <a:endParaRPr altLang="en-US" dirty="0" sz="14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15" name="AutoShape 113"/>
            <p:cNvSpPr>
              <a:spLocks noChangeArrowheads="1"/>
            </p:cNvSpPr>
            <p:nvPr/>
          </p:nvSpPr>
          <p:spPr bwMode="auto">
            <a:xfrm>
              <a:off x="7432521" y="3565663"/>
              <a:ext cx="1658932" cy="799441"/>
            </a:xfrm>
            <a:prstGeom prst="roundRect">
              <a:avLst>
                <a:gd name="adj" fmla="val 14060"/>
              </a:avLst>
            </a:prstGeom>
            <a:solidFill>
              <a:srgbClr val="FFFF99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p>
              <a:pPr algn="ctr"/>
              <a:r>
                <a:rPr altLang="zh-TW" dirty="0" sz="16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M0 - SN plate</a:t>
              </a:r>
            </a:p>
            <a:p>
              <a:pPr algn="ctr"/>
              <a:r>
                <a:rPr altLang="zh-TW" dirty="0" sz="16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(Keep)</a:t>
              </a:r>
              <a:endPara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16" name="Rectangle 114"/>
            <p:cNvSpPr>
              <a:spLocks noChangeArrowheads="1"/>
            </p:cNvSpPr>
            <p:nvPr/>
          </p:nvSpPr>
          <p:spPr bwMode="auto">
            <a:xfrm>
              <a:off x="7481465" y="3724299"/>
              <a:ext cx="42941" cy="382434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anchor="ctr" bIns="0" lIns="0" rIns="0" tIns="0" wrap="none">
              <a:spAutoFit/>
            </a:bodyPr>
            <a:p>
              <a:endParaRPr altLang="ja-JP" b="1" dirty="0" sz="1200" 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buFont typeface="Wingdings" pitchFamily="2" charset="2"/>
                <a:buNone/>
              </a:pPr>
              <a:endParaRPr altLang="ja-JP" b="1" dirty="0" sz="1100" lang="en-US"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17" name="Rectangle 20"/>
            <p:cNvSpPr>
              <a:spLocks noChangeArrowheads="1"/>
            </p:cNvSpPr>
            <p:nvPr/>
          </p:nvSpPr>
          <p:spPr bwMode="auto">
            <a:xfrm>
              <a:off x="5543559" y="557404"/>
              <a:ext cx="1684299" cy="337599"/>
            </a:xfrm>
            <a:prstGeom prst="rect"/>
            <a:solidFill>
              <a:schemeClr val="bg1"/>
            </a:solidFill>
            <a:ln>
              <a:noFill/>
            </a:ln>
          </p:spPr>
          <p:txBody>
            <a:bodyPr anchor="ctr" bIns="0" lIns="36000" rIns="36000" tIns="36000" wrap="none">
              <a:spAutoFit/>
            </a:bodyPr>
            <a:p>
              <a:pPr algn="ctr"/>
              <a:r>
                <a:rPr altLang="en-US" b="1" lang="ja-JP">
                  <a:solidFill>
                    <a:srgbClr val="0000FF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～</a:t>
              </a:r>
              <a:r>
                <a:rPr altLang="ja-JP" b="1" lang="en-US">
                  <a:solidFill>
                    <a:srgbClr val="0000FF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Periphery</a:t>
              </a:r>
              <a:r>
                <a:rPr altLang="en-US" b="1" lang="ja-JP">
                  <a:solidFill>
                    <a:srgbClr val="0000FF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～</a:t>
              </a:r>
            </a:p>
          </p:txBody>
        </p:sp>
        <p:sp>
          <p:nvSpPr>
            <p:cNvPr id="1049918" name="Rectangle 147"/>
            <p:cNvSpPr>
              <a:spLocks noChangeArrowheads="1"/>
            </p:cNvSpPr>
            <p:nvPr/>
          </p:nvSpPr>
          <p:spPr bwMode="auto">
            <a:xfrm>
              <a:off x="2187320" y="558198"/>
              <a:ext cx="1899005" cy="337599"/>
            </a:xfrm>
            <a:prstGeom prst="rect"/>
            <a:solidFill>
              <a:schemeClr val="bg1"/>
            </a:solidFill>
            <a:ln>
              <a:noFill/>
            </a:ln>
          </p:spPr>
          <p:txBody>
            <a:bodyPr anchor="ctr" bIns="0" lIns="36000" rIns="36000" tIns="36000" wrap="none">
              <a:spAutoFit/>
            </a:bodyPr>
            <a:p>
              <a:pPr algn="ctr"/>
              <a:r>
                <a:rPr altLang="en-US" b="1" dirty="0" lang="ja-JP">
                  <a:solidFill>
                    <a:srgbClr val="0000FF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～</a:t>
              </a:r>
              <a:r>
                <a:rPr altLang="ja-JP" b="1" dirty="0" lang="en-US" smtClean="0">
                  <a:solidFill>
                    <a:srgbClr val="0000FF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Cell</a:t>
              </a:r>
              <a:r>
                <a:rPr altLang="en-US" b="1" dirty="0" lang="ja-JP" smtClean="0">
                  <a:solidFill>
                    <a:srgbClr val="0000FF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，</a:t>
              </a:r>
              <a:r>
                <a:rPr altLang="ja-JP" b="1" dirty="0" lang="en-US" smtClean="0">
                  <a:solidFill>
                    <a:srgbClr val="0000FF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ja-JP" b="1" dirty="0" lang="en-US">
                  <a:solidFill>
                    <a:srgbClr val="0000FF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Array</a:t>
              </a:r>
              <a:r>
                <a:rPr altLang="en-US" b="1" dirty="0" lang="ja-JP">
                  <a:solidFill>
                    <a:srgbClr val="0000FF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～</a:t>
              </a:r>
            </a:p>
          </p:txBody>
        </p:sp>
        <p:sp>
          <p:nvSpPr>
            <p:cNvPr id="1049919" name="Rectangle 159"/>
            <p:cNvSpPr>
              <a:spLocks noChangeArrowheads="1"/>
            </p:cNvSpPr>
            <p:nvPr/>
          </p:nvSpPr>
          <p:spPr bwMode="auto">
            <a:xfrm>
              <a:off x="3107754" y="981555"/>
              <a:ext cx="187707" cy="5339430"/>
            </a:xfrm>
            <a:prstGeom prst="rect"/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20" name="AutoShape 150"/>
            <p:cNvSpPr>
              <a:spLocks noChangeArrowheads="1"/>
            </p:cNvSpPr>
            <p:nvPr/>
          </p:nvSpPr>
          <p:spPr bwMode="auto">
            <a:xfrm>
              <a:off x="7448166" y="5600278"/>
              <a:ext cx="1660337" cy="781050"/>
            </a:xfrm>
            <a:prstGeom prst="roundRect">
              <a:avLst>
                <a:gd name="adj" fmla="val 14060"/>
              </a:avLst>
            </a:prstGeom>
            <a:solidFill>
              <a:srgbClr val="FFFF99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p>
              <a:pPr algn="ctr"/>
              <a:r>
                <a:rPr altLang="zh-TW" dirty="0" sz="16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BL Contact</a:t>
              </a:r>
            </a:p>
            <a:p>
              <a:pPr algn="ctr"/>
              <a:r>
                <a:rPr altLang="zh-TW" dirty="0" sz="16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(Keep)</a:t>
              </a:r>
              <a:endPara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21" name="AutoShape 161"/>
            <p:cNvSpPr>
              <a:spLocks noChangeArrowheads="1"/>
            </p:cNvSpPr>
            <p:nvPr/>
          </p:nvSpPr>
          <p:spPr bwMode="auto">
            <a:xfrm>
              <a:off x="71688" y="5756110"/>
              <a:ext cx="1692000" cy="781050"/>
            </a:xfrm>
            <a:prstGeom prst="roundRect">
              <a:avLst>
                <a:gd name="adj" fmla="val 14060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p>
              <a:pPr algn="ctr"/>
              <a:r>
                <a:rPr altLang="ja-JP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Word Line</a:t>
              </a:r>
            </a:p>
            <a:p>
              <a:pPr algn="ctr"/>
              <a:r>
                <a:rPr altLang="ja-JP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(Modify)</a:t>
              </a:r>
              <a:endParaRPr altLang="en-US" dirty="0" sz="14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22" name="Line 153"/>
            <p:cNvSpPr>
              <a:spLocks noChangeShapeType="1"/>
            </p:cNvSpPr>
            <p:nvPr/>
          </p:nvSpPr>
          <p:spPr bwMode="auto">
            <a:xfrm flipH="1">
              <a:off x="4564915" y="4050322"/>
              <a:ext cx="2867605" cy="1258009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23" name="Line 119"/>
            <p:cNvSpPr>
              <a:spLocks noChangeShapeType="1"/>
            </p:cNvSpPr>
            <p:nvPr/>
          </p:nvSpPr>
          <p:spPr bwMode="auto">
            <a:xfrm>
              <a:off x="1754313" y="5263513"/>
              <a:ext cx="313158" cy="754062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24" name="Line 122"/>
            <p:cNvSpPr>
              <a:spLocks noChangeShapeType="1"/>
            </p:cNvSpPr>
            <p:nvPr/>
          </p:nvSpPr>
          <p:spPr bwMode="auto">
            <a:xfrm>
              <a:off x="1754312" y="4226375"/>
              <a:ext cx="248865" cy="1426075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25" name="Line 123"/>
            <p:cNvSpPr>
              <a:spLocks noChangeShapeType="1"/>
            </p:cNvSpPr>
            <p:nvPr/>
          </p:nvSpPr>
          <p:spPr bwMode="auto">
            <a:xfrm flipH="1" flipV="1">
              <a:off x="4312989" y="5765162"/>
              <a:ext cx="3147485" cy="278197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26" name="Line 149"/>
            <p:cNvSpPr>
              <a:spLocks noChangeShapeType="1"/>
            </p:cNvSpPr>
            <p:nvPr/>
          </p:nvSpPr>
          <p:spPr bwMode="auto">
            <a:xfrm>
              <a:off x="1763689" y="3248912"/>
              <a:ext cx="478408" cy="2197248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27" name="Line 164"/>
            <p:cNvSpPr>
              <a:spLocks noChangeShapeType="1"/>
            </p:cNvSpPr>
            <p:nvPr/>
          </p:nvSpPr>
          <p:spPr bwMode="auto">
            <a:xfrm flipH="1">
              <a:off x="4934494" y="2957272"/>
              <a:ext cx="2535491" cy="1515155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28" name="Line 119"/>
            <p:cNvSpPr>
              <a:spLocks noChangeShapeType="1"/>
            </p:cNvSpPr>
            <p:nvPr/>
          </p:nvSpPr>
          <p:spPr bwMode="auto">
            <a:xfrm flipV="1">
              <a:off x="1754312" y="6043360"/>
              <a:ext cx="2300126" cy="296950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</p:spPr>
          <p:txBody>
            <a:bodyPr anchor="ctr" wrap="none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29" name="Line 153"/>
            <p:cNvSpPr>
              <a:spLocks noChangeShapeType="1"/>
            </p:cNvSpPr>
            <p:nvPr/>
          </p:nvSpPr>
          <p:spPr bwMode="auto">
            <a:xfrm>
              <a:off x="1754312" y="1322189"/>
              <a:ext cx="3962822" cy="1003660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30" name="AutoShape 7"/>
            <p:cNvSpPr>
              <a:spLocks noChangeArrowheads="1"/>
            </p:cNvSpPr>
            <p:nvPr/>
          </p:nvSpPr>
          <p:spPr bwMode="auto">
            <a:xfrm>
              <a:off x="7452321" y="1768699"/>
              <a:ext cx="1633821" cy="580181"/>
            </a:xfrm>
            <a:prstGeom prst="roundRect">
              <a:avLst>
                <a:gd name="adj" fmla="val 18495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p>
              <a:pPr algn="ctr"/>
              <a:r>
                <a:rPr altLang="ja-JP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MIM Capacitor</a:t>
              </a:r>
            </a:p>
            <a:p>
              <a:pPr algn="ctr"/>
              <a:r>
                <a:rPr altLang="ja-JP" dirty="0" sz="14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(New</a:t>
              </a:r>
              <a:r>
                <a:rPr altLang="ja-JP" dirty="0" sz="14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  <a:endParaRPr altLang="zh-TW" dirty="0" sz="14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222" name="群組 178"/>
            <p:cNvGrpSpPr/>
            <p:nvPr/>
          </p:nvGrpSpPr>
          <p:grpSpPr bwMode="auto">
            <a:xfrm>
              <a:off x="6679850" y="1959429"/>
              <a:ext cx="576211" cy="257444"/>
              <a:chOff x="9844302" y="2103445"/>
              <a:chExt cx="576211" cy="257444"/>
            </a:xfrm>
          </p:grpSpPr>
          <p:sp>
            <p:nvSpPr>
              <p:cNvPr id="1049931" name="Rectangle 132"/>
              <p:cNvSpPr>
                <a:spLocks noChangeArrowheads="1"/>
              </p:cNvSpPr>
              <p:nvPr/>
            </p:nvSpPr>
            <p:spPr bwMode="auto">
              <a:xfrm>
                <a:off x="9864938" y="2166936"/>
                <a:ext cx="555575" cy="130158"/>
              </a:xfrm>
              <a:prstGeom prst="rect"/>
              <a:solidFill>
                <a:srgbClr val="FFC000"/>
              </a:solidFill>
              <a:ln>
                <a:noFill/>
              </a:ln>
              <a:effectLst/>
            </p:spPr>
            <p:txBody>
              <a:bodyPr anchor="ctr" wrap="none"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altLang="en-US" b="1" sz="900" kern="0" kumimoji="0" lang="zh-TW">
                  <a:solidFill>
                    <a:sysClr lastClr="000000" val="windowText"/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932" name="Text Box 136"/>
              <p:cNvSpPr txBox="1">
                <a:spLocks noChangeArrowheads="1"/>
              </p:cNvSpPr>
              <p:nvPr/>
            </p:nvSpPr>
            <p:spPr bwMode="auto">
              <a:xfrm>
                <a:off x="9844302" y="2103445"/>
                <a:ext cx="576211" cy="257444"/>
              </a:xfrm>
              <a:prstGeom prst="rect"/>
              <a:noFill/>
              <a:ln>
                <a:noFill/>
              </a:ln>
              <a:effectLst/>
            </p:spPr>
            <p:txBody>
              <a:bodyPr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eaLnBrk="0" hangingPunct="0" indent="-285750" marL="74295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eaLnBrk="0" hangingPunct="0" indent="-228600" marL="114300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eaLnBrk="0" hangingPunct="0" indent="-228600" marL="160020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eaLnBrk="0" hangingPunct="0" indent="-228600" marL="205740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eaLnBrk="0" fontAlgn="base" hangingPunct="0" indent="-228600" marL="251460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eaLnBrk="0" fontAlgn="base" hangingPunct="0" indent="-228600" marL="297180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eaLnBrk="0" fontAlgn="base" hangingPunct="0" indent="-228600" marL="342900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eaLnBrk="0" fontAlgn="base" hangingPunct="0" indent="-228600" marL="388620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altLang="zh-TW" b="1" dirty="0" sz="900" kern="0" lang="en-US"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MIM</a:t>
                </a:r>
                <a:endParaRPr altLang="zh-TW" b="1" dirty="0" sz="900" kern="0" lang="en-US">
                  <a:solidFill>
                    <a:schemeClr val="tx1">
                      <a:lumMod val="85000"/>
                      <a:lumOff val="15000"/>
                    </a:schemeClr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49933" name="Line 153"/>
            <p:cNvSpPr>
              <a:spLocks noChangeShapeType="1"/>
            </p:cNvSpPr>
            <p:nvPr/>
          </p:nvSpPr>
          <p:spPr bwMode="auto">
            <a:xfrm flipH="1">
              <a:off x="7189361" y="4050322"/>
              <a:ext cx="243159" cy="1274310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</p:spPr>
          <p:txBody>
            <a:bodyPr anchor="ctr"/>
            <a:p>
              <a:endParaRPr altLang="en-US" sz="16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49934" name="Line 164"/>
          <p:cNvSpPr>
            <a:spLocks noChangeShapeType="1"/>
          </p:cNvSpPr>
          <p:nvPr/>
        </p:nvSpPr>
        <p:spPr bwMode="auto">
          <a:xfrm flipH="1">
            <a:off x="6998867" y="2363097"/>
            <a:ext cx="198684" cy="110384"/>
          </a:xfrm>
          <a:prstGeom prst="line"/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 anchor="ctr" wrap="none"/>
          <a:p>
            <a:endParaRPr altLang="en-US" sz="16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93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9936" name="Line 122"/>
          <p:cNvSpPr>
            <a:spLocks noChangeShapeType="1"/>
          </p:cNvSpPr>
          <p:nvPr/>
        </p:nvSpPr>
        <p:spPr bwMode="auto">
          <a:xfrm>
            <a:off x="2167857" y="4424416"/>
            <a:ext cx="1882988" cy="1259193"/>
          </a:xfrm>
          <a:prstGeom prst="line"/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 anchor="ctr" wrap="none"/>
          <a:p>
            <a:endParaRPr altLang="en-US" sz="16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937" name="Line 149"/>
          <p:cNvSpPr>
            <a:spLocks noChangeShapeType="1"/>
          </p:cNvSpPr>
          <p:nvPr/>
        </p:nvSpPr>
        <p:spPr bwMode="auto">
          <a:xfrm>
            <a:off x="2175458" y="2667106"/>
            <a:ext cx="2158498" cy="3306164"/>
          </a:xfrm>
          <a:prstGeom prst="line"/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 anchor="ctr" wrap="none"/>
          <a:p>
            <a:endParaRPr altLang="en-US" sz="16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938" name="Google Shape;15539;p35"/>
          <p:cNvSpPr/>
          <p:nvPr/>
        </p:nvSpPr>
        <p:spPr>
          <a:xfrm>
            <a:off x="3322116" y="6381750"/>
            <a:ext cx="540600" cy="264300"/>
          </a:xfrm>
          <a:prstGeom prst="roundRect">
            <a:avLst>
              <a:gd name="adj" fmla="val 16667"/>
            </a:avLst>
          </a:prstGeom>
          <a:solidFill>
            <a:srgbClr val="E6A0DE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0" lIns="0" rIns="0" spcFirstLastPara="1" tIns="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939" name="Google Shape;15540;p35"/>
          <p:cNvSpPr txBox="1"/>
          <p:nvPr/>
        </p:nvSpPr>
        <p:spPr>
          <a:xfrm>
            <a:off x="3875546" y="6350411"/>
            <a:ext cx="1464794" cy="3077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400" lang="en-US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New or modify</a:t>
            </a:r>
            <a:endParaRPr dirty="0"/>
          </a:p>
        </p:txBody>
      </p:sp>
      <p:sp>
        <p:nvSpPr>
          <p:cNvPr id="1049940" name="Google Shape;15541;p35"/>
          <p:cNvSpPr/>
          <p:nvPr/>
        </p:nvSpPr>
        <p:spPr>
          <a:xfrm>
            <a:off x="5238750" y="6391065"/>
            <a:ext cx="540600" cy="2643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9050">
            <a:solidFill>
              <a:srgbClr val="333399"/>
            </a:solidFill>
            <a:round/>
            <a:headEnd/>
            <a:tailEnd/>
          </a:ln>
        </p:spPr>
        <p:txBody>
          <a:bodyPr anchor="ctr"/>
          <a:p>
            <a:pPr algn="ctr"/>
            <a:endParaRPr sz="1600"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49941" name="Google Shape;15542;p35"/>
          <p:cNvSpPr txBox="1"/>
          <p:nvPr/>
        </p:nvSpPr>
        <p:spPr>
          <a:xfrm>
            <a:off x="5792181" y="6359726"/>
            <a:ext cx="902700" cy="3078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400" lang="en-US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</a:t>
            </a:r>
            <a:endParaRPr dirty="0"/>
          </a:p>
        </p:txBody>
      </p:sp>
      <p:sp>
        <p:nvSpPr>
          <p:cNvPr id="1049942" name="Line 164"/>
          <p:cNvSpPr>
            <a:spLocks noChangeShapeType="1"/>
          </p:cNvSpPr>
          <p:nvPr/>
        </p:nvSpPr>
        <p:spPr bwMode="auto">
          <a:xfrm flipH="1">
            <a:off x="6774209" y="1887901"/>
            <a:ext cx="456584" cy="3637012"/>
          </a:xfrm>
          <a:prstGeom prst="line"/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</p:spPr>
        <p:txBody>
          <a:bodyPr anchor="ctr" wrap="none"/>
          <a:p>
            <a:endParaRPr altLang="en-US" sz="16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943" name="圓角矩形 183"/>
          <p:cNvSpPr/>
          <p:nvPr/>
        </p:nvSpPr>
        <p:spPr>
          <a:xfrm>
            <a:off x="6778487" y="272704"/>
            <a:ext cx="2046156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此張圖只有包含</a:t>
            </a:r>
            <a:r>
              <a:rPr altLang="zh-TW" b="1" dirty="0" lang="en-US" smtClean="0">
                <a:solidFill>
                  <a:srgbClr val="FF0000"/>
                </a:solidFill>
              </a:rPr>
              <a:t>A1&amp;A2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44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9945" name="標題 1"/>
          <p:cNvSpPr txBox="1"/>
          <p:nvPr/>
        </p:nvSpPr>
        <p:spPr>
          <a:xfrm>
            <a:off x="1102514" y="562783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</a:t>
            </a:r>
            <a:r>
              <a:rPr altLang="en-US" dirty="0" lang="zh-TW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製程平台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開發之挑戰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解決方式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10" name="表格 3"/>
          <p:cNvGraphicFramePr>
            <a:graphicFrameLocks noGrp="1"/>
          </p:cNvGraphicFramePr>
          <p:nvPr/>
        </p:nvGraphicFramePr>
        <p:xfrm>
          <a:off x="624114" y="1264208"/>
          <a:ext cx="8234136" cy="5322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541"/>
                <a:gridCol w="4712595"/>
              </a:tblGrid>
              <a:tr h="407510">
                <a:tc>
                  <a:txBody>
                    <a:bodyPr/>
                    <a:p>
                      <a:r>
                        <a:rPr altLang="en-US" b="1" dirty="0" sz="2400" kern="100" lang="zh-TW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挑戰</a:t>
                      </a:r>
                      <a:endParaRPr altLang="en-US" dirty="0" sz="24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l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="1" dirty="0" sz="2400" kern="100" lang="zh-TW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解決方式</a:t>
                      </a:r>
                      <a:endParaRPr altLang="zh-TW" b="1" dirty="0" sz="2400" kern="100" lang="en-US">
                        <a:solidFill>
                          <a:prstClr val="white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844345"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製程控制及穩定 </a:t>
                      </a: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(due to low DRAM pattern density)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Design rule (DR)</a:t>
                      </a: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及</a:t>
                      </a: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OPC</a:t>
                      </a: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調整與最佳化。</a:t>
                      </a:r>
                      <a:endParaRPr altLang="zh-TW" b="1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爐管製程調整與控制。</a:t>
                      </a:r>
                      <a:endParaRPr altLang="zh-TW" b="1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cap="none" dirty="0" sz="1800" i="0" kern="100" kumimoji="0" lang="zh-TW" noProof="0" normalizeH="0" spc="0" strike="noStrike" u="none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蝕刻</a:t>
                      </a: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製程調整與控制。</a:t>
                      </a:r>
                      <a:endParaRPr altLang="zh-TW" b="1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化學機械平坦化製程調整與控制。</a:t>
                      </a:r>
                      <a:endParaRPr altLang="zh-TW" b="1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強化模擬軟體運用，縮短研發時間及費用。</a:t>
                      </a:r>
                      <a:endParaRPr altLang="zh-TW" b="1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1079803"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開發新的五層鋁金屬導線製程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OPC</a:t>
                      </a: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調整與最佳化。</a:t>
                      </a:r>
                      <a:endParaRPr altLang="zh-TW" b="1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以測試鍵確認</a:t>
                      </a: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design</a:t>
                      </a:r>
                      <a:r>
                        <a:rPr altLang="zh-TW" baseline="0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rule</a:t>
                      </a: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及可靠度。</a:t>
                      </a:r>
                      <a:endParaRPr altLang="zh-TW" b="1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與</a:t>
                      </a: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Designer</a:t>
                      </a: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合作最佳化晶片面積及</a:t>
                      </a: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RC</a:t>
                      </a: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延遲。</a:t>
                      </a:r>
                      <a:endParaRPr altLang="zh-TW" b="1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982549"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元件驅動能力之提昇 </a:t>
                      </a: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(higher </a:t>
                      </a:r>
                      <a:r>
                        <a:rPr altLang="zh-TW" b="1" dirty="0" sz="1800" kern="100" lang="en-US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Idsat</a:t>
                      </a:r>
                      <a:r>
                        <a:rPr altLang="zh-TW" baseline="0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and higher speed)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閘極工程調整 </a:t>
                      </a: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(Gate Engineering)</a:t>
                      </a:r>
                    </a:p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降低接觸電阻</a:t>
                      </a:r>
                      <a:endParaRPr altLang="zh-TW" b="1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控制淺接面</a:t>
                      </a: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(S/D)</a:t>
                      </a: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雜質濃度</a:t>
                      </a:r>
                      <a:endParaRPr altLang="zh-TW" b="1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1079803"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RF PDK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改善軟</a:t>
                      </a: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硬體基礎建置</a:t>
                      </a:r>
                      <a:r>
                        <a:rPr altLang="en-US" baseline="0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zh-TW" baseline="0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for </a:t>
                      </a:r>
                      <a:r>
                        <a:rPr altLang="zh-TW" b="1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RF</a:t>
                      </a: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元件量測、模型製作。</a:t>
                      </a:r>
                      <a:endParaRPr altLang="zh-TW" b="1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algn="l" defTabSz="9144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透過廠商或學術機構咨詢合作加速進度。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1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46" name="Google Shape;15548;p36"/>
          <p:cNvSpPr/>
          <p:nvPr/>
        </p:nvSpPr>
        <p:spPr>
          <a:xfrm>
            <a:off x="83127" y="734233"/>
            <a:ext cx="9144000" cy="5991300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6800" lIns="90000" rIns="90000" spcFirstLastPara="1" tIns="468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947" name="Google Shape;15549;p36"/>
          <p:cNvSpPr txBox="1"/>
          <p:nvPr/>
        </p:nvSpPr>
        <p:spPr>
          <a:xfrm>
            <a:off x="83127" y="723385"/>
            <a:ext cx="8959200" cy="5664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ctr" lvl="0">
              <a:spcBef>
                <a:spcPts val="0"/>
              </a:spcBef>
              <a:spcAft>
                <a:spcPts val="0"/>
              </a:spcAft>
              <a:buClr>
                <a:srgbClr val="242852"/>
              </a:buClr>
              <a:buSzPts val="2800"/>
            </a:pPr>
            <a:r>
              <a:rPr b="1" cap="none" dirty="0" sz="2800" i="0" lang="en-US" strike="noStrike" u="none" smtClean="0">
                <a:solidFill>
                  <a:srgbClr val="242852"/>
                </a:solidFill>
                <a:latin typeface="Arial"/>
                <a:ea typeface="Arial"/>
                <a:cs typeface="Arial"/>
                <a:sym typeface="Arial"/>
              </a:rPr>
              <a:t>A.1</a:t>
            </a:r>
            <a:r>
              <a:rPr altLang="en-US" dirty="0" sz="2800" lang="zh-TW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b="1" cap="none" dirty="0" sz="2800" i="0" lang="en-US" strike="noStrike" u="none" smtClean="0">
                <a:solidFill>
                  <a:srgbClr val="242852"/>
                </a:solidFill>
                <a:latin typeface="Arial"/>
                <a:ea typeface="Arial"/>
                <a:cs typeface="Arial"/>
                <a:sym typeface="Arial"/>
              </a:rPr>
              <a:t>BEOL </a:t>
            </a:r>
            <a:r>
              <a:rPr b="1" cap="none" dirty="0" sz="2800" i="0" lang="en-US" strike="noStrike" u="none">
                <a:solidFill>
                  <a:srgbClr val="242852"/>
                </a:solidFill>
                <a:latin typeface="Arial"/>
                <a:ea typeface="Arial"/>
                <a:cs typeface="Arial"/>
                <a:sym typeface="Arial"/>
              </a:rPr>
              <a:t>5-layer Aluminum on DRAM  process</a:t>
            </a:r>
            <a:endParaRPr b="1" cap="none" dirty="0" sz="2800" i="0" strike="noStrike" u="none">
              <a:solidFill>
                <a:srgbClr val="2428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948" name="Google Shape;15550;p36"/>
          <p:cNvSpPr/>
          <p:nvPr/>
        </p:nvSpPr>
        <p:spPr>
          <a:xfrm>
            <a:off x="4655127" y="2030681"/>
            <a:ext cx="3526381" cy="37871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indent="-284400" lvl="1" marL="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■"/>
            </a:pPr>
            <a:r>
              <a:rPr altLang="en-US" b="1" dirty="0" sz="1600"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開發兩種</a:t>
            </a:r>
            <a:r>
              <a:rPr altLang="zh-TW" b="1" dirty="0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</a:t>
            </a:r>
            <a:r>
              <a:rPr altLang="en-US" b="1" dirty="0" sz="1600"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altLang="zh-TW" b="1" dirty="0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</a:t>
            </a:r>
            <a:r>
              <a:rPr altLang="en-US" b="1" dirty="0" sz="1600"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厚度和相對應製程</a:t>
            </a:r>
            <a:r>
              <a:rPr altLang="zh-TW" b="1" dirty="0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altLang="en-US" b="1" dirty="0" sz="1600"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以满足</a:t>
            </a:r>
            <a:r>
              <a:rPr altLang="zh-TW" b="1" dirty="0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</a:t>
            </a:r>
            <a:r>
              <a:rPr altLang="en-US" b="1" dirty="0" sz="1600"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產品不同客製化的應用。</a:t>
            </a:r>
          </a:p>
          <a:p>
            <a:pPr indent="-284400" lvl="1" marL="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■"/>
            </a:pPr>
            <a:r>
              <a:rPr altLang="zh-TW" b="1" dirty="0" sz="1600" lang="en-US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MIM製程開發</a:t>
            </a:r>
            <a:r>
              <a:rPr altLang="zh-TW" b="1" dirty="0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在現有4M和TM </a:t>
            </a:r>
            <a:r>
              <a:rPr altLang="zh-TW" b="1" dirty="0" sz="1600" lang="en-US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之間生成</a:t>
            </a:r>
            <a:r>
              <a:rPr altLang="zh-TW" b="1" dirty="0" sz="1600" lang="en-US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MIM電容</a:t>
            </a:r>
            <a:r>
              <a:rPr altLang="zh-TW" b="1" dirty="0" sz="1600" lang="en-US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altLang="zh-TW" b="1" dirty="0" sz="1600" lang="en-US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以滿足邏輯電路的需求和應用</a:t>
            </a:r>
            <a:r>
              <a:rPr altLang="en-US" b="1" dirty="0" sz="1600" lang="zh-TW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altLang="zh-TW" b="1" dirty="0" sz="1600" lang="en-US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400" lvl="1" marL="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■"/>
            </a:pPr>
            <a:r>
              <a:rPr altLang="en-US" b="1" dirty="0" sz="1600" lang="zh-TW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新增</a:t>
            </a:r>
            <a:r>
              <a:rPr altLang="en-US" b="1" dirty="0" sz="1600"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兩層鋁製程</a:t>
            </a:r>
            <a:r>
              <a:rPr altLang="zh-TW" b="1" dirty="0" sz="160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(inter-metal)</a:t>
            </a:r>
            <a:r>
              <a:rPr altLang="en-US" b="1" dirty="0" sz="1600"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，滿足邏輯電路高密度和高積集化的需求。</a:t>
            </a:r>
          </a:p>
          <a:p>
            <a:pPr algn="l" indent="-284400" lvl="1" marL="28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■"/>
            </a:pPr>
            <a:r>
              <a:rPr b="1" cap="none" dirty="0" sz="1600" i="0" lang="en-US" err="1" strike="noStrike" u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微縮現有金屬線寬</a:t>
            </a:r>
            <a:r>
              <a:rPr b="1" cap="none" dirty="0" sz="16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cap="none" dirty="0" sz="1600" i="0" lang="en-US" err="1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使用次世代機台和開發新製程，以滿足線寬的微縮的需求</a:t>
            </a:r>
            <a:r>
              <a:rPr b="1" cap="none" dirty="0" sz="16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b="1" cap="none" dirty="0" sz="16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indent="-284400" lvl="1" marL="28440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■"/>
            </a:pPr>
            <a:r>
              <a:rPr b="1" cap="none" dirty="0" sz="1600" i="0" lang="en-US" err="1" strike="noStrike" u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開發和導入</a:t>
            </a:r>
            <a:r>
              <a:rPr b="1" cap="none" dirty="0" sz="1600" i="0" lang="en-US" err="1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OTP</a:t>
            </a:r>
            <a:r>
              <a:rPr b="1" cap="none" dirty="0" sz="16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cap="none" dirty="0" sz="1600" i="0" lang="en-US" err="1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IP，以解決五層鋁製程在使用Laser</a:t>
            </a:r>
            <a:r>
              <a:rPr b="1" cap="none" dirty="0" sz="1600" i="0" lang="en-US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cap="none" dirty="0" sz="1600" i="0" lang="en-US" err="1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fuse</a:t>
            </a:r>
            <a:r>
              <a:rPr b="1" cap="none" dirty="0" sz="1600" i="0" lang="en-US" err="1" strike="noStrike" u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技術洐生的問題</a:t>
            </a:r>
            <a:r>
              <a:rPr altLang="en-US" b="1" cap="none" dirty="0" sz="1600" i="0" lang="zh-TW" strike="noStrike" u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b="1" cap="none" dirty="0" sz="16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群組 15544"/>
          <p:cNvGrpSpPr/>
          <p:nvPr/>
        </p:nvGrpSpPr>
        <p:grpSpPr>
          <a:xfrm>
            <a:off x="1125126" y="1304924"/>
            <a:ext cx="2793732" cy="5085733"/>
            <a:chOff x="1125126" y="1304924"/>
            <a:chExt cx="2793732" cy="5085733"/>
          </a:xfrm>
        </p:grpSpPr>
        <p:pic>
          <p:nvPicPr>
            <p:cNvPr id="2097200" name="Picture 2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1"/>
            <a:srcRect/>
            <a:stretch>
              <a:fillRect/>
            </a:stretch>
          </p:blipFill>
          <p:spPr bwMode="auto">
            <a:xfrm>
              <a:off x="1125126" y="1304924"/>
              <a:ext cx="2793732" cy="5085733"/>
            </a:xfrm>
            <a:prstGeom prst="rect"/>
            <a:noFill/>
            <a:ln>
              <a:noFill/>
            </a:ln>
            <a:effectLst/>
          </p:spPr>
        </p:pic>
        <p:cxnSp>
          <p:nvCxnSpPr>
            <p:cNvPr id="3145800" name="直線接點 15543"/>
            <p:cNvCxnSpPr>
              <a:cxnSpLocks/>
            </p:cNvCxnSpPr>
            <p:nvPr/>
          </p:nvCxnSpPr>
          <p:spPr>
            <a:xfrm flipV="1">
              <a:off x="1125126" y="1698171"/>
              <a:ext cx="0" cy="4583876"/>
            </a:xfrm>
            <a:prstGeom prst="line"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5801" name="直線接點 4"/>
          <p:cNvCxnSpPr>
            <a:cxnSpLocks/>
          </p:cNvCxnSpPr>
          <p:nvPr/>
        </p:nvCxnSpPr>
        <p:spPr>
          <a:xfrm flipH="1" flipV="1">
            <a:off x="3764479" y="3942609"/>
            <a:ext cx="1021277" cy="463136"/>
          </a:xfrm>
          <a:prstGeom prst="line"/>
          <a:ln w="19050"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2" name="直線接點 180"/>
          <p:cNvCxnSpPr>
            <a:cxnSpLocks/>
          </p:cNvCxnSpPr>
          <p:nvPr/>
        </p:nvCxnSpPr>
        <p:spPr>
          <a:xfrm flipH="1" flipV="1">
            <a:off x="2838203" y="3199411"/>
            <a:ext cx="1816925" cy="422565"/>
          </a:xfrm>
          <a:prstGeom prst="line"/>
          <a:ln w="19050"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3" name="直線接點 183"/>
          <p:cNvCxnSpPr>
            <a:cxnSpLocks/>
          </p:cNvCxnSpPr>
          <p:nvPr/>
        </p:nvCxnSpPr>
        <p:spPr>
          <a:xfrm flipH="1" flipV="1">
            <a:off x="3419873" y="3573016"/>
            <a:ext cx="1365883" cy="48960"/>
          </a:xfrm>
          <a:prstGeom prst="line"/>
          <a:ln w="19050"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4" name="直線接點 187"/>
          <p:cNvCxnSpPr>
            <a:cxnSpLocks/>
          </p:cNvCxnSpPr>
          <p:nvPr/>
        </p:nvCxnSpPr>
        <p:spPr>
          <a:xfrm flipH="1">
            <a:off x="3515097" y="5183105"/>
            <a:ext cx="1270659" cy="671430"/>
          </a:xfrm>
          <a:prstGeom prst="line"/>
          <a:ln w="19050"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5" name="直線接點 193"/>
          <p:cNvCxnSpPr>
            <a:cxnSpLocks/>
          </p:cNvCxnSpPr>
          <p:nvPr/>
        </p:nvCxnSpPr>
        <p:spPr>
          <a:xfrm flipH="1" flipV="1">
            <a:off x="3681351" y="2598720"/>
            <a:ext cx="1104405" cy="356258"/>
          </a:xfrm>
          <a:prstGeom prst="line"/>
          <a:ln w="19050"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6" name="直線接點 195"/>
          <p:cNvCxnSpPr>
            <a:cxnSpLocks/>
          </p:cNvCxnSpPr>
          <p:nvPr/>
        </p:nvCxnSpPr>
        <p:spPr>
          <a:xfrm flipH="1">
            <a:off x="3265714" y="2242461"/>
            <a:ext cx="1520042" cy="0"/>
          </a:xfrm>
          <a:prstGeom prst="line"/>
          <a:ln w="19050"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949" name="圓角矩形 13"/>
          <p:cNvSpPr/>
          <p:nvPr/>
        </p:nvSpPr>
        <p:spPr>
          <a:xfrm>
            <a:off x="6778487" y="272704"/>
            <a:ext cx="2046156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kumimoji="0" lang="zh-TW" smtClean="0">
                <a:solidFill>
                  <a:prstClr val="white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增加</a:t>
            </a:r>
            <a:r>
              <a:rPr altLang="zh-TW" b="1" dirty="0" kumimoji="0" lang="en-US" err="1" smtClean="0">
                <a:solidFill>
                  <a:prstClr val="white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52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A.2</a:t>
            </a:r>
            <a:r>
              <a:rPr altLang="en-US" dirty="0" lang="zh-TW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：</a:t>
            </a:r>
            <a:r>
              <a:rPr altLang="zh-TW" dirty="0" lang="en-US" smtClean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FEOL </a:t>
            </a:r>
            <a:r>
              <a:rPr altLang="zh-TW" dirty="0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Process Revision and Enhancement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11" name="資料庫圖表 5"/>
          <p:cNvGraphicFramePr>
            <a:graphicFrameLocks/>
          </p:cNvGraphicFramePr>
          <p:nvPr/>
        </p:nvGraphicFramePr>
        <p:xfrm>
          <a:off x="-149101" y="1915886"/>
          <a:ext cx="4539672" cy="4237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953" name="矩形 6"/>
          <p:cNvSpPr/>
          <p:nvPr/>
        </p:nvSpPr>
        <p:spPr>
          <a:xfrm>
            <a:off x="624114" y="1129049"/>
            <a:ext cx="7997371" cy="646331"/>
          </a:xfrm>
          <a:prstGeom prst="rect"/>
        </p:spPr>
        <p:txBody>
          <a:bodyPr wrap="square">
            <a:spAutoFit/>
          </a:bodyPr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altLang="en-US" b="1" dirty="0" lang="zh-TW">
                <a:solidFill>
                  <a:schemeClr val="lt1"/>
                </a:solidFill>
                <a:highlight>
                  <a:srgbClr val="000080"/>
                </a:highlight>
                <a:ea typeface="Calibri"/>
                <a:cs typeface="Arial" panose="020B0604020202020204" pitchFamily="34" charset="0"/>
                <a:sym typeface="Calibri"/>
              </a:rPr>
              <a:t>本分項要點說明</a:t>
            </a:r>
            <a:r>
              <a:rPr altLang="en-US" b="1" dirty="0" lang="zh-TW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altLang="zh-TW" dirty="0" lang="en-US" smtClean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AIM</a:t>
            </a:r>
            <a:r>
              <a:rPr altLang="en-US" dirty="0" lang="zh-TW" smtClean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新元件需求設計</a:t>
            </a:r>
            <a:r>
              <a:rPr altLang="zh-TW" dirty="0" lang="en-US" smtClean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,</a:t>
            </a:r>
            <a:r>
              <a:rPr altLang="en-US" dirty="0" lang="zh-TW" smtClean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altLang="en-US" dirty="0" lang="zh-TW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強</a:t>
            </a:r>
            <a:r>
              <a:rPr altLang="en-US" dirty="0" lang="zh-TW" smtClean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化周邊電晶體驅動電動和優化</a:t>
            </a:r>
            <a:r>
              <a:rPr altLang="en-US" dirty="0" lang="zh-TW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低</a:t>
            </a:r>
            <a:r>
              <a:rPr altLang="en-US" dirty="0" lang="zh-TW" smtClean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密度</a:t>
            </a:r>
            <a:r>
              <a:rPr altLang="zh-TW" dirty="0" lang="en-US" smtClean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25nm DRAM</a:t>
            </a:r>
            <a:r>
              <a:rPr altLang="en-US" dirty="0" lang="zh-TW" smtClean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altLang="zh-TW" dirty="0" lang="en-US" smtClean="0">
                <a:solidFill>
                  <a:schemeClr val="dk1"/>
                </a:solidFill>
                <a:ea typeface="Calibri"/>
                <a:cs typeface="Arial" panose="020B0604020202020204" pitchFamily="34" charset="0"/>
                <a:sym typeface="Calibri"/>
              </a:rPr>
              <a:t>FEOL process.</a:t>
            </a:r>
            <a:endParaRPr altLang="en-US" b="1" dirty="0" lang="zh-TW">
              <a:solidFill>
                <a:schemeClr val="dk1"/>
              </a:solidFill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49954" name="內容版面配置區 1"/>
          <p:cNvSpPr txBox="1"/>
          <p:nvPr/>
        </p:nvSpPr>
        <p:spPr>
          <a:xfrm>
            <a:off x="4259944" y="2181775"/>
            <a:ext cx="4753429" cy="3444241"/>
          </a:xfrm>
          <a:prstGeom prst="rect"/>
        </p:spPr>
        <p:txBody>
          <a:bodyPr wrap="square">
            <a:spAutoFit/>
          </a:bodyPr>
          <a:lstStyle>
            <a:defPPr>
              <a:defRPr lang="zh-TW"/>
            </a:defPPr>
            <a:lvl2pPr indent="-285750" lvl="1" marL="742950">
              <a:buFont typeface="Arial" panose="020B0604020202020204" pitchFamily="34" charset="0"/>
              <a:buChar char="•"/>
              <a:defRPr>
                <a:ea typeface="微軟正黑體" panose="020B0604030504040204" pitchFamily="34" charset="-120"/>
                <a:cs typeface="Arial" panose="020B0604020202020204" pitchFamily="34" charset="0"/>
              </a:defRPr>
            </a:lvl2pPr>
          </a:lstStyle>
          <a:p>
            <a:pPr lvl="1" marL="2844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altLang="zh-TW" b="1" dirty="0" sz="1600" lang="en-US"/>
              <a:t>Native NMOS :  </a:t>
            </a:r>
            <a:r>
              <a:rPr altLang="en-US" b="1" dirty="0" sz="1600" lang="zh-TW" smtClean="0"/>
              <a:t>離子</a:t>
            </a:r>
            <a:r>
              <a:rPr altLang="en-US" b="1" dirty="0" sz="1600" lang="zh-TW"/>
              <a:t>植入</a:t>
            </a:r>
            <a:r>
              <a:rPr altLang="en-US" b="1" dirty="0" sz="1600" lang="zh-TW" smtClean="0"/>
              <a:t>條件確認和光罩設計</a:t>
            </a:r>
            <a:r>
              <a:rPr altLang="zh-TW" b="1" dirty="0" sz="1600" lang="en-US" smtClean="0"/>
              <a:t>.</a:t>
            </a:r>
            <a:endParaRPr altLang="zh-TW" b="1" dirty="0" sz="1600" lang="en-US"/>
          </a:p>
          <a:p>
            <a:pPr lvl="1" marL="2844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altLang="zh-TW" b="1" dirty="0" sz="1600" lang="en-US" smtClean="0"/>
              <a:t>High </a:t>
            </a:r>
            <a:r>
              <a:rPr altLang="zh-TW" b="1" dirty="0" sz="1600" lang="en-US"/>
              <a:t>Resistance Poly-Si : </a:t>
            </a:r>
            <a:r>
              <a:rPr altLang="en-US" b="1" dirty="0" sz="1600" lang="zh-TW" smtClean="0"/>
              <a:t>定義</a:t>
            </a:r>
            <a:r>
              <a:rPr altLang="zh-TW" b="1" dirty="0" sz="1600" lang="en-US"/>
              <a:t>DRAM Cell Bit-line </a:t>
            </a:r>
            <a:r>
              <a:rPr altLang="en-US" b="1" dirty="0" sz="1600" lang="zh-TW"/>
              <a:t>和周邊</a:t>
            </a:r>
            <a:r>
              <a:rPr altLang="zh-TW" b="1" dirty="0" sz="1600" lang="en-US"/>
              <a:t>logic gate</a:t>
            </a:r>
            <a:r>
              <a:rPr altLang="en-US" b="1" dirty="0" sz="1600" lang="zh-TW"/>
              <a:t>前將</a:t>
            </a:r>
            <a:r>
              <a:rPr altLang="zh-TW" b="1" dirty="0" sz="1600" lang="en-US"/>
              <a:t>high resistance poly-Si</a:t>
            </a:r>
            <a:r>
              <a:rPr altLang="en-US" b="1" dirty="0" sz="1600" lang="zh-TW"/>
              <a:t>區塊上之金層層移除後</a:t>
            </a:r>
            <a:r>
              <a:rPr altLang="en-US" b="1" dirty="0" sz="1600" lang="zh-TW" smtClean="0"/>
              <a:t>，接續</a:t>
            </a:r>
            <a:r>
              <a:rPr altLang="en-US" b="1" dirty="0" sz="1600" lang="zh-TW"/>
              <a:t>做</a:t>
            </a:r>
            <a:r>
              <a:rPr altLang="zh-TW" b="1" dirty="0" sz="1600" lang="en-US"/>
              <a:t>DRAM Cell Bit-line</a:t>
            </a:r>
            <a:r>
              <a:rPr altLang="en-US" b="1" dirty="0" sz="1600" lang="zh-TW"/>
              <a:t>和周邊</a:t>
            </a:r>
            <a:r>
              <a:rPr altLang="zh-TW" b="1" dirty="0" sz="1600" lang="en-US"/>
              <a:t>logic </a:t>
            </a:r>
            <a:r>
              <a:rPr altLang="zh-TW" b="1" dirty="0" sz="1600" lang="en-US" smtClean="0"/>
              <a:t>gate.</a:t>
            </a:r>
          </a:p>
          <a:p>
            <a:pPr lvl="1" marL="2844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altLang="zh-TW" b="1" dirty="0" sz="1600" lang="en-US" smtClean="0"/>
              <a:t>Enhance  </a:t>
            </a:r>
            <a:r>
              <a:rPr altLang="zh-TW" b="1" dirty="0" sz="1600" lang="en-US"/>
              <a:t>transistor driver current (Ion): </a:t>
            </a:r>
            <a:endParaRPr altLang="zh-TW" b="1" dirty="0" sz="1600" lang="en-US" smtClean="0"/>
          </a:p>
          <a:p>
            <a:pPr lvl="1" marL="568800">
              <a:spcBef>
                <a:spcPts val="600"/>
              </a:spcBef>
            </a:pPr>
            <a:r>
              <a:rPr altLang="en-US" b="1" dirty="0" sz="1600" lang="zh-TW" smtClean="0"/>
              <a:t>調整</a:t>
            </a:r>
            <a:r>
              <a:rPr altLang="zh-TW" b="1" dirty="0" sz="1600" lang="en-US"/>
              <a:t>logic gate </a:t>
            </a:r>
            <a:r>
              <a:rPr altLang="zh-TW" b="1" dirty="0" sz="1600" lang="en-US" smtClean="0"/>
              <a:t>profile</a:t>
            </a:r>
          </a:p>
          <a:p>
            <a:pPr lvl="1" marL="568800">
              <a:spcBef>
                <a:spcPts val="600"/>
              </a:spcBef>
            </a:pPr>
            <a:r>
              <a:rPr altLang="en-US" b="1" dirty="0" sz="1600" lang="zh-TW" smtClean="0"/>
              <a:t>開發</a:t>
            </a:r>
            <a:r>
              <a:rPr altLang="en-US" b="1" dirty="0" sz="1600" lang="zh-TW"/>
              <a:t>新的離子植入條件，以強化元件電流特性</a:t>
            </a:r>
            <a:r>
              <a:rPr altLang="en-US" b="1" dirty="0" sz="1600" lang="zh-TW" smtClean="0"/>
              <a:t>。</a:t>
            </a:r>
            <a:endParaRPr altLang="zh-TW" b="1" dirty="0" sz="1600" lang="en-US"/>
          </a:p>
          <a:p>
            <a:pPr lvl="1" marL="568800">
              <a:spcBef>
                <a:spcPts val="600"/>
              </a:spcBef>
            </a:pPr>
            <a:r>
              <a:rPr altLang="en-US" b="1" dirty="0" sz="1600" lang="zh-TW" smtClean="0"/>
              <a:t>改善</a:t>
            </a:r>
            <a:r>
              <a:rPr altLang="en-US" b="1" dirty="0" sz="1600" lang="zh-TW"/>
              <a:t>接觸電阻抗，增強元件電流</a:t>
            </a:r>
            <a:r>
              <a:rPr altLang="en-US" b="1" dirty="0" sz="1600" lang="zh-TW" smtClean="0"/>
              <a:t>。</a:t>
            </a:r>
            <a:endParaRPr altLang="zh-TW" b="1" dirty="0" sz="1600" lang="en-US"/>
          </a:p>
          <a:p>
            <a:pPr lvl="1" marL="2844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altLang="zh-TW" b="1" dirty="0" sz="1600" lang="en-US" smtClean="0"/>
              <a:t>Low DRAM Cell Density: </a:t>
            </a:r>
            <a:r>
              <a:rPr altLang="en-US" b="1" dirty="0" sz="1600" lang="zh-TW" smtClean="0"/>
              <a:t>對製程</a:t>
            </a:r>
            <a:r>
              <a:rPr altLang="en-US" b="1" dirty="0" sz="1600" lang="zh-TW"/>
              <a:t>會產生負載</a:t>
            </a:r>
            <a:r>
              <a:rPr altLang="en-US" b="1" dirty="0" sz="1600" lang="zh-TW" smtClean="0"/>
              <a:t>效應，開發</a:t>
            </a:r>
            <a:r>
              <a:rPr altLang="en-US" b="1" dirty="0" sz="1600" lang="zh-TW"/>
              <a:t>製程條件</a:t>
            </a:r>
            <a:r>
              <a:rPr altLang="en-US" b="1" dirty="0" sz="1600" lang="zh-TW" smtClean="0"/>
              <a:t>，達成原有</a:t>
            </a:r>
            <a:r>
              <a:rPr altLang="zh-TW" b="1" dirty="0" sz="1600" lang="en-US"/>
              <a:t>DRAM cell </a:t>
            </a:r>
            <a:r>
              <a:rPr altLang="en-US" b="1" dirty="0" sz="1600" lang="zh-TW"/>
              <a:t>設計</a:t>
            </a:r>
            <a:r>
              <a:rPr altLang="en-US" b="1" dirty="0" sz="1600" lang="zh-TW" smtClean="0"/>
              <a:t>目標。</a:t>
            </a:r>
            <a:endParaRPr altLang="zh-TW" b="1" dirty="0" sz="1600" lang="en-US"/>
          </a:p>
        </p:txBody>
      </p:sp>
    </p:spTree>
  </p:cSld>
  <p:clrMapOvr>
    <a:masterClrMapping/>
  </p:clrMapOvr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15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55" name="Google Shape;15569;p38"/>
          <p:cNvSpPr txBox="1"/>
          <p:nvPr/>
        </p:nvSpPr>
        <p:spPr>
          <a:xfrm>
            <a:off x="83127" y="562783"/>
            <a:ext cx="8959200" cy="5664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ctr" lvl="0">
              <a:spcBef>
                <a:spcPts val="0"/>
              </a:spcBef>
              <a:spcAft>
                <a:spcPts val="0"/>
              </a:spcAft>
              <a:buClr>
                <a:srgbClr val="242852"/>
              </a:buClr>
              <a:buSzPts val="2800"/>
            </a:pPr>
            <a:r>
              <a:rPr b="1" cap="none" dirty="0" sz="2800" i="0" lang="en-US" strike="noStrike" u="none" smtClean="0">
                <a:solidFill>
                  <a:srgbClr val="242852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A.3</a:t>
            </a:r>
            <a:r>
              <a:rPr altLang="en-US" dirty="0" sz="28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：記憶體位元單元及子陣列開發</a:t>
            </a:r>
            <a:endParaRPr b="1" cap="none" dirty="0" sz="2800" i="0" strike="noStrike" u="none">
              <a:solidFill>
                <a:srgbClr val="242852"/>
              </a:solidFill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049956" name="Google Shape;15570;p38"/>
          <p:cNvSpPr txBox="1"/>
          <p:nvPr/>
        </p:nvSpPr>
        <p:spPr>
          <a:xfrm>
            <a:off x="4905374" y="1558395"/>
            <a:ext cx="4086225" cy="45393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284400" lvl="1" marL="284400" marR="0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■"/>
            </a:pPr>
            <a:r>
              <a:rPr b="1" cap="none" dirty="0" sz="1600" i="0" lang="en-US" err="1" strike="noStrike" u="none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使用現有技術PSMC</a:t>
            </a:r>
            <a:r>
              <a:rPr b="1" cap="none" dirty="0" sz="1600" i="0" lang="en-US" strike="noStrike" u="none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25nm DRAM Memory bit cell and sub-array </a:t>
            </a:r>
            <a:r>
              <a:rPr b="1" cap="none" dirty="0" sz="1600" i="0" lang="en-US" err="1" strike="noStrike" u="none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做為AIM</a:t>
            </a:r>
            <a:r>
              <a:rPr b="1" cap="none" dirty="0" sz="1600" i="0" lang="en-US" strike="noStrike" u="none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</a:t>
            </a:r>
            <a:r>
              <a:rPr b="1" cap="none" dirty="0" sz="1600" i="0" lang="en-US" err="1" strike="noStrike" u="none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製程平台發展</a:t>
            </a:r>
            <a:r>
              <a:rPr b="1" cap="none" dirty="0" sz="1600" i="0" lang="en-US" strike="noStrike" u="none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。</a:t>
            </a:r>
            <a:endParaRPr b="1" cap="none" dirty="0" sz="1600" i="0" strike="noStrike" u="none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algn="l" indent="-341550" lvl="1" marL="341550" marR="0" rtl="0">
              <a:lnSpc>
                <a:spcPct val="13125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/>
            </a:pPr>
            <a:r>
              <a:rPr b="1" cap="none" dirty="0" sz="1600" i="0" lang="en-US" err="1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因應低密度DRAM對現有製程會產生負載效應，以及新元件之整合，在原有DRAM</a:t>
            </a:r>
            <a:r>
              <a:rPr b="1" cap="none" dirty="0" sz="1600" i="0" lang="en-US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memory cell </a:t>
            </a:r>
            <a:r>
              <a:rPr b="1" cap="none" dirty="0" sz="1600" i="0" lang="en-US" err="1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相關製程，重新開發製程條件，以達到原有DRAM</a:t>
            </a:r>
            <a:r>
              <a:rPr b="1" cap="none" dirty="0" sz="1600" i="0" lang="en-US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cell </a:t>
            </a:r>
            <a:r>
              <a:rPr b="1" cap="none" dirty="0" sz="1600" i="0" lang="en-US" err="1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設計目標</a:t>
            </a:r>
            <a:r>
              <a:rPr b="1" cap="none" dirty="0" sz="1600" i="0" lang="en-US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。</a:t>
            </a:r>
            <a:endParaRPr b="1" cap="none" dirty="0" sz="1600" i="0" strike="noStrike" u="none">
              <a:solidFill>
                <a:srgbClr val="0070C0"/>
              </a:solidFill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algn="l" indent="-341550" lvl="1" marL="341550" marR="0" rtl="0">
              <a:lnSpc>
                <a:spcPct val="13125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/>
            </a:pPr>
            <a:r>
              <a:rPr b="1" cap="none" dirty="0" sz="1600" i="0" lang="en-US" err="1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因應周邊元件驅動能力之提昇與改善，Sub-Array</a:t>
            </a:r>
            <a:r>
              <a:rPr b="1" cap="none" dirty="0" sz="1600" i="0" lang="en-US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(</a:t>
            </a:r>
            <a:r>
              <a:rPr b="1" cap="none" dirty="0" sz="1600" i="0" lang="en-US" err="1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SA與SWD</a:t>
            </a:r>
            <a:r>
              <a:rPr b="1" cap="none" dirty="0" sz="1600" i="0" lang="en-US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)</a:t>
            </a:r>
            <a:r>
              <a:rPr b="1" cap="none" dirty="0" sz="1600" i="0" lang="en-US" err="1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需要調整設計或增加少數光罩做單獨隔離製程調整</a:t>
            </a:r>
            <a:r>
              <a:rPr b="1" cap="none" dirty="0" sz="1600" i="0" lang="en-US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。</a:t>
            </a:r>
            <a:endParaRPr b="1" cap="none" dirty="0" sz="1600" i="0" strike="noStrike" u="none">
              <a:solidFill>
                <a:srgbClr val="0070C0"/>
              </a:solidFill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algn="l" indent="-341550" lvl="1" marL="341550" marR="0" rtl="0">
              <a:lnSpc>
                <a:spcPct val="13125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alibri"/>
              <a:buAutoNum type="arabicPeriod"/>
            </a:pPr>
            <a:r>
              <a:rPr b="1" cap="none" dirty="0" sz="1600" i="0" lang="en-US" err="1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五層鋁製程導入，現有sub-array</a:t>
            </a:r>
            <a:r>
              <a:rPr b="1" cap="none" dirty="0" sz="1600" i="0" lang="en-US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</a:t>
            </a:r>
            <a:r>
              <a:rPr b="1" cap="none" dirty="0" sz="1600" i="0" lang="en-US" err="1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需重新設計金屬連線佈局，Design</a:t>
            </a:r>
            <a:r>
              <a:rPr b="1" cap="none" dirty="0" sz="1600" i="0" lang="en-US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kits (Design </a:t>
            </a:r>
            <a:r>
              <a:rPr b="1" cap="none" dirty="0" sz="1600" i="0" lang="en-US" err="1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rules微縮</a:t>
            </a:r>
            <a:r>
              <a:rPr b="1" cap="none" dirty="0" sz="1600" i="0" lang="en-US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， OPC， Auto-Generation)  </a:t>
            </a:r>
            <a:r>
              <a:rPr b="1" cap="none" dirty="0" sz="1600" i="0" lang="en-US" err="1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新開發必要</a:t>
            </a:r>
            <a:r>
              <a:rPr b="1" cap="none" dirty="0" sz="1600" i="0" lang="en-US" strike="noStrike" u="none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。</a:t>
            </a:r>
            <a:endParaRPr b="1" cap="none" dirty="0" sz="1600" i="0" strike="noStrike" u="none">
              <a:solidFill>
                <a:srgbClr val="0070C0"/>
              </a:solidFill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30" name="Google Shape;15571;p38"/>
          <p:cNvGrpSpPr/>
          <p:nvPr/>
        </p:nvGrpSpPr>
        <p:grpSpPr>
          <a:xfrm>
            <a:off x="278822" y="1874740"/>
            <a:ext cx="4283905" cy="3916460"/>
            <a:chOff x="2597" y="36415"/>
            <a:chExt cx="4624033" cy="3268389"/>
          </a:xfrm>
        </p:grpSpPr>
        <p:sp>
          <p:nvSpPr>
            <p:cNvPr id="1049957" name="Google Shape;15572;p38"/>
            <p:cNvSpPr/>
            <p:nvPr/>
          </p:nvSpPr>
          <p:spPr>
            <a:xfrm>
              <a:off x="1584037" y="1843804"/>
              <a:ext cx="1461000" cy="1461000"/>
            </a:xfrm>
            <a:prstGeom prst="ellipse"/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58" name="Google Shape;15573;p38"/>
            <p:cNvSpPr txBox="1"/>
            <p:nvPr/>
          </p:nvSpPr>
          <p:spPr>
            <a:xfrm>
              <a:off x="1798006" y="2057773"/>
              <a:ext cx="1033200" cy="1033200"/>
            </a:xfrm>
            <a:prstGeom prst="rect"/>
            <a:noFill/>
            <a:ln>
              <a:noFill/>
            </a:ln>
          </p:spPr>
          <p:txBody>
            <a:bodyPr anchor="ctr" anchorCtr="0" bIns="11425" lIns="11425" rIns="11425" spcFirstLastPara="1" tIns="11425" wrap="square">
              <a:noAutofit/>
            </a:bodyPr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sz="1800" lang="en-US">
                  <a:solidFill>
                    <a:schemeClr val="lt1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25nm</a:t>
              </a: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 indent="0" lvl="0" marL="0" marR="0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sz="1800" lang="en-US">
                  <a:solidFill>
                    <a:schemeClr val="lt1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DRAM</a:t>
              </a: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 indent="0" lvl="0" marL="0" marR="0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sz="1800" lang="en-US">
                  <a:solidFill>
                    <a:schemeClr val="lt1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製程</a:t>
              </a: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59" name="Google Shape;15574;p38"/>
            <p:cNvSpPr/>
            <p:nvPr/>
          </p:nvSpPr>
          <p:spPr>
            <a:xfrm rot="-8689170">
              <a:off x="588757" y="1565464"/>
              <a:ext cx="1180413" cy="416582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AFB7D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60" name="Google Shape;15575;p38"/>
            <p:cNvSpPr/>
            <p:nvPr/>
          </p:nvSpPr>
          <p:spPr>
            <a:xfrm>
              <a:off x="2597" y="878675"/>
              <a:ext cx="1388100" cy="111030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61" name="Google Shape;15576;p38"/>
            <p:cNvSpPr txBox="1"/>
            <p:nvPr/>
          </p:nvSpPr>
          <p:spPr>
            <a:xfrm>
              <a:off x="35120" y="911198"/>
              <a:ext cx="1323000" cy="1045500"/>
            </a:xfrm>
            <a:prstGeom prst="rect"/>
            <a:noFill/>
            <a:ln>
              <a:noFill/>
            </a:ln>
          </p:spPr>
          <p:txBody>
            <a:bodyPr anchor="ctr" anchorCtr="0" bIns="26650" lIns="26650" rIns="26650" spcFirstLastPara="1" tIns="26650" wrap="square">
              <a:noAutofit/>
            </a:bodyPr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sz="1400" lang="en-US">
                  <a:solidFill>
                    <a:schemeClr val="lt1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1.解決低密度負載效應</a:t>
              </a: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62" name="Google Shape;15577;p38"/>
            <p:cNvSpPr/>
            <p:nvPr/>
          </p:nvSpPr>
          <p:spPr>
            <a:xfrm rot="-5400000">
              <a:off x="1722972" y="975133"/>
              <a:ext cx="1183200" cy="416400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AFB7D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63" name="Google Shape;15578;p38"/>
            <p:cNvSpPr/>
            <p:nvPr/>
          </p:nvSpPr>
          <p:spPr>
            <a:xfrm>
              <a:off x="1620564" y="36415"/>
              <a:ext cx="1388100" cy="111030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64" name="Google Shape;15579;p38"/>
            <p:cNvSpPr txBox="1"/>
            <p:nvPr/>
          </p:nvSpPr>
          <p:spPr>
            <a:xfrm>
              <a:off x="1653087" y="68938"/>
              <a:ext cx="1323000" cy="1045500"/>
            </a:xfrm>
            <a:prstGeom prst="rect"/>
            <a:noFill/>
            <a:ln>
              <a:noFill/>
            </a:ln>
          </p:spPr>
          <p:txBody>
            <a:bodyPr anchor="ctr" anchorCtr="0" bIns="26650" lIns="26650" rIns="26650" spcFirstLastPara="1" tIns="26650" wrap="square">
              <a:noAutofit/>
            </a:bodyPr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sz="1400" lang="en-US">
                  <a:solidFill>
                    <a:schemeClr val="lt1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2. 提升周邊驅動能力</a:t>
              </a: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65" name="Google Shape;15580;p38"/>
            <p:cNvSpPr/>
            <p:nvPr/>
          </p:nvSpPr>
          <p:spPr>
            <a:xfrm rot="-2110830">
              <a:off x="2860073" y="1565612"/>
              <a:ext cx="1180413" cy="416582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AFB7D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66" name="Google Shape;15581;p38"/>
            <p:cNvSpPr/>
            <p:nvPr/>
          </p:nvSpPr>
          <p:spPr>
            <a:xfrm>
              <a:off x="3238530" y="878675"/>
              <a:ext cx="1388100" cy="111030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967" name="Google Shape;15582;p38"/>
            <p:cNvSpPr txBox="1"/>
            <p:nvPr/>
          </p:nvSpPr>
          <p:spPr>
            <a:xfrm>
              <a:off x="3271053" y="911198"/>
              <a:ext cx="1323000" cy="1045500"/>
            </a:xfrm>
            <a:prstGeom prst="rect"/>
            <a:noFill/>
            <a:ln>
              <a:noFill/>
            </a:ln>
          </p:spPr>
          <p:txBody>
            <a:bodyPr anchor="ctr" anchorCtr="0" bIns="26650" lIns="26650" rIns="26650" spcFirstLastPara="1" tIns="26650" wrap="square">
              <a:noAutofit/>
            </a:bodyPr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dirty="0" sz="1400" lang="en-US">
                  <a:solidFill>
                    <a:schemeClr val="lt1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3. </a:t>
              </a:r>
              <a:r>
                <a:rPr dirty="0" sz="1400" lang="en-US" err="1">
                  <a:solidFill>
                    <a:schemeClr val="lt1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五層金屬層製程導入</a:t>
              </a:r>
              <a:endParaRPr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49968" name="Google Shape;15584;p38"/>
          <p:cNvSpPr txBox="1"/>
          <p:nvPr/>
        </p:nvSpPr>
        <p:spPr>
          <a:xfrm>
            <a:off x="385762" y="1165755"/>
            <a:ext cx="8331517" cy="40006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 sz="2000" lang="en-US" err="1">
                <a:solidFill>
                  <a:schemeClr val="lt1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b="1" dirty="0" sz="20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</a:t>
            </a:r>
            <a:r>
              <a:rPr dirty="0" sz="2000" lang="en-US" err="1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標準DRAM</a:t>
            </a:r>
            <a:r>
              <a:rPr dirty="0" sz="2000" lang="en-US" err="1" smtClean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設計僅需三層金屬層</a:t>
            </a:r>
            <a:r>
              <a:rPr altLang="en-US" dirty="0" sz="20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，</a:t>
            </a:r>
            <a:r>
              <a:rPr dirty="0" sz="2000" lang="en-US" err="1" smtClean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AIM</a:t>
            </a:r>
            <a:r>
              <a:rPr dirty="0" sz="2000" lang="en-US" err="1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需導入五層設計</a:t>
            </a:r>
            <a:endParaRPr b="1" dirty="0" sz="200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  <p:timing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71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9972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A.4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：新製程元件開發</a:t>
            </a:r>
            <a:endParaRPr altLang="en-US" dirty="0" 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12" name="表格 3"/>
          <p:cNvGraphicFramePr>
            <a:graphicFrameLocks noGrp="1"/>
          </p:cNvGraphicFramePr>
          <p:nvPr/>
        </p:nvGraphicFramePr>
        <p:xfrm>
          <a:off x="167459" y="1251791"/>
          <a:ext cx="8790607" cy="4298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848"/>
                <a:gridCol w="2371060"/>
                <a:gridCol w="2115880"/>
                <a:gridCol w="2280819"/>
              </a:tblGrid>
              <a:tr h="370840">
                <a:tc>
                  <a:txBody>
                    <a:bodyPr/>
                    <a:p>
                      <a:pPr algn="ctr"/>
                      <a:r>
                        <a:rPr altLang="en-US" dirty="0" sz="1600" lang="zh-TW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Device/IP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Current components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Development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</a:tr>
              <a:tr h="716532"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Hi-Resistor of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Poly-Si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Hi-Resistor of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substrate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(N- on AA) only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 gate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w/o metal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film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 Temp. coefficient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resistance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</a:tr>
              <a:tr h="706341"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Native NMOS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available on DRAM platform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NMOS in </a:t>
                      </a:r>
                      <a:r>
                        <a:rPr altLang="zh-TW" dirty="0" sz="1600" lang="en-US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Psub</a:t>
                      </a:r>
                      <a:endParaRPr altLang="zh-TW" dirty="0" sz="1600" lang="en-US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(w/o </a:t>
                      </a:r>
                      <a:r>
                        <a:rPr altLang="zh-TW" dirty="0" sz="1600" lang="en-US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Pwell</a:t>
                      </a:r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speed application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</a:tr>
              <a:tr h="706341"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Drive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Tr.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</a:t>
                      </a:r>
                      <a:r>
                        <a:rPr altLang="zh-TW" dirty="0" sz="1600" lang="en-US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salicide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process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 </a:t>
                      </a:r>
                      <a:r>
                        <a:rPr altLang="zh-TW" dirty="0" sz="1600" lang="en-US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salicde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S/D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speed application</a:t>
                      </a:r>
                      <a:endParaRPr altLang="en-US" dirty="0" sz="1600" lang="zh-TW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</a:tr>
              <a:tr h="370840"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SRAM IP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logic gate &amp; standard cell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Compact bit-cell and SRAM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macro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speed 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  <a:endParaRPr altLang="en-US" dirty="0" sz="1600" lang="zh-TW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</a:tr>
              <a:tr h="666337"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 IP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available on DRAM platform</a:t>
                      </a:r>
                      <a:endParaRPr altLang="en-US" dirty="0" sz="1600" lang="zh-TW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 thickness top metal layer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communication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</a:tr>
              <a:tr h="552893"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OTP IP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at FT stage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OTP applied</a:t>
                      </a: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WT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aseline="0" dirty="0" sz="16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DRAM repair</a:t>
                      </a:r>
                      <a:endParaRPr altLang="en-US" dirty="0" sz="16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</a:tr>
            </a:tbl>
          </a:graphicData>
        </a:graphic>
      </p:graphicFrame>
      <p:sp>
        <p:nvSpPr>
          <p:cNvPr id="1049973" name="圓角矩形 4"/>
          <p:cNvSpPr/>
          <p:nvPr/>
        </p:nvSpPr>
        <p:spPr>
          <a:xfrm>
            <a:off x="6778487" y="272704"/>
            <a:ext cx="2046156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更換圖表</a:t>
            </a:r>
            <a:endParaRPr altLang="zh-TW" b="1" dirty="0" lang="en-US" smtClean="0">
              <a:solidFill>
                <a:srgbClr val="FF0000"/>
              </a:solidFill>
            </a:endParaRPr>
          </a:p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增加本</a:t>
            </a:r>
            <a:r>
              <a:rPr altLang="en-US" b="1" dirty="0" lang="zh-TW">
                <a:solidFill>
                  <a:srgbClr val="FF0000"/>
                </a:solidFill>
              </a:rPr>
              <a:t>分</a:t>
            </a:r>
            <a:r>
              <a:rPr altLang="en-US" b="1" dirty="0" lang="zh-TW" smtClean="0">
                <a:solidFill>
                  <a:srgbClr val="FF0000"/>
                </a:solidFill>
              </a:rPr>
              <a:t>項要點說</a:t>
            </a:r>
            <a:r>
              <a:rPr altLang="en-US" b="1" dirty="0" lang="zh-TW">
                <a:solidFill>
                  <a:srgbClr val="FF0000"/>
                </a:solidFill>
              </a:rPr>
              <a:t>明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74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38F9BD9-0C01-48D1-BC7C-226507EE6F94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37</a:t>
            </a:fld>
            <a:endParaRPr altLang="zh-TW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975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A.5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en-US" dirty="0" lang="zh-TW" smtClean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</a:t>
            </a:r>
            <a:r>
              <a:rPr altLang="en-US" dirty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整合開發</a:t>
            </a:r>
            <a:endParaRPr altLang="zh-TW" dirty="0" lang="en-US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13" name="資料庫圖表 3"/>
          <p:cNvGraphicFramePr>
            <a:graphicFrameLocks/>
          </p:cNvGraphicFramePr>
          <p:nvPr/>
        </p:nvGraphicFramePr>
        <p:xfrm>
          <a:off x="796098" y="1897693"/>
          <a:ext cx="8302171" cy="4781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976" name="文字方塊 4"/>
          <p:cNvSpPr txBox="1"/>
          <p:nvPr/>
        </p:nvSpPr>
        <p:spPr>
          <a:xfrm>
            <a:off x="702151" y="1363232"/>
            <a:ext cx="4815564" cy="16535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altLang="en-US" b="1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新產品</a:t>
            </a:r>
            <a:r>
              <a:rPr altLang="zh-TW" b="1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b="1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製程導入</a:t>
            </a:r>
            <a:r>
              <a:rPr altLang="en-US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需進行</a:t>
            </a:r>
            <a:r>
              <a:rPr altLang="en-US" b="1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多迴調試</a:t>
            </a:r>
            <a:r>
              <a:rPr altLang="zh-TW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以取得最適當的參數設定值</a:t>
            </a:r>
            <a:endParaRPr altLang="zh-TW" b="1" dirty="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marL="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altLang="en-US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製程的整合為反覆及耗時的調整過程</a:t>
            </a:r>
            <a:r>
              <a:rPr altLang="zh-TW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製程工程師需與設計工程師密切配合</a:t>
            </a:r>
            <a:r>
              <a:rPr altLang="zh-TW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以達高良率的生產可行性</a:t>
            </a:r>
            <a:endParaRPr altLang="zh-TW" b="1" dirty="0" 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977" name="圓角矩形 5"/>
          <p:cNvSpPr/>
          <p:nvPr/>
        </p:nvSpPr>
        <p:spPr>
          <a:xfrm>
            <a:off x="6778487" y="272704"/>
            <a:ext cx="2046156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此子項刪除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7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9979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indent="-268288" marL="268288"/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A.6</a:t>
            </a:r>
            <a:r>
              <a:rPr altLang="en-US" dirty="0" lang="zh-TW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：產品設計套件開發</a:t>
            </a:r>
            <a:endParaRPr altLang="zh-TW" dirty="0" lang="en-US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14" name="資料庫圖表 1"/>
          <p:cNvGraphicFramePr>
            <a:graphicFrameLocks/>
          </p:cNvGraphicFramePr>
          <p:nvPr/>
        </p:nvGraphicFramePr>
        <p:xfrm>
          <a:off x="1367608" y="1129271"/>
          <a:ext cx="6953432" cy="5888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980" name="圓角矩形 4"/>
          <p:cNvSpPr/>
          <p:nvPr/>
        </p:nvSpPr>
        <p:spPr>
          <a:xfrm>
            <a:off x="6778487" y="272704"/>
            <a:ext cx="2046156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此子項刪除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81" name="矩形 2"/>
          <p:cNvSpPr/>
          <p:nvPr/>
        </p:nvSpPr>
        <p:spPr>
          <a:xfrm>
            <a:off x="0" y="2170549"/>
            <a:ext cx="9144000" cy="1385455"/>
          </a:xfrm>
          <a:prstGeom prst="rect"/>
          <a:solidFill>
            <a:srgbClr val="FFC0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r>
              <a:rPr altLang="en-US" dirty="0" sz="24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力積電  分項計畫負責人：賴志韋</a:t>
            </a:r>
            <a:endParaRPr altLang="en-US" dirty="0" sz="24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982" name="文字方塊 1"/>
          <p:cNvSpPr txBox="1"/>
          <p:nvPr/>
        </p:nvSpPr>
        <p:spPr>
          <a:xfrm>
            <a:off x="0" y="1385459"/>
            <a:ext cx="6280727" cy="11582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36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b="1" dirty="0" sz="3600" lang="en-US">
                <a:ea typeface="微軟正黑體" panose="020B0604030504040204" pitchFamily="34" charset="-120"/>
                <a:cs typeface="Arial" panose="020B0604020202020204" pitchFamily="34" charset="0"/>
              </a:rPr>
              <a:t>B</a:t>
            </a:r>
            <a:r>
              <a:rPr altLang="en-US" b="1" dirty="0" sz="36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b="1" dirty="0" sz="3600" lang="en-US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3600" lang="zh-TW">
                <a:ea typeface="微軟正黑體" panose="020B0604030504040204" pitchFamily="34" charset="-120"/>
                <a:cs typeface="Arial" panose="020B0604020202020204" pitchFamily="34" charset="0"/>
              </a:rPr>
              <a:t>基礎矽智財開發</a:t>
            </a:r>
            <a:endParaRPr altLang="zh-TW" b="1" dirty="0" sz="3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altLang="en-US" b="1" dirty="0" sz="36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983" name="內容版面配置區 2"/>
          <p:cNvSpPr txBox="1"/>
          <p:nvPr/>
        </p:nvSpPr>
        <p:spPr>
          <a:xfrm>
            <a:off x="2918690" y="3823859"/>
            <a:ext cx="6151419" cy="2200711"/>
          </a:xfrm>
          <a:prstGeom prst="rect"/>
        </p:spPr>
        <p:txBody>
          <a:bodyPr>
            <a:normAutofit fontScale="95000" lnSpcReduction="10000"/>
          </a:bodyPr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altLang="en-US" dirty="0" sz="28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現職</a:t>
            </a:r>
            <a:r>
              <a:rPr altLang="zh-TW" dirty="0" sz="28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altLang="en-US" dirty="0" sz="28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力積電矽智財處副處長 </a:t>
            </a:r>
            <a:endParaRPr altLang="zh-TW" dirty="0" sz="280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sz="28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經歷</a:t>
            </a:r>
            <a:r>
              <a:rPr altLang="zh-TW" dirty="0" sz="28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lvl="1"/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聯電</a:t>
            </a:r>
            <a:r>
              <a:rPr altLang="zh-TW" dirty="0" sz="24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IPDS IP outsourcing </a:t>
            </a:r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副</a:t>
            </a:r>
            <a:r>
              <a:rPr altLang="en-US" dirty="0" sz="24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理</a:t>
            </a:r>
            <a:endParaRPr altLang="zh-TW" dirty="0" sz="240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智原科技</a:t>
            </a:r>
            <a:r>
              <a:rPr altLang="zh-TW" dirty="0" sz="24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SRAM designer</a:t>
            </a:r>
          </a:p>
          <a:p>
            <a:pPr lvl="1"/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智原科技</a:t>
            </a:r>
            <a:r>
              <a:rPr altLang="zh-TW" dirty="0" sz="24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IP service team</a:t>
            </a:r>
            <a:r>
              <a:rPr altLang="en-US" dirty="0" sz="24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經理</a:t>
            </a:r>
            <a:endParaRPr altLang="zh-TW" dirty="0" sz="240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984" name="矩形 3"/>
          <p:cNvSpPr/>
          <p:nvPr/>
        </p:nvSpPr>
        <p:spPr>
          <a:xfrm>
            <a:off x="489527" y="4017822"/>
            <a:ext cx="1874982" cy="2281382"/>
          </a:xfrm>
          <a:prstGeom prst="rect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照片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01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02406" y="4017822"/>
            <a:ext cx="1725639" cy="2300851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矩形 5"/>
          <p:cNvSpPr>
            <a:spLocks noChangeArrowheads="1"/>
          </p:cNvSpPr>
          <p:nvPr/>
        </p:nvSpPr>
        <p:spPr bwMode="auto">
          <a:xfrm>
            <a:off x="0" y="5270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840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841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/>
        </p:spPr>
        <p:txBody>
          <a:bodyPr>
            <a:normAutofit/>
          </a:bodyPr>
          <a:lstStyle>
            <a:lvl1pPr algn="l" eaLnBrk="0" fontAlgn="base" hangingPunct="0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0" fontAlgn="base" hangingPunct="0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0" fontAlgn="base" hangingPunct="0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0" fontAlgn="base" hangingPunct="0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0" fontAlgn="base" hangingPunct="0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altLang="en-US" b="1" dirty="0" sz="2400" kern="0" lang="zh-TW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</a:t>
            </a:r>
            <a:r>
              <a:rPr altLang="en-US" b="1" dirty="0" sz="2400" kern="0" lang="zh-TW" smtClean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實績</a:t>
            </a:r>
            <a:endParaRPr altLang="zh-TW" b="1" dirty="0" sz="2400" kern="0" lang="en-US" smtClean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  <a:endParaRPr altLang="en-US" b="1" dirty="0" sz="2400" kern="0" lang="zh-TW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需求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與應用分析及國內外競爭分析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創造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計畫之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分工與角色說明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48842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93" name="圓角矩形 7"/>
          <p:cNvSpPr/>
          <p:nvPr/>
        </p:nvSpPr>
        <p:spPr>
          <a:xfrm>
            <a:off x="221647" y="1731264"/>
            <a:ext cx="3058001" cy="4870703"/>
          </a:xfrm>
          <a:prstGeom prst="roundRect">
            <a:avLst>
              <a:gd name="adj" fmla="val 10487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txBody>
          <a:bodyPr anchor="ctr" bIns="0" lIns="108000" rIns="108000" rtlCol="0" tIns="360000" wrap="square">
            <a:noAutofit/>
          </a:bodyPr>
          <a:p>
            <a:pPr defTabSz="457200" fontAlgn="auto" indent="-342900" lvl="0" marL="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altLang="en-US" b="1" dirty="0" kumimoji="0" lang="zh-TW" u="sng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週邊智財</a:t>
            </a:r>
            <a:r>
              <a:rPr altLang="en-US" dirty="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br>
              <a:rPr altLang="zh-TW" dirty="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en-US" dirty="0" sz="160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常用的 </a:t>
            </a:r>
            <a:r>
              <a:rPr altLang="zh-TW" dirty="0" sz="160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I/O </a:t>
            </a:r>
            <a:r>
              <a:rPr altLang="en-US" dirty="0" sz="160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如 </a:t>
            </a:r>
            <a:r>
              <a:rPr altLang="zh-TW" dirty="0" sz="160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UART</a:t>
            </a:r>
            <a:r>
              <a:rPr altLang="en-US" dirty="0" sz="160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altLang="zh-TW" dirty="0" sz="160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SPI</a:t>
            </a:r>
            <a:r>
              <a:rPr altLang="en-US" dirty="0" sz="160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altLang="zh-TW" dirty="0" sz="160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GPIO </a:t>
            </a:r>
            <a:r>
              <a:rPr altLang="en-US" dirty="0" sz="160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等矽智財移植</a:t>
            </a:r>
            <a:endParaRPr altLang="zh-TW" dirty="0" sz="1600" kumimoji="0" lang="en-US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defTabSz="457200" fontAlgn="auto" indent="-342900" lvl="0" marL="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altLang="en-US" b="1" dirty="0" kumimoji="0" lang="zh-TW" u="sng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高頻寬 </a:t>
            </a:r>
            <a:r>
              <a:rPr altLang="zh-TW" b="1" dirty="0" kumimoji="0" lang="en-US" u="sng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 </a:t>
            </a:r>
            <a:r>
              <a:rPr altLang="en-US" b="1" dirty="0" kumimoji="0" lang="zh-TW" u="sng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陣列</a:t>
            </a:r>
            <a:r>
              <a:rPr altLang="en-US" dirty="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dirty="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en-US" dirty="0" sz="160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高頻寬，低延遲，低耗能 </a:t>
            </a:r>
            <a:r>
              <a:rPr altLang="zh-TW" dirty="0" sz="160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 </a:t>
            </a:r>
            <a:r>
              <a:rPr altLang="en-US" dirty="0" sz="160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核心開發</a:t>
            </a:r>
          </a:p>
          <a:p>
            <a:pPr defTabSz="457200" fontAlgn="auto" indent="-342900" lvl="0" marL="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altLang="en-US" b="1" dirty="0" kumimoji="0" lang="zh-TW" u="sng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標準元件庫</a:t>
            </a:r>
            <a:r>
              <a:rPr altLang="en-US" dirty="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kumimoji="0" lang="en-US" u="sng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dirty="0" kumimoji="0" lang="en-US" u="sng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zh-TW" dirty="0" sz="160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25nm AIM</a:t>
            </a:r>
            <a:r>
              <a:rPr altLang="en-US" dirty="0" sz="160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製程支持邏輯電路設計基本元</a:t>
            </a:r>
          </a:p>
          <a:p>
            <a:pPr defTabSz="457200" fontAlgn="auto" indent="-342900" lvl="0" marL="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altLang="zh-TW" b="1" dirty="0" kumimoji="0" lang="en-US" u="sng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altLang="en-US" b="1" dirty="0" kumimoji="0" lang="zh-TW" u="sng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陣列</a:t>
            </a:r>
            <a:r>
              <a:rPr altLang="en-US" dirty="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dirty="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en-US" dirty="0" sz="160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小面積，高速度，</a:t>
            </a:r>
            <a:r>
              <a:rPr altLang="zh-TW" dirty="0" sz="160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SRAM </a:t>
            </a:r>
            <a:r>
              <a:rPr altLang="en-US" dirty="0" sz="160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設計與編譯器開發</a:t>
            </a:r>
          </a:p>
          <a:p>
            <a:pPr defTabSz="457200" fontAlgn="auto" indent="-342900" lvl="0" marL="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altLang="en-US" b="1" dirty="0" kumimoji="0" lang="zh-TW" u="sng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介面智財</a:t>
            </a:r>
            <a:r>
              <a:rPr altLang="en-US" dirty="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dirty="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en-US" dirty="0" sz="160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常用的 </a:t>
            </a:r>
            <a:r>
              <a:rPr altLang="zh-TW" dirty="0" sz="160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I/F </a:t>
            </a:r>
            <a:r>
              <a:rPr altLang="en-US" dirty="0" sz="160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如 </a:t>
            </a:r>
            <a:r>
              <a:rPr altLang="zh-TW" dirty="0" sz="160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DDR3/4</a:t>
            </a:r>
            <a:r>
              <a:rPr altLang="en-US" dirty="0" sz="160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altLang="zh-TW" dirty="0" sz="1600" kumimoji="0" lang="en-US" err="1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altLang="zh-TW" dirty="0" sz="1600" kumimoji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sz="1600" kumimoji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等矽智財移植</a:t>
            </a:r>
          </a:p>
          <a:p>
            <a:pPr defTabSz="457200" fontAlgn="auto" indent="-342900" lvl="0" marL="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altLang="en-US" dirty="0" kumimoji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994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基礎矽智財開發</a:t>
            </a:r>
          </a:p>
        </p:txBody>
      </p:sp>
      <p:graphicFrame>
        <p:nvGraphicFramePr>
          <p:cNvPr id="4194315" name="資料庫圖表 5"/>
          <p:cNvGraphicFramePr>
            <a:graphicFrameLocks/>
          </p:cNvGraphicFramePr>
          <p:nvPr/>
        </p:nvGraphicFramePr>
        <p:xfrm>
          <a:off x="3035808" y="2196666"/>
          <a:ext cx="5931408" cy="34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995" name="Google Shape;15564;p37"/>
          <p:cNvSpPr txBox="1"/>
          <p:nvPr/>
        </p:nvSpPr>
        <p:spPr>
          <a:xfrm>
            <a:off x="376238" y="1076629"/>
            <a:ext cx="8213026" cy="40006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b="1" dirty="0" sz="2000" kumimoji="0" lang="en-US" err="1">
                <a:solidFill>
                  <a:prstClr val="white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b="1" dirty="0" sz="2000" kumimoji="0" lang="en-US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</a:t>
            </a:r>
            <a:r>
              <a:rPr altLang="en-US" b="1" dirty="0" sz="2000" kumimoji="0" lang="zh-TW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於 </a:t>
            </a:r>
            <a:r>
              <a:rPr dirty="0" sz="2000" kumimoji="0" lang="en-US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AIM </a:t>
            </a:r>
            <a:r>
              <a:rPr altLang="en-US" dirty="0" sz="2000" kumimoji="0" lang="zh-TW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製程平台上，</a:t>
            </a:r>
            <a:r>
              <a:rPr altLang="en-US" dirty="0" sz="2000" kumimoji="0" lang="zh-TW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完成</a:t>
            </a:r>
            <a:r>
              <a:rPr altLang="en-US" dirty="0" sz="2000" kumimoji="0" lang="zh-TW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晶片設計所需各式基礎元件</a:t>
            </a:r>
            <a:endParaRPr b="1" dirty="0" sz="2000" kumimoji="0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4999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70670" y="6381750"/>
            <a:ext cx="2018594" cy="339725"/>
          </a:xfrm>
        </p:spPr>
        <p:txBody>
          <a:bodyPr/>
          <a:p>
            <a:fld id="{31E473E0-C682-4252-A4B5-BFE737E16961}" type="slidenum">
              <a:rPr altLang="zh-TW" lang="en-US" smtClean="0">
                <a:solidFill>
                  <a:prstClr val="black">
                    <a:tint val="75000"/>
                  </a:prst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40</a:t>
            </a:fld>
            <a:endParaRPr altLang="zh-TW" lang="en-US">
              <a:solidFill>
                <a:prstClr val="black">
                  <a:tint val="75000"/>
                </a:prstClr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00" name="標題 1"/>
          <p:cNvSpPr txBox="1"/>
          <p:nvPr/>
        </p:nvSpPr>
        <p:spPr>
          <a:xfrm>
            <a:off x="829056" y="562783"/>
            <a:ext cx="7723740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項 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基礎矽智財開發之挑戰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解決方式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16" name="表格 3"/>
          <p:cNvGraphicFramePr>
            <a:graphicFrameLocks noGrp="1"/>
          </p:cNvGraphicFramePr>
          <p:nvPr/>
        </p:nvGraphicFramePr>
        <p:xfrm>
          <a:off x="492166" y="1492007"/>
          <a:ext cx="8159668" cy="3879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541"/>
                <a:gridCol w="4638127"/>
              </a:tblGrid>
              <a:tr h="407510">
                <a:tc>
                  <a:txBody>
                    <a:bodyPr/>
                    <a:p>
                      <a:r>
                        <a:rPr altLang="en-US" b="1" dirty="0" sz="2400" kern="100" lang="zh-TW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挑戰</a:t>
                      </a:r>
                      <a:endParaRPr altLang="en-US" dirty="0" sz="24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l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="1" dirty="0" sz="2400" kern="100" lang="zh-TW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解決方式</a:t>
                      </a:r>
                      <a:endParaRPr altLang="zh-TW" b="1" dirty="0" sz="2400" kern="100" lang="en-US">
                        <a:solidFill>
                          <a:prstClr val="white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844345">
                <a:tc>
                  <a:txBody>
                    <a:bodyPr/>
                    <a:p>
                      <a:pPr algn="l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="0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 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製程相較</a:t>
                      </a:r>
                      <a:r>
                        <a:rPr altLang="en-US" b="0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一般邏輯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</a:t>
                      </a:r>
                      <a:endParaRPr altLang="zh-TW" b="0" dirty="0" sz="1800" kern="100" lang="en-US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algn="l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速度</a:t>
                      </a:r>
                      <a:r>
                        <a:rPr altLang="en-US" b="0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較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慢</a:t>
                      </a:r>
                      <a:endParaRPr altLang="zh-TW" b="0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indent="0" marL="0">
                        <a:buFontTx/>
                        <a:buNone/>
                      </a:pP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開發</a:t>
                      </a:r>
                      <a:r>
                        <a:rPr altLang="zh-TW" b="0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12 Track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高速元件庫</a:t>
                      </a:r>
                      <a:r>
                        <a:rPr altLang="zh-TW" b="0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,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增加面積</a:t>
                      </a:r>
                      <a:r>
                        <a:rPr altLang="en-US" b="0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容量來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提升驅動能力，進而提高速度。</a:t>
                      </a:r>
                      <a:endParaRPr altLang="zh-TW" b="0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815020">
                <a:tc>
                  <a:txBody>
                    <a:bodyPr/>
                    <a:p>
                      <a:pPr algn="l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="0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 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製程與邏輯製程迥異，不易共用現有邏輯製程 </a:t>
                      </a:r>
                      <a:r>
                        <a:rPr altLang="zh-TW" b="0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IP</a:t>
                      </a:r>
                      <a:endParaRPr altLang="en-US" b="0" dirty="0" sz="1800" kern="100" lang="zh-TW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="0" cap="none" dirty="0" sz="1800" i="0" kern="100" kumimoji="0" lang="zh-TW" noProof="0" normalizeH="0" spc="0" strike="noStrike" u="none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應以 </a:t>
                      </a:r>
                      <a:r>
                        <a:rPr altLang="zh-TW" b="0" cap="none" dirty="0" sz="1800" i="0" kern="1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  <a:r>
                        <a:rPr altLang="en-US" b="0" cap="none" dirty="0" sz="1800" i="0" kern="100" kumimoji="0" lang="zh-TW" noProof="0" normalizeH="0" spc="0" strike="noStrike" u="none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製程相容性</a:t>
                      </a:r>
                      <a:r>
                        <a:rPr altLang="en-US" b="0" cap="none" dirty="0" sz="1800" i="0" kern="1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為優先</a:t>
                      </a:r>
                      <a:r>
                        <a:rPr altLang="en-US" b="0" cap="none" dirty="0" sz="1800" i="0" kern="100" kumimoji="0" lang="zh-TW" noProof="0" normalizeH="0" spc="0" strike="noStrike" u="none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考慮因素，</a:t>
                      </a:r>
                      <a:r>
                        <a:rPr altLang="en-US" b="0" cap="none" dirty="0" sz="1800" i="0" kern="1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在不影響</a:t>
                      </a:r>
                      <a:r>
                        <a:rPr altLang="en-US" b="0" cap="none" dirty="0" sz="1800" i="0" kern="100" kumimoji="0" lang="zh-TW" noProof="0" normalizeH="0" spc="0" strike="noStrike" u="none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整體效能下，將既有邏輯 </a:t>
                      </a:r>
                      <a:r>
                        <a:rPr altLang="zh-TW" b="0" cap="none" dirty="0" sz="1800" i="0" kern="100" kumimoji="0" lang="en-US" noProof="0" normalizeH="0" spc="0" strike="noStrike" u="none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IP</a:t>
                      </a:r>
                      <a:r>
                        <a:rPr altLang="en-US" b="0" cap="none" dirty="0" sz="1800" i="0" kern="100" kumimoji="0" lang="zh-TW" noProof="0" normalizeH="0" spc="0" strike="noStrike" u="none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植入。</a:t>
                      </a:r>
                      <a:endParaRPr altLang="zh-TW" b="0" cap="none" dirty="0" sz="1800" i="0" kern="100" kumimoji="0" lang="en-US" noProof="0" normalizeH="0" spc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881600">
                <a:tc>
                  <a:txBody>
                    <a:bodyPr/>
                    <a:p>
                      <a:pPr algn="l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altLang="en-US" b="0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邏輯運算仍需</a:t>
                      </a:r>
                      <a:r>
                        <a:rPr altLang="zh-TW" b="0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SRAM</a:t>
                      </a:r>
                      <a:r>
                        <a:rPr altLang="en-US" b="0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當即時的</a:t>
                      </a:r>
                      <a:r>
                        <a:rPr altLang="zh-TW" b="0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buffer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，以</a:t>
                      </a:r>
                      <a:r>
                        <a:rPr altLang="en-US" b="0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提升速度</a:t>
                      </a:r>
                      <a:endParaRPr altLang="zh-TW" b="0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indent="0" lvl="0" marL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altLang="en-US" b="0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需在 </a:t>
                      </a:r>
                      <a:r>
                        <a:rPr altLang="zh-TW" b="0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  <a:r>
                        <a:rPr altLang="en-US" b="0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製程上開發新的 </a:t>
                      </a:r>
                      <a:r>
                        <a:rPr altLang="zh-TW" b="0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SRAM IP </a:t>
                      </a:r>
                      <a:r>
                        <a:rPr altLang="en-US" b="0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供邏輯運算的即時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存取。</a:t>
                      </a:r>
                      <a:endParaRPr altLang="en-US" b="0" dirty="0" sz="1800" kern="100" lang="zh-TW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881600">
                <a:tc>
                  <a:txBody>
                    <a:bodyPr/>
                    <a:p>
                      <a:pPr algn="l" indent="0" marL="0">
                        <a:buFont typeface="Arial" panose="020B0604020202020204" pitchFamily="34" charset="0"/>
                        <a:buNone/>
                      </a:pP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針對 </a:t>
                      </a:r>
                      <a:r>
                        <a:rPr altLang="zh-TW" b="0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 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運算，高頻</a:t>
                      </a:r>
                      <a:r>
                        <a:rPr altLang="en-US" b="0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寬 </a:t>
                      </a:r>
                      <a:r>
                        <a:rPr altLang="zh-TW" b="0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  <a:r>
                        <a:rPr altLang="en-US" b="0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陣列結構最佳化</a:t>
                      </a:r>
                      <a:endParaRPr altLang="zh-TW" b="0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altLang="en-US" b="0" cap="none" dirty="0" sz="1800" i="0" kern="100" kumimoji="0" lang="zh-TW" noProof="0" normalizeH="0" spc="0" strike="noStrike" u="none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依據 </a:t>
                      </a:r>
                      <a:r>
                        <a:rPr altLang="zh-TW" b="0" cap="none" dirty="0" sz="1800" i="0" kern="100" kumimoji="0" lang="en-US" noProof="0" normalizeH="0" spc="0" strike="noStrike" u="none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</a:t>
                      </a:r>
                      <a:r>
                        <a:rPr altLang="en-US" b="0" cap="none" dirty="0" sz="1800" i="0" kern="100" kumimoji="0" lang="zh-TW" noProof="0" normalizeH="0" spc="0" strike="noStrike" u="none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運算資料需求模式，針對速度</a:t>
                      </a:r>
                      <a:r>
                        <a:rPr altLang="en-US" b="0" dirty="0" sz="1800" i="0" kern="1200" lang="zh-TW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、能耗、成本等因素，客製化</a:t>
                      </a:r>
                      <a:r>
                        <a:rPr altLang="zh-TW" b="0" dirty="0" sz="1800" kern="100" lang="en-US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  <a:r>
                        <a:rPr altLang="en-US" b="0" dirty="0" sz="1800" kern="100" lang="zh-TW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陣列架構。</a:t>
                      </a:r>
                      <a:endParaRPr altLang="zh-TW" b="0" cap="none" dirty="0" sz="1800" i="0" kern="100" kumimoji="0" lang="en-US" noProof="0" normalizeH="0" spc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01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B.1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en-US" dirty="0" lang="zh-TW" smtClean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標準</a:t>
            </a:r>
            <a:r>
              <a:rPr altLang="en-US" dirty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元件庫開發</a:t>
            </a:r>
          </a:p>
        </p:txBody>
      </p:sp>
      <p:pic>
        <p:nvPicPr>
          <p:cNvPr id="2097204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203064" y="1550861"/>
            <a:ext cx="3387144" cy="1215595"/>
          </a:xfrm>
          <a:prstGeom prst="rect"/>
          <a:noFill/>
          <a:ln>
            <a:noFill/>
          </a:ln>
          <a:effectLst/>
        </p:spPr>
      </p:pic>
      <p:sp>
        <p:nvSpPr>
          <p:cNvPr id="1050002" name="矩形 4"/>
          <p:cNvSpPr/>
          <p:nvPr/>
        </p:nvSpPr>
        <p:spPr>
          <a:xfrm>
            <a:off x="5473520" y="3825031"/>
            <a:ext cx="1262131" cy="811369"/>
          </a:xfrm>
          <a:prstGeom prst="rect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03" name="矩形 7"/>
          <p:cNvSpPr/>
          <p:nvPr/>
        </p:nvSpPr>
        <p:spPr>
          <a:xfrm>
            <a:off x="5486399" y="4737292"/>
            <a:ext cx="1262131" cy="811369"/>
          </a:xfrm>
          <a:prstGeom prst="rect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04" name="矩形 5"/>
          <p:cNvSpPr/>
          <p:nvPr/>
        </p:nvSpPr>
        <p:spPr>
          <a:xfrm>
            <a:off x="5975797" y="3322753"/>
            <a:ext cx="360609" cy="2550016"/>
          </a:xfrm>
          <a:prstGeom prst="rect"/>
          <a:solidFill>
            <a:srgbClr val="92D05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05" name="矩形 9"/>
          <p:cNvSpPr/>
          <p:nvPr/>
        </p:nvSpPr>
        <p:spPr>
          <a:xfrm>
            <a:off x="7493376" y="4278182"/>
            <a:ext cx="1277140" cy="523497"/>
          </a:xfrm>
          <a:prstGeom prst="rect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06" name="矩形 10"/>
          <p:cNvSpPr/>
          <p:nvPr/>
        </p:nvSpPr>
        <p:spPr>
          <a:xfrm>
            <a:off x="7493375" y="4945742"/>
            <a:ext cx="1277141" cy="523497"/>
          </a:xfrm>
          <a:prstGeom prst="rect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07" name="矩形 11"/>
          <p:cNvSpPr/>
          <p:nvPr/>
        </p:nvSpPr>
        <p:spPr>
          <a:xfrm>
            <a:off x="7982773" y="3967942"/>
            <a:ext cx="360609" cy="1902679"/>
          </a:xfrm>
          <a:prstGeom prst="rect"/>
          <a:solidFill>
            <a:srgbClr val="92D05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07" name="直線接點 8"/>
          <p:cNvCxnSpPr>
            <a:cxnSpLocks/>
          </p:cNvCxnSpPr>
          <p:nvPr/>
        </p:nvCxnSpPr>
        <p:spPr>
          <a:xfrm>
            <a:off x="5318418" y="3552416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8" name="直線接點 14"/>
          <p:cNvCxnSpPr>
            <a:cxnSpLocks/>
          </p:cNvCxnSpPr>
          <p:nvPr/>
        </p:nvCxnSpPr>
        <p:spPr>
          <a:xfrm>
            <a:off x="5316270" y="3846485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09" name="直線接點 15"/>
          <p:cNvCxnSpPr>
            <a:cxnSpLocks/>
          </p:cNvCxnSpPr>
          <p:nvPr/>
        </p:nvCxnSpPr>
        <p:spPr>
          <a:xfrm>
            <a:off x="5314122" y="4127675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0" name="直線接點 16"/>
          <p:cNvCxnSpPr>
            <a:cxnSpLocks/>
          </p:cNvCxnSpPr>
          <p:nvPr/>
        </p:nvCxnSpPr>
        <p:spPr>
          <a:xfrm>
            <a:off x="5324853" y="4395986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1" name="直線接點 17"/>
          <p:cNvCxnSpPr>
            <a:cxnSpLocks/>
          </p:cNvCxnSpPr>
          <p:nvPr/>
        </p:nvCxnSpPr>
        <p:spPr>
          <a:xfrm>
            <a:off x="5316270" y="4696499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2" name="直線接點 18"/>
          <p:cNvCxnSpPr>
            <a:cxnSpLocks/>
          </p:cNvCxnSpPr>
          <p:nvPr/>
        </p:nvCxnSpPr>
        <p:spPr>
          <a:xfrm>
            <a:off x="5314122" y="4977689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3" name="直線接點 19"/>
          <p:cNvCxnSpPr>
            <a:cxnSpLocks/>
          </p:cNvCxnSpPr>
          <p:nvPr/>
        </p:nvCxnSpPr>
        <p:spPr>
          <a:xfrm>
            <a:off x="5324853" y="5271758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4" name="直線接點 20"/>
          <p:cNvCxnSpPr>
            <a:cxnSpLocks/>
          </p:cNvCxnSpPr>
          <p:nvPr/>
        </p:nvCxnSpPr>
        <p:spPr>
          <a:xfrm>
            <a:off x="5348463" y="5578706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5" name="直線接點 21"/>
          <p:cNvCxnSpPr>
            <a:cxnSpLocks/>
          </p:cNvCxnSpPr>
          <p:nvPr/>
        </p:nvCxnSpPr>
        <p:spPr>
          <a:xfrm>
            <a:off x="5303391" y="3254051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6" name="直線接點 22"/>
          <p:cNvCxnSpPr>
            <a:cxnSpLocks/>
          </p:cNvCxnSpPr>
          <p:nvPr/>
        </p:nvCxnSpPr>
        <p:spPr>
          <a:xfrm>
            <a:off x="7352481" y="3863668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7" name="直線接點 23"/>
          <p:cNvCxnSpPr>
            <a:cxnSpLocks/>
          </p:cNvCxnSpPr>
          <p:nvPr/>
        </p:nvCxnSpPr>
        <p:spPr>
          <a:xfrm>
            <a:off x="7352482" y="4127675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8" name="直線接點 24"/>
          <p:cNvCxnSpPr>
            <a:cxnSpLocks/>
          </p:cNvCxnSpPr>
          <p:nvPr/>
        </p:nvCxnSpPr>
        <p:spPr>
          <a:xfrm>
            <a:off x="7352481" y="4411005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19" name="直線接點 25"/>
          <p:cNvCxnSpPr>
            <a:cxnSpLocks/>
          </p:cNvCxnSpPr>
          <p:nvPr/>
        </p:nvCxnSpPr>
        <p:spPr>
          <a:xfrm>
            <a:off x="7352481" y="4696499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0" name="直線接點 26"/>
          <p:cNvCxnSpPr>
            <a:cxnSpLocks/>
          </p:cNvCxnSpPr>
          <p:nvPr/>
        </p:nvCxnSpPr>
        <p:spPr>
          <a:xfrm>
            <a:off x="7352481" y="4977689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1" name="直線接點 27"/>
          <p:cNvCxnSpPr>
            <a:cxnSpLocks/>
          </p:cNvCxnSpPr>
          <p:nvPr/>
        </p:nvCxnSpPr>
        <p:spPr>
          <a:xfrm>
            <a:off x="5333436" y="5911412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2" name="直線接點 28"/>
          <p:cNvCxnSpPr>
            <a:cxnSpLocks/>
          </p:cNvCxnSpPr>
          <p:nvPr/>
        </p:nvCxnSpPr>
        <p:spPr>
          <a:xfrm>
            <a:off x="7370466" y="5256731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3" name="直線接點 29"/>
          <p:cNvCxnSpPr>
            <a:cxnSpLocks/>
          </p:cNvCxnSpPr>
          <p:nvPr/>
        </p:nvCxnSpPr>
        <p:spPr>
          <a:xfrm>
            <a:off x="7394076" y="5563679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24" name="直線接點 30"/>
          <p:cNvCxnSpPr>
            <a:cxnSpLocks/>
          </p:cNvCxnSpPr>
          <p:nvPr/>
        </p:nvCxnSpPr>
        <p:spPr>
          <a:xfrm>
            <a:off x="7379049" y="5896385"/>
            <a:ext cx="1558928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008" name="文字方塊 12"/>
          <p:cNvSpPr txBox="1"/>
          <p:nvPr/>
        </p:nvSpPr>
        <p:spPr>
          <a:xfrm>
            <a:off x="5329149" y="2846228"/>
            <a:ext cx="1604000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10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條金屬線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09" name="文字方塊 32"/>
          <p:cNvSpPr txBox="1"/>
          <p:nvPr/>
        </p:nvSpPr>
        <p:spPr>
          <a:xfrm>
            <a:off x="7374762" y="3384998"/>
            <a:ext cx="1604000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8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條金屬線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25" name="直線接點 33"/>
          <p:cNvCxnSpPr>
            <a:cxnSpLocks/>
          </p:cNvCxnSpPr>
          <p:nvPr/>
        </p:nvCxnSpPr>
        <p:spPr>
          <a:xfrm>
            <a:off x="5357046" y="6488819"/>
            <a:ext cx="618751" cy="0"/>
          </a:xfrm>
          <a:prstGeom prst="line"/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010" name="文字方塊 14335"/>
          <p:cNvSpPr txBox="1"/>
          <p:nvPr/>
        </p:nvSpPr>
        <p:spPr>
          <a:xfrm>
            <a:off x="5975797" y="6323527"/>
            <a:ext cx="1107583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金屬線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11" name="矩形 14336"/>
          <p:cNvSpPr/>
          <p:nvPr/>
        </p:nvSpPr>
        <p:spPr>
          <a:xfrm>
            <a:off x="6933149" y="6323527"/>
            <a:ext cx="729781" cy="369332"/>
          </a:xfrm>
          <a:prstGeom prst="rect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12" name="文字方塊 37"/>
          <p:cNvSpPr txBox="1"/>
          <p:nvPr/>
        </p:nvSpPr>
        <p:spPr>
          <a:xfrm>
            <a:off x="7813247" y="6321394"/>
            <a:ext cx="1107583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元件面積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13" name="Google Shape;15564;p37"/>
          <p:cNvSpPr txBox="1"/>
          <p:nvPr/>
        </p:nvSpPr>
        <p:spPr>
          <a:xfrm>
            <a:off x="376238" y="1130875"/>
            <a:ext cx="7874400" cy="4002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b="1" dirty="0" sz="2000" lang="en-US" err="1">
                <a:solidFill>
                  <a:schemeClr val="lt1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b="1" dirty="0" sz="20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</a:t>
            </a:r>
            <a:r>
              <a:rPr altLang="en-US" b="1" dirty="0" sz="2000" lang="zh-TW" smtClean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本計畫</a:t>
            </a:r>
            <a:r>
              <a:rPr altLang="en-US" b="1" dirty="0" sz="20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中標準元件</a:t>
            </a:r>
            <a:r>
              <a:rPr altLang="en-US" b="1" dirty="0" sz="2000" lang="zh-TW" smtClean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庫設計選擇</a:t>
            </a:r>
            <a:endParaRPr b="1" dirty="0" sz="200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50014" name="圓角矩形 36"/>
          <p:cNvSpPr/>
          <p:nvPr/>
        </p:nvSpPr>
        <p:spPr>
          <a:xfrm>
            <a:off x="289774" y="1694687"/>
            <a:ext cx="4572000" cy="1290263"/>
          </a:xfrm>
          <a:prstGeom prst="roundRect"/>
          <a:solidFill>
            <a:srgbClr val="FFFF00"/>
          </a:solidFill>
          <a:ln w="12700">
            <a:solidFill>
              <a:srgbClr val="FF0000"/>
            </a:solidFill>
          </a:ln>
        </p:spPr>
        <p:txBody>
          <a:bodyPr anchor="ctr" bIns="0" lIns="108000" rIns="180000" rtlCol="0" tIns="0" wrap="square">
            <a:noAutofit/>
          </a:bodyPr>
          <a:p>
            <a:r>
              <a:rPr altLang="zh-TW" b="1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Standard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Cell Library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是數位設計基本元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件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，其中包含了如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AND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閘、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OR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閘等基本邏輯元件，或是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Flip-Flop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Latch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等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記憶元件。</a:t>
            </a:r>
            <a:endParaRPr altLang="en-US" b="1" dirty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15" name="圓角矩形 39"/>
          <p:cNvSpPr/>
          <p:nvPr/>
        </p:nvSpPr>
        <p:spPr>
          <a:xfrm>
            <a:off x="289774" y="3137350"/>
            <a:ext cx="4572000" cy="3507290"/>
          </a:xfrm>
          <a:prstGeom prst="roundRect">
            <a:avLst>
              <a:gd name="adj" fmla="val 8160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txBody>
          <a:bodyPr anchor="ctr" bIns="0" lIns="108000" rIns="108000" rtlCol="0" tIns="0" wrap="square">
            <a:noAutofit/>
          </a:bodyPr>
          <a:p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一般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Standard Cell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高度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取決於可通過之金屬線數目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Standard Cell 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高度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越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高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可容納元件面積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越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大，轉而提升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Standard Cell 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速度。</a:t>
            </a:r>
            <a:endParaRPr altLang="zh-TW" b="1" dirty="0" lang="en-US" smtClean="0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如右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圖所示，分別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為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10 Track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和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8 Track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Cell 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比較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圖。由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圖可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看出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10 Track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元件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面積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比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8 Track 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大，所以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10 Track Cell 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速度會比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8 Track Cell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快。</a:t>
            </a:r>
            <a:endParaRPr altLang="en-US" b="1" dirty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本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計畫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中，針對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製程專屬特性，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Standard Cell 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採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12 Track 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設計。</a:t>
            </a:r>
            <a:endParaRPr altLang="en-US" b="1" dirty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圓角矩形 2"/>
          <p:cNvSpPr/>
          <p:nvPr/>
        </p:nvSpPr>
        <p:spPr>
          <a:xfrm>
            <a:off x="4817528" y="1362619"/>
            <a:ext cx="3716124" cy="1622332"/>
          </a:xfrm>
          <a:prstGeom prst="roundRect"/>
          <a:solidFill>
            <a:srgbClr val="FFFF00"/>
          </a:solidFill>
          <a:ln w="12700">
            <a:solidFill>
              <a:srgbClr val="FF0000"/>
            </a:solidFill>
          </a:ln>
        </p:spPr>
        <p:txBody>
          <a:bodyPr anchor="ctr" bIns="0" lIns="108000" rIns="108000" rtlCol="0" tIns="0" wrap="square">
            <a:noAutofit/>
          </a:bodyPr>
          <a:p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傳統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架構中，內部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陣列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的接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口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大多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為</a:t>
            </a:r>
            <a:r>
              <a:rPr altLang="zh-TW" b="1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128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位元或最多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1024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位元。本計畫中，針對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應用特別開發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High Bandwidth (4096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位元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陣列。</a:t>
            </a:r>
            <a:endParaRPr altLang="en-US" b="1" dirty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49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B.2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：高頻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寬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陣列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結構</a:t>
            </a:r>
            <a:endParaRPr altLang="en-US" dirty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50" name="正方形/長方形 4"/>
          <p:cNvSpPr/>
          <p:nvPr/>
        </p:nvSpPr>
        <p:spPr>
          <a:xfrm>
            <a:off x="1826355" y="3626098"/>
            <a:ext cx="325127" cy="130051"/>
          </a:xfrm>
          <a:prstGeom prst="rect"/>
          <a:solidFill>
            <a:srgbClr val="F79646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51" name="正方形/長方形 5"/>
          <p:cNvSpPr/>
          <p:nvPr/>
        </p:nvSpPr>
        <p:spPr>
          <a:xfrm>
            <a:off x="1826355" y="3756149"/>
            <a:ext cx="325127" cy="130051"/>
          </a:xfrm>
          <a:prstGeom prst="rect"/>
          <a:solidFill>
            <a:srgbClr val="4BACC6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52" name="正方形/長方形 6"/>
          <p:cNvSpPr/>
          <p:nvPr/>
        </p:nvSpPr>
        <p:spPr>
          <a:xfrm>
            <a:off x="1826355" y="3886200"/>
            <a:ext cx="325127" cy="130051"/>
          </a:xfrm>
          <a:prstGeom prst="rect"/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53" name="正方形/長方形 7"/>
          <p:cNvSpPr/>
          <p:nvPr/>
        </p:nvSpPr>
        <p:spPr>
          <a:xfrm>
            <a:off x="1826355" y="4016251"/>
            <a:ext cx="325127" cy="130051"/>
          </a:xfrm>
          <a:prstGeom prst="rect"/>
          <a:solidFill>
            <a:srgbClr val="9BBB59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54" name="正方形/長方形 8"/>
          <p:cNvSpPr/>
          <p:nvPr/>
        </p:nvSpPr>
        <p:spPr>
          <a:xfrm>
            <a:off x="1826355" y="4146302"/>
            <a:ext cx="325127" cy="130051"/>
          </a:xfrm>
          <a:prstGeom prst="rect"/>
          <a:solidFill>
            <a:srgbClr val="F79646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55" name="正方形/長方形 9"/>
          <p:cNvSpPr/>
          <p:nvPr/>
        </p:nvSpPr>
        <p:spPr>
          <a:xfrm>
            <a:off x="1826355" y="4276353"/>
            <a:ext cx="325127" cy="130051"/>
          </a:xfrm>
          <a:prstGeom prst="rect"/>
          <a:solidFill>
            <a:srgbClr val="4BACC6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56" name="正方形/長方形 10"/>
          <p:cNvSpPr/>
          <p:nvPr/>
        </p:nvSpPr>
        <p:spPr>
          <a:xfrm>
            <a:off x="1826355" y="4406404"/>
            <a:ext cx="325127" cy="130051"/>
          </a:xfrm>
          <a:prstGeom prst="rect"/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57" name="正方形/長方形 11"/>
          <p:cNvSpPr/>
          <p:nvPr/>
        </p:nvSpPr>
        <p:spPr>
          <a:xfrm>
            <a:off x="1826355" y="4536455"/>
            <a:ext cx="325127" cy="130051"/>
          </a:xfrm>
          <a:prstGeom prst="rect"/>
          <a:solidFill>
            <a:srgbClr val="9BBB59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58" name="正方形/長方形 12"/>
          <p:cNvSpPr/>
          <p:nvPr/>
        </p:nvSpPr>
        <p:spPr>
          <a:xfrm>
            <a:off x="1826355" y="4666506"/>
            <a:ext cx="325127" cy="130051"/>
          </a:xfrm>
          <a:prstGeom prst="rect"/>
          <a:solidFill>
            <a:srgbClr val="F79646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59" name="正方形/長方形 13"/>
          <p:cNvSpPr/>
          <p:nvPr/>
        </p:nvSpPr>
        <p:spPr>
          <a:xfrm>
            <a:off x="1826355" y="4796556"/>
            <a:ext cx="325127" cy="130051"/>
          </a:xfrm>
          <a:prstGeom prst="rect"/>
          <a:solidFill>
            <a:srgbClr val="4BACC6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60" name="正方形/長方形 14"/>
          <p:cNvSpPr/>
          <p:nvPr/>
        </p:nvSpPr>
        <p:spPr>
          <a:xfrm>
            <a:off x="1826355" y="4926607"/>
            <a:ext cx="325127" cy="130051"/>
          </a:xfrm>
          <a:prstGeom prst="rect"/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61" name="正方形/長方形 15"/>
          <p:cNvSpPr/>
          <p:nvPr/>
        </p:nvSpPr>
        <p:spPr>
          <a:xfrm>
            <a:off x="1826355" y="5056658"/>
            <a:ext cx="325127" cy="130051"/>
          </a:xfrm>
          <a:prstGeom prst="rect"/>
          <a:solidFill>
            <a:srgbClr val="9BBB59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62" name="正方形/長方形 16"/>
          <p:cNvSpPr/>
          <p:nvPr/>
        </p:nvSpPr>
        <p:spPr>
          <a:xfrm>
            <a:off x="1826355" y="5186709"/>
            <a:ext cx="325127" cy="130051"/>
          </a:xfrm>
          <a:prstGeom prst="rect"/>
          <a:solidFill>
            <a:srgbClr val="F79646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63" name="正方形/長方形 17"/>
          <p:cNvSpPr/>
          <p:nvPr/>
        </p:nvSpPr>
        <p:spPr>
          <a:xfrm>
            <a:off x="1826355" y="5316760"/>
            <a:ext cx="325127" cy="130051"/>
          </a:xfrm>
          <a:prstGeom prst="rect"/>
          <a:solidFill>
            <a:srgbClr val="4BACC6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64" name="正方形/長方形 18"/>
          <p:cNvSpPr/>
          <p:nvPr/>
        </p:nvSpPr>
        <p:spPr>
          <a:xfrm>
            <a:off x="1826355" y="5446811"/>
            <a:ext cx="325127" cy="130051"/>
          </a:xfrm>
          <a:prstGeom prst="rect"/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65" name="正方形/長方形 19"/>
          <p:cNvSpPr/>
          <p:nvPr/>
        </p:nvSpPr>
        <p:spPr>
          <a:xfrm>
            <a:off x="1826355" y="5576862"/>
            <a:ext cx="325127" cy="130051"/>
          </a:xfrm>
          <a:prstGeom prst="rect"/>
          <a:solidFill>
            <a:srgbClr val="9BBB59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66" name="正方形/長方形 20"/>
          <p:cNvSpPr/>
          <p:nvPr/>
        </p:nvSpPr>
        <p:spPr>
          <a:xfrm>
            <a:off x="3126865" y="2650716"/>
            <a:ext cx="1300510" cy="520204"/>
          </a:xfrm>
          <a:prstGeom prst="rect"/>
          <a:solidFill>
            <a:srgbClr val="F79646">
              <a:lumMod val="40000"/>
              <a:lumOff val="60000"/>
            </a:srgbClr>
          </a:solidFill>
          <a:ln w="12700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6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512kb</a:t>
            </a:r>
            <a:endParaRPr altLang="en-US" baseline="0" b="0" cap="none" dirty="0" sz="1600" i="0" kern="0" kumimoji="1" lang="ja-JP" noProof="0" normalizeH="0" spc="0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35" name="直線矢印コネクタ 23"/>
          <p:cNvCxnSpPr>
            <a:cxnSpLocks/>
          </p:cNvCxnSpPr>
          <p:nvPr/>
        </p:nvCxnSpPr>
        <p:spPr>
          <a:xfrm>
            <a:off x="3126865" y="2780767"/>
            <a:ext cx="1300510" cy="0"/>
          </a:xfrm>
          <a:prstGeom prst="straightConnector1"/>
          <a:noFill/>
          <a:ln w="9525" cap="flat" cmpd="sng" algn="ctr">
            <a:solidFill>
              <a:sysClr lastClr="000000" val="windowText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145736" name="直線矢印コネクタ 25"/>
          <p:cNvCxnSpPr>
            <a:cxnSpLocks/>
          </p:cNvCxnSpPr>
          <p:nvPr/>
        </p:nvCxnSpPr>
        <p:spPr>
          <a:xfrm>
            <a:off x="3321942" y="2650716"/>
            <a:ext cx="0" cy="520204"/>
          </a:xfrm>
          <a:prstGeom prst="straightConnector1"/>
          <a:noFill/>
          <a:ln w="9525" cap="flat" cmpd="sng" algn="ctr">
            <a:solidFill>
              <a:sysClr lastClr="000000" val="windowText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048667" name="テキスト ボックス 26"/>
          <p:cNvSpPr txBox="1"/>
          <p:nvPr/>
        </p:nvSpPr>
        <p:spPr>
          <a:xfrm>
            <a:off x="3357682" y="2400577"/>
            <a:ext cx="1351279" cy="256541"/>
          </a:xfrm>
          <a:prstGeom prst="rect"/>
          <a:noFill/>
        </p:spPr>
        <p:txBody>
          <a:bodyPr rtlCol="0" wrap="none">
            <a:spAutoFit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1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1024cell/word-line</a:t>
            </a:r>
            <a:endParaRPr altLang="en-US" baseline="0" b="0" cap="none" dirty="0" sz="1100" i="0" kern="0" kumimoji="1" lang="ja-JP" noProof="0" normalizeH="0" spc="0" err="1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68" name="テキスト ボックス 27"/>
          <p:cNvSpPr txBox="1"/>
          <p:nvPr/>
        </p:nvSpPr>
        <p:spPr>
          <a:xfrm>
            <a:off x="2522484" y="3190846"/>
            <a:ext cx="1135380" cy="256541"/>
          </a:xfrm>
          <a:prstGeom prst="rect"/>
          <a:noFill/>
        </p:spPr>
        <p:txBody>
          <a:bodyPr rtlCol="0" wrap="none">
            <a:spAutoFit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1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512cell/bit-line</a:t>
            </a:r>
            <a:endParaRPr altLang="en-US" baseline="0" b="0" cap="none" dirty="0" sz="1100" i="0" kern="0" kumimoji="1" lang="ja-JP" noProof="0" normalizeH="0" spc="0" err="1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37" name="直線コネクタ 29"/>
          <p:cNvCxnSpPr>
            <a:cxnSpLocks/>
          </p:cNvCxnSpPr>
          <p:nvPr/>
        </p:nvCxnSpPr>
        <p:spPr>
          <a:xfrm flipH="1" flipV="1">
            <a:off x="3647069" y="2585690"/>
            <a:ext cx="93940" cy="195076"/>
          </a:xfrm>
          <a:prstGeom prst="line"/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145738" name="直線コネクタ 33"/>
          <p:cNvCxnSpPr>
            <a:cxnSpLocks/>
          </p:cNvCxnSpPr>
          <p:nvPr/>
        </p:nvCxnSpPr>
        <p:spPr>
          <a:xfrm flipH="1">
            <a:off x="2736712" y="2985806"/>
            <a:ext cx="568522" cy="260102"/>
          </a:xfrm>
          <a:prstGeom prst="line"/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145739" name="直線矢印コネクタ 38"/>
          <p:cNvCxnSpPr>
            <a:cxnSpLocks/>
            <a:stCxn id="1048650" idx="0"/>
          </p:cNvCxnSpPr>
          <p:nvPr/>
        </p:nvCxnSpPr>
        <p:spPr>
          <a:xfrm>
            <a:off x="1988919" y="3626098"/>
            <a:ext cx="0" cy="2275892"/>
          </a:xfrm>
          <a:prstGeom prst="straightConnector1"/>
          <a:noFill/>
          <a:ln w="28575" cap="flat" cmpd="sng" algn="ctr">
            <a:solidFill>
              <a:sysClr lastClr="000000" val="windowText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048669" name="テキスト ボックス 39"/>
          <p:cNvSpPr txBox="1"/>
          <p:nvPr/>
        </p:nvSpPr>
        <p:spPr>
          <a:xfrm>
            <a:off x="1614310" y="5819134"/>
            <a:ext cx="754381" cy="269241"/>
          </a:xfrm>
          <a:prstGeom prst="rect"/>
          <a:noFill/>
        </p:spPr>
        <p:txBody>
          <a:bodyPr rtlCol="0" wrap="non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1" cap="none" dirty="0" sz="12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x32 GDL</a:t>
            </a:r>
          </a:p>
        </p:txBody>
      </p:sp>
      <p:sp>
        <p:nvSpPr>
          <p:cNvPr id="1048670" name="左中かっこ 42"/>
          <p:cNvSpPr/>
          <p:nvPr/>
        </p:nvSpPr>
        <p:spPr>
          <a:xfrm>
            <a:off x="1566253" y="5186709"/>
            <a:ext cx="195076" cy="520204"/>
          </a:xfrm>
          <a:prstGeom prst="leftBrace"/>
          <a:noFill/>
          <a:ln w="9525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71" name="テキスト ボックス 43"/>
          <p:cNvSpPr txBox="1"/>
          <p:nvPr/>
        </p:nvSpPr>
        <p:spPr>
          <a:xfrm>
            <a:off x="437049" y="5326723"/>
            <a:ext cx="1071880" cy="256541"/>
          </a:xfrm>
          <a:prstGeom prst="rect"/>
          <a:noFill/>
        </p:spPr>
        <p:txBody>
          <a:bodyPr rtlCol="0" wrap="none">
            <a:spAutoFit/>
          </a:bodyPr>
          <a:p>
            <a:pPr algn="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dirty="0" sz="1100" kern="0" lang="en-US" smtClean="0">
                <a:solidFill>
                  <a:sysClr lastClr="000000" val="windowText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ROW </a:t>
            </a:r>
            <a:r>
              <a:rPr altLang="ja-JP" baseline="0" b="0" cap="none" dirty="0" sz="1100" i="0" kern="0" kumimoji="1" lang="en-US" noProof="0" normalizeH="0" spc="0" strike="noStrike" u="none" smtClean="0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ADR10-0</a:t>
            </a:r>
            <a:endParaRPr altLang="en-US" baseline="0" b="0" cap="none" dirty="0" sz="1100" i="0" kern="0" kumimoji="1" lang="ja-JP" noProof="0" normalizeH="0" spc="0" err="1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33" name="グループ化 3"/>
          <p:cNvGrpSpPr/>
          <p:nvPr/>
        </p:nvGrpSpPr>
        <p:grpSpPr>
          <a:xfrm>
            <a:off x="1826355" y="1490220"/>
            <a:ext cx="325127" cy="2080815"/>
            <a:chOff x="1691680" y="1052736"/>
            <a:chExt cx="360040" cy="2304256"/>
          </a:xfrm>
        </p:grpSpPr>
        <p:sp>
          <p:nvSpPr>
            <p:cNvPr id="1048672" name="正方形/長方形 31"/>
            <p:cNvSpPr/>
            <p:nvPr/>
          </p:nvSpPr>
          <p:spPr>
            <a:xfrm>
              <a:off x="1691680" y="1052736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73" name="正方形/長方形 32"/>
            <p:cNvSpPr/>
            <p:nvPr/>
          </p:nvSpPr>
          <p:spPr>
            <a:xfrm>
              <a:off x="1691680" y="1196752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74" name="正方形/長方形 34"/>
            <p:cNvSpPr/>
            <p:nvPr/>
          </p:nvSpPr>
          <p:spPr>
            <a:xfrm>
              <a:off x="1691680" y="1340768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75" name="正方形/長方形 35"/>
            <p:cNvSpPr/>
            <p:nvPr/>
          </p:nvSpPr>
          <p:spPr>
            <a:xfrm>
              <a:off x="1691680" y="1484784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76" name="正方形/長方形 36"/>
            <p:cNvSpPr/>
            <p:nvPr/>
          </p:nvSpPr>
          <p:spPr>
            <a:xfrm>
              <a:off x="1691680" y="1628800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77" name="正方形/長方形 37"/>
            <p:cNvSpPr/>
            <p:nvPr/>
          </p:nvSpPr>
          <p:spPr>
            <a:xfrm>
              <a:off x="1691680" y="1772816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78" name="正方形/長方形 40"/>
            <p:cNvSpPr/>
            <p:nvPr/>
          </p:nvSpPr>
          <p:spPr>
            <a:xfrm>
              <a:off x="1691680" y="1916832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79" name="正方形/長方形 41"/>
            <p:cNvSpPr/>
            <p:nvPr/>
          </p:nvSpPr>
          <p:spPr>
            <a:xfrm>
              <a:off x="1691680" y="2060848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80" name="正方形/長方形 44"/>
            <p:cNvSpPr/>
            <p:nvPr/>
          </p:nvSpPr>
          <p:spPr>
            <a:xfrm>
              <a:off x="1691680" y="2204864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81" name="正方形/長方形 45"/>
            <p:cNvSpPr/>
            <p:nvPr/>
          </p:nvSpPr>
          <p:spPr>
            <a:xfrm>
              <a:off x="1691680" y="2348880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82" name="正方形/長方形 46"/>
            <p:cNvSpPr/>
            <p:nvPr/>
          </p:nvSpPr>
          <p:spPr>
            <a:xfrm>
              <a:off x="1691680" y="2492896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83" name="正方形/長方形 47"/>
            <p:cNvSpPr/>
            <p:nvPr/>
          </p:nvSpPr>
          <p:spPr>
            <a:xfrm>
              <a:off x="1691680" y="2636912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84" name="正方形/長方形 48"/>
            <p:cNvSpPr/>
            <p:nvPr/>
          </p:nvSpPr>
          <p:spPr>
            <a:xfrm>
              <a:off x="1691680" y="2780928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85" name="正方形/長方形 49"/>
            <p:cNvSpPr/>
            <p:nvPr/>
          </p:nvSpPr>
          <p:spPr>
            <a:xfrm>
              <a:off x="1691680" y="2924944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86" name="正方形/長方形 50"/>
            <p:cNvSpPr/>
            <p:nvPr/>
          </p:nvSpPr>
          <p:spPr>
            <a:xfrm>
              <a:off x="1691680" y="3068960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87" name="正方形/長方形 51"/>
            <p:cNvSpPr/>
            <p:nvPr/>
          </p:nvSpPr>
          <p:spPr>
            <a:xfrm>
              <a:off x="1691680" y="3212976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34" name="グループ化 90"/>
          <p:cNvGrpSpPr/>
          <p:nvPr/>
        </p:nvGrpSpPr>
        <p:grpSpPr>
          <a:xfrm>
            <a:off x="3647069" y="3636061"/>
            <a:ext cx="325127" cy="2080815"/>
            <a:chOff x="3707904" y="3429000"/>
            <a:chExt cx="360040" cy="2304256"/>
          </a:xfrm>
        </p:grpSpPr>
        <p:sp>
          <p:nvSpPr>
            <p:cNvPr id="1048688" name="正方形/長方形 52"/>
            <p:cNvSpPr/>
            <p:nvPr/>
          </p:nvSpPr>
          <p:spPr>
            <a:xfrm>
              <a:off x="3707904" y="3429000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89" name="正方形/長方形 53"/>
            <p:cNvSpPr/>
            <p:nvPr/>
          </p:nvSpPr>
          <p:spPr>
            <a:xfrm>
              <a:off x="3707904" y="3573016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90" name="正方形/長方形 54"/>
            <p:cNvSpPr/>
            <p:nvPr/>
          </p:nvSpPr>
          <p:spPr>
            <a:xfrm>
              <a:off x="3707904" y="3717032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91" name="正方形/長方形 55"/>
            <p:cNvSpPr/>
            <p:nvPr/>
          </p:nvSpPr>
          <p:spPr>
            <a:xfrm>
              <a:off x="3707904" y="3861048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92" name="正方形/長方形 56"/>
            <p:cNvSpPr/>
            <p:nvPr/>
          </p:nvSpPr>
          <p:spPr>
            <a:xfrm>
              <a:off x="3707904" y="4005064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93" name="正方形/長方形 57"/>
            <p:cNvSpPr/>
            <p:nvPr/>
          </p:nvSpPr>
          <p:spPr>
            <a:xfrm>
              <a:off x="3707904" y="4149080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94" name="正方形/長方形 58"/>
            <p:cNvSpPr/>
            <p:nvPr/>
          </p:nvSpPr>
          <p:spPr>
            <a:xfrm>
              <a:off x="3707904" y="4293096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95" name="正方形/長方形 59"/>
            <p:cNvSpPr/>
            <p:nvPr/>
          </p:nvSpPr>
          <p:spPr>
            <a:xfrm>
              <a:off x="3707904" y="4437112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96" name="正方形/長方形 60"/>
            <p:cNvSpPr/>
            <p:nvPr/>
          </p:nvSpPr>
          <p:spPr>
            <a:xfrm>
              <a:off x="3707904" y="4581128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97" name="正方形/長方形 61"/>
            <p:cNvSpPr/>
            <p:nvPr/>
          </p:nvSpPr>
          <p:spPr>
            <a:xfrm>
              <a:off x="3707904" y="4725144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98" name="正方形/長方形 62"/>
            <p:cNvSpPr/>
            <p:nvPr/>
          </p:nvSpPr>
          <p:spPr>
            <a:xfrm>
              <a:off x="3707904" y="4869160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99" name="正方形/長方形 63"/>
            <p:cNvSpPr/>
            <p:nvPr/>
          </p:nvSpPr>
          <p:spPr>
            <a:xfrm>
              <a:off x="3707904" y="5013176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00" name="正方形/長方形 64"/>
            <p:cNvSpPr/>
            <p:nvPr/>
          </p:nvSpPr>
          <p:spPr>
            <a:xfrm>
              <a:off x="3707904" y="5157192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01" name="正方形/長方形 65"/>
            <p:cNvSpPr/>
            <p:nvPr/>
          </p:nvSpPr>
          <p:spPr>
            <a:xfrm>
              <a:off x="3707904" y="5301208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02" name="正方形/長方形 66"/>
            <p:cNvSpPr/>
            <p:nvPr/>
          </p:nvSpPr>
          <p:spPr>
            <a:xfrm>
              <a:off x="3707904" y="5445224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03" name="正方形/長方形 67"/>
            <p:cNvSpPr/>
            <p:nvPr/>
          </p:nvSpPr>
          <p:spPr>
            <a:xfrm>
              <a:off x="3707904" y="5589240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FFFFFF" val="window">
                  <a:lumMod val="65000"/>
                </a:sysClr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48704" name="フリーフォーム 24"/>
          <p:cNvSpPr/>
          <p:nvPr/>
        </p:nvSpPr>
        <p:spPr>
          <a:xfrm>
            <a:off x="1246187" y="2530628"/>
            <a:ext cx="450117" cy="2145841"/>
          </a:xfrm>
          <a:custGeom>
            <a:avLst/>
            <a:gdLst>
              <a:gd name="connsiteX0" fmla="*/ 815591 w 815591"/>
              <a:gd name="connsiteY0" fmla="*/ 2895600 h 2895600"/>
              <a:gd name="connsiteX1" fmla="*/ 106931 w 815591"/>
              <a:gd name="connsiteY1" fmla="*/ 2179320 h 2895600"/>
              <a:gd name="connsiteX2" fmla="*/ 76451 w 815591"/>
              <a:gd name="connsiteY2" fmla="*/ 716280 h 2895600"/>
              <a:gd name="connsiteX3" fmla="*/ 815591 w 815591"/>
              <a:gd name="connsiteY3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591" h="2895600">
                <a:moveTo>
                  <a:pt x="815591" y="2895600"/>
                </a:moveTo>
                <a:cubicBezTo>
                  <a:pt x="522856" y="2719070"/>
                  <a:pt x="230121" y="2542540"/>
                  <a:pt x="106931" y="2179320"/>
                </a:cubicBezTo>
                <a:cubicBezTo>
                  <a:pt x="-16259" y="1816100"/>
                  <a:pt x="-41659" y="1079500"/>
                  <a:pt x="76451" y="716280"/>
                </a:cubicBezTo>
                <a:cubicBezTo>
                  <a:pt x="194561" y="353060"/>
                  <a:pt x="505076" y="176530"/>
                  <a:pt x="815591" y="0"/>
                </a:cubicBezTo>
              </a:path>
            </a:pathLst>
          </a:custGeom>
          <a:noFill/>
          <a:ln w="76200" cap="flat" cmpd="sng" algn="ctr">
            <a:solidFill>
              <a:srgbClr val="1F497D">
                <a:lumMod val="40000"/>
                <a:lumOff val="60000"/>
              </a:srgbClr>
            </a:solidFill>
            <a:prstDash val="sysDot"/>
            <a:headEnd type="none" w="med" len="med"/>
            <a:tailEnd type="triangle" w="med" len="me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40" name="直線矢印コネクタ 30"/>
          <p:cNvCxnSpPr>
            <a:cxnSpLocks/>
          </p:cNvCxnSpPr>
          <p:nvPr/>
        </p:nvCxnSpPr>
        <p:spPr>
          <a:xfrm>
            <a:off x="2281534" y="4676469"/>
            <a:ext cx="1235484" cy="0"/>
          </a:xfrm>
          <a:prstGeom prst="straightConnector1"/>
          <a:noFill/>
          <a:ln w="76200" cap="flat" cmpd="sng" algn="ctr">
            <a:solidFill>
              <a:srgbClr val="1F497D">
                <a:lumMod val="40000"/>
                <a:lumOff val="60000"/>
              </a:srgbClr>
            </a:solidFill>
            <a:prstDash val="sysDot"/>
            <a:headEnd type="none" w="med" len="med"/>
            <a:tailEnd type="triangle" w="med" len="med"/>
          </a:ln>
          <a:effectLst/>
        </p:spPr>
      </p:cxnSp>
      <p:sp>
        <p:nvSpPr>
          <p:cNvPr id="1048705" name="テキスト ボックス 68"/>
          <p:cNvSpPr txBox="1"/>
          <p:nvPr/>
        </p:nvSpPr>
        <p:spPr>
          <a:xfrm>
            <a:off x="530090" y="3312506"/>
            <a:ext cx="1239442" cy="523220"/>
          </a:xfrm>
          <a:prstGeom prst="rect"/>
          <a:noFill/>
        </p:spPr>
        <p:txBody>
          <a:bodyPr rtlCol="0" wrap="none">
            <a:spAutoFit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Internal Bank</a:t>
            </a:r>
          </a:p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up to 2</a:t>
            </a:r>
            <a:endParaRPr altLang="en-US" baseline="0" b="0" cap="none" dirty="0" sz="1400" i="0" kern="0" kumimoji="1" lang="ja-JP" noProof="0" normalizeH="0" spc="0" err="1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706" name="テキスト ボックス 69"/>
          <p:cNvSpPr txBox="1"/>
          <p:nvPr/>
        </p:nvSpPr>
        <p:spPr>
          <a:xfrm>
            <a:off x="2289237" y="4741494"/>
            <a:ext cx="1059180" cy="497840"/>
          </a:xfrm>
          <a:prstGeom prst="rect"/>
          <a:noFill/>
        </p:spPr>
        <p:txBody>
          <a:bodyPr rtlCol="0" wrap="non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Wide I/O</a:t>
            </a:r>
          </a:p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32GDL </a:t>
            </a:r>
            <a:r>
              <a:rPr altLang="ja-JP" baseline="0" b="0" cap="none" dirty="0" sz="1400" i="0" kern="0" kumimoji="1" lang="en-US" noProof="0" normalizeH="0" spc="0" strike="noStrike" u="none" smtClean="0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x64</a:t>
            </a:r>
            <a:endParaRPr altLang="en-US" baseline="0" b="0" cap="none" dirty="0" sz="1400" i="0" kern="0" kumimoji="1" lang="ja-JP" noProof="0" normalizeH="0" spc="0" err="1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41" name="直線コネクタ 71"/>
          <p:cNvCxnSpPr>
            <a:cxnSpLocks/>
          </p:cNvCxnSpPr>
          <p:nvPr/>
        </p:nvCxnSpPr>
        <p:spPr>
          <a:xfrm flipV="1">
            <a:off x="2151483" y="3180883"/>
            <a:ext cx="2285431" cy="575268"/>
          </a:xfrm>
          <a:prstGeom prst="line"/>
          <a:noFill/>
          <a:ln w="190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145742" name="直線コネクタ 76"/>
          <p:cNvCxnSpPr>
            <a:cxnSpLocks/>
          </p:cNvCxnSpPr>
          <p:nvPr/>
        </p:nvCxnSpPr>
        <p:spPr>
          <a:xfrm flipV="1">
            <a:off x="1826355" y="2650716"/>
            <a:ext cx="1319662" cy="975384"/>
          </a:xfrm>
          <a:prstGeom prst="line"/>
          <a:noFill/>
          <a:ln w="190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048707" name="テキスト ボックス 84"/>
          <p:cNvSpPr txBox="1"/>
          <p:nvPr/>
        </p:nvSpPr>
        <p:spPr>
          <a:xfrm>
            <a:off x="3145504" y="2140475"/>
            <a:ext cx="1439817" cy="338554"/>
          </a:xfrm>
          <a:prstGeom prst="rect"/>
          <a:noFill/>
        </p:spPr>
        <p:txBody>
          <a:bodyPr rtlCol="0" wrap="non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6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sub-array unit</a:t>
            </a:r>
            <a:endParaRPr altLang="en-US" baseline="0" b="0" cap="none" dirty="0" sz="1600" i="0" kern="0" kumimoji="1" lang="ja-JP" noProof="0" normalizeH="0" spc="0" err="1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708" name="角丸四角形 85"/>
          <p:cNvSpPr/>
          <p:nvPr/>
        </p:nvSpPr>
        <p:spPr>
          <a:xfrm>
            <a:off x="1761330" y="3571035"/>
            <a:ext cx="455178" cy="2210866"/>
          </a:xfrm>
          <a:prstGeom prst="roundRect"/>
          <a:noFill/>
          <a:ln w="38100" cap="flat" cmpd="sng" algn="ctr">
            <a:solidFill>
              <a:srgbClr val="1F497D">
                <a:lumMod val="60000"/>
                <a:lumOff val="40000"/>
              </a:srgbClr>
            </a:solidFill>
            <a:prstDash val="sysDot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709" name="テキスト ボックス 86"/>
          <p:cNvSpPr txBox="1"/>
          <p:nvPr/>
        </p:nvSpPr>
        <p:spPr>
          <a:xfrm>
            <a:off x="2458675" y="5781902"/>
            <a:ext cx="1040670" cy="584775"/>
          </a:xfrm>
          <a:prstGeom prst="rect"/>
          <a:noFill/>
        </p:spPr>
        <p:txBody>
          <a:bodyPr rtlCol="0" wrap="none">
            <a:spAutoFit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6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Minimum</a:t>
            </a:r>
          </a:p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6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array unit</a:t>
            </a:r>
            <a:endParaRPr altLang="en-US" baseline="0" b="0" cap="none" dirty="0" sz="1600" i="0" kern="0" kumimoji="1" lang="ja-JP" noProof="0" normalizeH="0" spc="0" err="1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43" name="直線コネクタ 88"/>
          <p:cNvCxnSpPr>
            <a:cxnSpLocks/>
            <a:endCxn id="1048709" idx="0"/>
          </p:cNvCxnSpPr>
          <p:nvPr/>
        </p:nvCxnSpPr>
        <p:spPr>
          <a:xfrm>
            <a:off x="2216507" y="5326723"/>
            <a:ext cx="762503" cy="455179"/>
          </a:xfrm>
          <a:prstGeom prst="line"/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135" name="グループ化 91"/>
          <p:cNvGrpSpPr>
            <a:grpSpLocks noChangeAspect="1"/>
          </p:cNvGrpSpPr>
          <p:nvPr/>
        </p:nvGrpSpPr>
        <p:grpSpPr>
          <a:xfrm>
            <a:off x="4817528" y="4553034"/>
            <a:ext cx="162564" cy="1040408"/>
            <a:chOff x="3707904" y="3429000"/>
            <a:chExt cx="360040" cy="2304256"/>
          </a:xfrm>
        </p:grpSpPr>
        <p:sp>
          <p:nvSpPr>
            <p:cNvPr id="1048710" name="正方形/長方形 92"/>
            <p:cNvSpPr/>
            <p:nvPr/>
          </p:nvSpPr>
          <p:spPr>
            <a:xfrm>
              <a:off x="3707904" y="3429000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11" name="正方形/長方形 93"/>
            <p:cNvSpPr/>
            <p:nvPr/>
          </p:nvSpPr>
          <p:spPr>
            <a:xfrm>
              <a:off x="3707904" y="3573016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12" name="正方形/長方形 94"/>
            <p:cNvSpPr/>
            <p:nvPr/>
          </p:nvSpPr>
          <p:spPr>
            <a:xfrm>
              <a:off x="3707904" y="3717032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13" name="正方形/長方形 95"/>
            <p:cNvSpPr/>
            <p:nvPr/>
          </p:nvSpPr>
          <p:spPr>
            <a:xfrm>
              <a:off x="3707904" y="3861048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14" name="正方形/長方形 96"/>
            <p:cNvSpPr/>
            <p:nvPr/>
          </p:nvSpPr>
          <p:spPr>
            <a:xfrm>
              <a:off x="3707904" y="4005064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15" name="正方形/長方形 97"/>
            <p:cNvSpPr/>
            <p:nvPr/>
          </p:nvSpPr>
          <p:spPr>
            <a:xfrm>
              <a:off x="3707904" y="4149080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16" name="正方形/長方形 98"/>
            <p:cNvSpPr/>
            <p:nvPr/>
          </p:nvSpPr>
          <p:spPr>
            <a:xfrm>
              <a:off x="3707904" y="4293096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17" name="正方形/長方形 99"/>
            <p:cNvSpPr/>
            <p:nvPr/>
          </p:nvSpPr>
          <p:spPr>
            <a:xfrm>
              <a:off x="3707904" y="4437112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18" name="正方形/長方形 100"/>
            <p:cNvSpPr/>
            <p:nvPr/>
          </p:nvSpPr>
          <p:spPr>
            <a:xfrm>
              <a:off x="3707904" y="4581128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19" name="正方形/長方形 101"/>
            <p:cNvSpPr/>
            <p:nvPr/>
          </p:nvSpPr>
          <p:spPr>
            <a:xfrm>
              <a:off x="3707904" y="4725144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20" name="正方形/長方形 102"/>
            <p:cNvSpPr/>
            <p:nvPr/>
          </p:nvSpPr>
          <p:spPr>
            <a:xfrm>
              <a:off x="3707904" y="4869160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21" name="正方形/長方形 103"/>
            <p:cNvSpPr/>
            <p:nvPr/>
          </p:nvSpPr>
          <p:spPr>
            <a:xfrm>
              <a:off x="3707904" y="5013176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22" name="正方形/長方形 104"/>
            <p:cNvSpPr/>
            <p:nvPr/>
          </p:nvSpPr>
          <p:spPr>
            <a:xfrm>
              <a:off x="3707904" y="5157192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23" name="正方形/長方形 105"/>
            <p:cNvSpPr/>
            <p:nvPr/>
          </p:nvSpPr>
          <p:spPr>
            <a:xfrm>
              <a:off x="3707904" y="5301208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24" name="正方形/長方形 106"/>
            <p:cNvSpPr/>
            <p:nvPr/>
          </p:nvSpPr>
          <p:spPr>
            <a:xfrm>
              <a:off x="3707904" y="5445224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25" name="正方形/長方形 107"/>
            <p:cNvSpPr/>
            <p:nvPr/>
          </p:nvSpPr>
          <p:spPr>
            <a:xfrm>
              <a:off x="3707904" y="5589240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グループ化 108"/>
          <p:cNvGrpSpPr>
            <a:grpSpLocks noChangeAspect="1"/>
          </p:cNvGrpSpPr>
          <p:nvPr/>
        </p:nvGrpSpPr>
        <p:grpSpPr>
          <a:xfrm>
            <a:off x="4817528" y="3447600"/>
            <a:ext cx="162564" cy="1040408"/>
            <a:chOff x="3707904" y="3429000"/>
            <a:chExt cx="360040" cy="2304256"/>
          </a:xfrm>
        </p:grpSpPr>
        <p:sp>
          <p:nvSpPr>
            <p:cNvPr id="1048726" name="正方形/長方形 109"/>
            <p:cNvSpPr/>
            <p:nvPr/>
          </p:nvSpPr>
          <p:spPr>
            <a:xfrm>
              <a:off x="3707904" y="3429000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27" name="正方形/長方形 110"/>
            <p:cNvSpPr/>
            <p:nvPr/>
          </p:nvSpPr>
          <p:spPr>
            <a:xfrm>
              <a:off x="3707904" y="3573016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28" name="正方形/長方形 111"/>
            <p:cNvSpPr/>
            <p:nvPr/>
          </p:nvSpPr>
          <p:spPr>
            <a:xfrm>
              <a:off x="3707904" y="3717032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29" name="正方形/長方形 112"/>
            <p:cNvSpPr/>
            <p:nvPr/>
          </p:nvSpPr>
          <p:spPr>
            <a:xfrm>
              <a:off x="3707904" y="3861048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30" name="正方形/長方形 113"/>
            <p:cNvSpPr/>
            <p:nvPr/>
          </p:nvSpPr>
          <p:spPr>
            <a:xfrm>
              <a:off x="3707904" y="4005064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31" name="正方形/長方形 114"/>
            <p:cNvSpPr/>
            <p:nvPr/>
          </p:nvSpPr>
          <p:spPr>
            <a:xfrm>
              <a:off x="3707904" y="4149080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32" name="正方形/長方形 115"/>
            <p:cNvSpPr/>
            <p:nvPr/>
          </p:nvSpPr>
          <p:spPr>
            <a:xfrm>
              <a:off x="3707904" y="4293096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33" name="正方形/長方形 116"/>
            <p:cNvSpPr/>
            <p:nvPr/>
          </p:nvSpPr>
          <p:spPr>
            <a:xfrm>
              <a:off x="3707904" y="4437112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34" name="正方形/長方形 117"/>
            <p:cNvSpPr/>
            <p:nvPr/>
          </p:nvSpPr>
          <p:spPr>
            <a:xfrm>
              <a:off x="3707904" y="4581128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35" name="正方形/長方形 118"/>
            <p:cNvSpPr/>
            <p:nvPr/>
          </p:nvSpPr>
          <p:spPr>
            <a:xfrm>
              <a:off x="3707904" y="4725144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36" name="正方形/長方形 119"/>
            <p:cNvSpPr/>
            <p:nvPr/>
          </p:nvSpPr>
          <p:spPr>
            <a:xfrm>
              <a:off x="3707904" y="4869160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37" name="正方形/長方形 120"/>
            <p:cNvSpPr/>
            <p:nvPr/>
          </p:nvSpPr>
          <p:spPr>
            <a:xfrm>
              <a:off x="3707904" y="5013176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38" name="正方形/長方形 121"/>
            <p:cNvSpPr/>
            <p:nvPr/>
          </p:nvSpPr>
          <p:spPr>
            <a:xfrm>
              <a:off x="3707904" y="5157192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39" name="正方形/長方形 122"/>
            <p:cNvSpPr/>
            <p:nvPr/>
          </p:nvSpPr>
          <p:spPr>
            <a:xfrm>
              <a:off x="3707904" y="5301208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40" name="正方形/長方形 123"/>
            <p:cNvSpPr/>
            <p:nvPr/>
          </p:nvSpPr>
          <p:spPr>
            <a:xfrm>
              <a:off x="3707904" y="5445224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41" name="正方形/長方形 124"/>
            <p:cNvSpPr/>
            <p:nvPr/>
          </p:nvSpPr>
          <p:spPr>
            <a:xfrm>
              <a:off x="3707904" y="5589240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37" name="グループ化 125"/>
          <p:cNvGrpSpPr>
            <a:grpSpLocks noChangeAspect="1"/>
          </p:cNvGrpSpPr>
          <p:nvPr/>
        </p:nvGrpSpPr>
        <p:grpSpPr>
          <a:xfrm>
            <a:off x="4980092" y="4555244"/>
            <a:ext cx="162564" cy="1040408"/>
            <a:chOff x="3707904" y="3429000"/>
            <a:chExt cx="360040" cy="2304256"/>
          </a:xfrm>
        </p:grpSpPr>
        <p:sp>
          <p:nvSpPr>
            <p:cNvPr id="1048742" name="正方形/長方形 126"/>
            <p:cNvSpPr/>
            <p:nvPr/>
          </p:nvSpPr>
          <p:spPr>
            <a:xfrm>
              <a:off x="3707904" y="3429000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43" name="正方形/長方形 127"/>
            <p:cNvSpPr/>
            <p:nvPr/>
          </p:nvSpPr>
          <p:spPr>
            <a:xfrm>
              <a:off x="3707904" y="3573016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44" name="正方形/長方形 128"/>
            <p:cNvSpPr/>
            <p:nvPr/>
          </p:nvSpPr>
          <p:spPr>
            <a:xfrm>
              <a:off x="3707904" y="3717032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45" name="正方形/長方形 129"/>
            <p:cNvSpPr/>
            <p:nvPr/>
          </p:nvSpPr>
          <p:spPr>
            <a:xfrm>
              <a:off x="3707904" y="3861048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46" name="正方形/長方形 130"/>
            <p:cNvSpPr/>
            <p:nvPr/>
          </p:nvSpPr>
          <p:spPr>
            <a:xfrm>
              <a:off x="3707904" y="4005064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47" name="正方形/長方形 131"/>
            <p:cNvSpPr/>
            <p:nvPr/>
          </p:nvSpPr>
          <p:spPr>
            <a:xfrm>
              <a:off x="3707904" y="4149080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48" name="正方形/長方形 132"/>
            <p:cNvSpPr/>
            <p:nvPr/>
          </p:nvSpPr>
          <p:spPr>
            <a:xfrm>
              <a:off x="3707904" y="4293096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49" name="正方形/長方形 133"/>
            <p:cNvSpPr/>
            <p:nvPr/>
          </p:nvSpPr>
          <p:spPr>
            <a:xfrm>
              <a:off x="3707904" y="4437112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50" name="正方形/長方形 134"/>
            <p:cNvSpPr/>
            <p:nvPr/>
          </p:nvSpPr>
          <p:spPr>
            <a:xfrm>
              <a:off x="3707904" y="4581128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51" name="正方形/長方形 135"/>
            <p:cNvSpPr/>
            <p:nvPr/>
          </p:nvSpPr>
          <p:spPr>
            <a:xfrm>
              <a:off x="3707904" y="4725144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52" name="正方形/長方形 136"/>
            <p:cNvSpPr/>
            <p:nvPr/>
          </p:nvSpPr>
          <p:spPr>
            <a:xfrm>
              <a:off x="3707904" y="4869160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53" name="正方形/長方形 137"/>
            <p:cNvSpPr/>
            <p:nvPr/>
          </p:nvSpPr>
          <p:spPr>
            <a:xfrm>
              <a:off x="3707904" y="5013176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54" name="正方形/長方形 138"/>
            <p:cNvSpPr/>
            <p:nvPr/>
          </p:nvSpPr>
          <p:spPr>
            <a:xfrm>
              <a:off x="3707904" y="5157192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55" name="正方形/長方形 139"/>
            <p:cNvSpPr/>
            <p:nvPr/>
          </p:nvSpPr>
          <p:spPr>
            <a:xfrm>
              <a:off x="3707904" y="5301208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56" name="正方形/長方形 140"/>
            <p:cNvSpPr/>
            <p:nvPr/>
          </p:nvSpPr>
          <p:spPr>
            <a:xfrm>
              <a:off x="3707904" y="5445224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57" name="正方形/長方形 141"/>
            <p:cNvSpPr/>
            <p:nvPr/>
          </p:nvSpPr>
          <p:spPr>
            <a:xfrm>
              <a:off x="3707904" y="5589240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38" name="グループ化 142"/>
          <p:cNvGrpSpPr>
            <a:grpSpLocks noChangeAspect="1"/>
          </p:cNvGrpSpPr>
          <p:nvPr/>
        </p:nvGrpSpPr>
        <p:grpSpPr>
          <a:xfrm>
            <a:off x="4980092" y="3447600"/>
            <a:ext cx="162564" cy="1040408"/>
            <a:chOff x="3707904" y="3429000"/>
            <a:chExt cx="360040" cy="2304256"/>
          </a:xfrm>
        </p:grpSpPr>
        <p:sp>
          <p:nvSpPr>
            <p:cNvPr id="1048758" name="正方形/長方形 143"/>
            <p:cNvSpPr/>
            <p:nvPr/>
          </p:nvSpPr>
          <p:spPr>
            <a:xfrm>
              <a:off x="3707904" y="3429000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59" name="正方形/長方形 144"/>
            <p:cNvSpPr/>
            <p:nvPr/>
          </p:nvSpPr>
          <p:spPr>
            <a:xfrm>
              <a:off x="3707904" y="3573016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60" name="正方形/長方形 145"/>
            <p:cNvSpPr/>
            <p:nvPr/>
          </p:nvSpPr>
          <p:spPr>
            <a:xfrm>
              <a:off x="3707904" y="3717032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61" name="正方形/長方形 146"/>
            <p:cNvSpPr/>
            <p:nvPr/>
          </p:nvSpPr>
          <p:spPr>
            <a:xfrm>
              <a:off x="3707904" y="3861048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62" name="正方形/長方形 147"/>
            <p:cNvSpPr/>
            <p:nvPr/>
          </p:nvSpPr>
          <p:spPr>
            <a:xfrm>
              <a:off x="3707904" y="4005064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63" name="正方形/長方形 148"/>
            <p:cNvSpPr/>
            <p:nvPr/>
          </p:nvSpPr>
          <p:spPr>
            <a:xfrm>
              <a:off x="3707904" y="4149080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64" name="正方形/長方形 149"/>
            <p:cNvSpPr/>
            <p:nvPr/>
          </p:nvSpPr>
          <p:spPr>
            <a:xfrm>
              <a:off x="3707904" y="4293096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65" name="正方形/長方形 150"/>
            <p:cNvSpPr/>
            <p:nvPr/>
          </p:nvSpPr>
          <p:spPr>
            <a:xfrm>
              <a:off x="3707904" y="4437112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66" name="正方形/長方形 151"/>
            <p:cNvSpPr/>
            <p:nvPr/>
          </p:nvSpPr>
          <p:spPr>
            <a:xfrm>
              <a:off x="3707904" y="4581128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67" name="正方形/長方形 152"/>
            <p:cNvSpPr/>
            <p:nvPr/>
          </p:nvSpPr>
          <p:spPr>
            <a:xfrm>
              <a:off x="3707904" y="4725144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68" name="正方形/長方形 153"/>
            <p:cNvSpPr/>
            <p:nvPr/>
          </p:nvSpPr>
          <p:spPr>
            <a:xfrm>
              <a:off x="3707904" y="4869160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69" name="正方形/長方形 154"/>
            <p:cNvSpPr/>
            <p:nvPr/>
          </p:nvSpPr>
          <p:spPr>
            <a:xfrm>
              <a:off x="3707904" y="5013176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70" name="正方形/長方形 155"/>
            <p:cNvSpPr/>
            <p:nvPr/>
          </p:nvSpPr>
          <p:spPr>
            <a:xfrm>
              <a:off x="3707904" y="5157192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71" name="正方形/長方形 156"/>
            <p:cNvSpPr/>
            <p:nvPr/>
          </p:nvSpPr>
          <p:spPr>
            <a:xfrm>
              <a:off x="3707904" y="5301208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72" name="正方形/長方形 157"/>
            <p:cNvSpPr/>
            <p:nvPr/>
          </p:nvSpPr>
          <p:spPr>
            <a:xfrm>
              <a:off x="3707904" y="5445224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73" name="正方形/長方形 158"/>
            <p:cNvSpPr/>
            <p:nvPr/>
          </p:nvSpPr>
          <p:spPr>
            <a:xfrm>
              <a:off x="3707904" y="5589240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39" name="グループ化 159"/>
          <p:cNvGrpSpPr>
            <a:grpSpLocks noChangeAspect="1"/>
          </p:cNvGrpSpPr>
          <p:nvPr/>
        </p:nvGrpSpPr>
        <p:grpSpPr>
          <a:xfrm>
            <a:off x="6227162" y="4553034"/>
            <a:ext cx="162564" cy="1040408"/>
            <a:chOff x="3707904" y="3429000"/>
            <a:chExt cx="360040" cy="2304256"/>
          </a:xfrm>
        </p:grpSpPr>
        <p:sp>
          <p:nvSpPr>
            <p:cNvPr id="1048774" name="正方形/長方形 160"/>
            <p:cNvSpPr/>
            <p:nvPr/>
          </p:nvSpPr>
          <p:spPr>
            <a:xfrm>
              <a:off x="3707904" y="3429000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75" name="正方形/長方形 161"/>
            <p:cNvSpPr/>
            <p:nvPr/>
          </p:nvSpPr>
          <p:spPr>
            <a:xfrm>
              <a:off x="3707904" y="3573016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76" name="正方形/長方形 162"/>
            <p:cNvSpPr/>
            <p:nvPr/>
          </p:nvSpPr>
          <p:spPr>
            <a:xfrm>
              <a:off x="3707904" y="3717032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77" name="正方形/長方形 163"/>
            <p:cNvSpPr/>
            <p:nvPr/>
          </p:nvSpPr>
          <p:spPr>
            <a:xfrm>
              <a:off x="3707904" y="3861048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78" name="正方形/長方形 164"/>
            <p:cNvSpPr/>
            <p:nvPr/>
          </p:nvSpPr>
          <p:spPr>
            <a:xfrm>
              <a:off x="3707904" y="4005064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79" name="正方形/長方形 165"/>
            <p:cNvSpPr/>
            <p:nvPr/>
          </p:nvSpPr>
          <p:spPr>
            <a:xfrm>
              <a:off x="3707904" y="4149080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80" name="正方形/長方形 166"/>
            <p:cNvSpPr/>
            <p:nvPr/>
          </p:nvSpPr>
          <p:spPr>
            <a:xfrm>
              <a:off x="3707904" y="4293096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81" name="正方形/長方形 167"/>
            <p:cNvSpPr/>
            <p:nvPr/>
          </p:nvSpPr>
          <p:spPr>
            <a:xfrm>
              <a:off x="3707904" y="4437112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82" name="正方形/長方形 168"/>
            <p:cNvSpPr/>
            <p:nvPr/>
          </p:nvSpPr>
          <p:spPr>
            <a:xfrm>
              <a:off x="3707904" y="4581128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83" name="正方形/長方形 169"/>
            <p:cNvSpPr/>
            <p:nvPr/>
          </p:nvSpPr>
          <p:spPr>
            <a:xfrm>
              <a:off x="3707904" y="4725144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84" name="正方形/長方形 170"/>
            <p:cNvSpPr/>
            <p:nvPr/>
          </p:nvSpPr>
          <p:spPr>
            <a:xfrm>
              <a:off x="3707904" y="4869160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85" name="正方形/長方形 171"/>
            <p:cNvSpPr/>
            <p:nvPr/>
          </p:nvSpPr>
          <p:spPr>
            <a:xfrm>
              <a:off x="3707904" y="5013176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86" name="正方形/長方形 172"/>
            <p:cNvSpPr/>
            <p:nvPr/>
          </p:nvSpPr>
          <p:spPr>
            <a:xfrm>
              <a:off x="3707904" y="5157192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87" name="正方形/長方形 173"/>
            <p:cNvSpPr/>
            <p:nvPr/>
          </p:nvSpPr>
          <p:spPr>
            <a:xfrm>
              <a:off x="3707904" y="5301208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88" name="正方形/長方形 174"/>
            <p:cNvSpPr/>
            <p:nvPr/>
          </p:nvSpPr>
          <p:spPr>
            <a:xfrm>
              <a:off x="3707904" y="5445224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89" name="正方形/長方形 175"/>
            <p:cNvSpPr/>
            <p:nvPr/>
          </p:nvSpPr>
          <p:spPr>
            <a:xfrm>
              <a:off x="3707904" y="5589240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グループ化 193"/>
          <p:cNvGrpSpPr>
            <a:grpSpLocks noChangeAspect="1"/>
          </p:cNvGrpSpPr>
          <p:nvPr/>
        </p:nvGrpSpPr>
        <p:grpSpPr>
          <a:xfrm>
            <a:off x="6215576" y="3451533"/>
            <a:ext cx="162564" cy="1040408"/>
            <a:chOff x="3707904" y="3429000"/>
            <a:chExt cx="360040" cy="2304256"/>
          </a:xfrm>
        </p:grpSpPr>
        <p:sp>
          <p:nvSpPr>
            <p:cNvPr id="1048790" name="正方形/長方形 194"/>
            <p:cNvSpPr/>
            <p:nvPr/>
          </p:nvSpPr>
          <p:spPr>
            <a:xfrm>
              <a:off x="3707904" y="3429000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91" name="正方形/長方形 195"/>
            <p:cNvSpPr/>
            <p:nvPr/>
          </p:nvSpPr>
          <p:spPr>
            <a:xfrm>
              <a:off x="3707904" y="3573016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92" name="正方形/長方形 196"/>
            <p:cNvSpPr/>
            <p:nvPr/>
          </p:nvSpPr>
          <p:spPr>
            <a:xfrm>
              <a:off x="3707904" y="3717032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93" name="正方形/長方形 197"/>
            <p:cNvSpPr/>
            <p:nvPr/>
          </p:nvSpPr>
          <p:spPr>
            <a:xfrm>
              <a:off x="3707904" y="3861048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94" name="正方形/長方形 198"/>
            <p:cNvSpPr/>
            <p:nvPr/>
          </p:nvSpPr>
          <p:spPr>
            <a:xfrm>
              <a:off x="3707904" y="4005064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95" name="正方形/長方形 199"/>
            <p:cNvSpPr/>
            <p:nvPr/>
          </p:nvSpPr>
          <p:spPr>
            <a:xfrm>
              <a:off x="3707904" y="4149080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96" name="正方形/長方形 200"/>
            <p:cNvSpPr/>
            <p:nvPr/>
          </p:nvSpPr>
          <p:spPr>
            <a:xfrm>
              <a:off x="3707904" y="4293096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97" name="正方形/長方形 201"/>
            <p:cNvSpPr/>
            <p:nvPr/>
          </p:nvSpPr>
          <p:spPr>
            <a:xfrm>
              <a:off x="3707904" y="4437112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98" name="正方形/長方形 202"/>
            <p:cNvSpPr/>
            <p:nvPr/>
          </p:nvSpPr>
          <p:spPr>
            <a:xfrm>
              <a:off x="3707904" y="4581128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799" name="正方形/長方形 203"/>
            <p:cNvSpPr/>
            <p:nvPr/>
          </p:nvSpPr>
          <p:spPr>
            <a:xfrm>
              <a:off x="3707904" y="4725144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800" name="正方形/長方形 204"/>
            <p:cNvSpPr/>
            <p:nvPr/>
          </p:nvSpPr>
          <p:spPr>
            <a:xfrm>
              <a:off x="3707904" y="4869160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801" name="正方形/長方形 205"/>
            <p:cNvSpPr/>
            <p:nvPr/>
          </p:nvSpPr>
          <p:spPr>
            <a:xfrm>
              <a:off x="3707904" y="5013176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802" name="正方形/長方形 206"/>
            <p:cNvSpPr/>
            <p:nvPr/>
          </p:nvSpPr>
          <p:spPr>
            <a:xfrm>
              <a:off x="3707904" y="5157192"/>
              <a:ext cx="360040" cy="144016"/>
            </a:xfrm>
            <a:prstGeom prst="rect"/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803" name="正方形/長方形 207"/>
            <p:cNvSpPr/>
            <p:nvPr/>
          </p:nvSpPr>
          <p:spPr>
            <a:xfrm>
              <a:off x="3707904" y="5301208"/>
              <a:ext cx="360040" cy="144016"/>
            </a:xfrm>
            <a:prstGeom prst="rect"/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804" name="正方形/長方形 208"/>
            <p:cNvSpPr/>
            <p:nvPr/>
          </p:nvSpPr>
          <p:spPr>
            <a:xfrm>
              <a:off x="3707904" y="5445224"/>
              <a:ext cx="360040" cy="144016"/>
            </a:xfrm>
            <a:prstGeom prst="rect"/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805" name="正方形/長方形 209"/>
            <p:cNvSpPr/>
            <p:nvPr/>
          </p:nvSpPr>
          <p:spPr>
            <a:xfrm>
              <a:off x="3707904" y="5589240"/>
              <a:ext cx="360040" cy="144016"/>
            </a:xfrm>
            <a:prstGeom prst="rect"/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rtlCol="0"/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600" i="0" kern="0" kumimoji="1" lang="ja-JP" noProof="0" normalizeH="0" spc="0" strike="noStrike" u="none">
                <a:ln>
                  <a:noFill/>
                </a:ln>
                <a:solidFill>
                  <a:sysClr lastClr="FFFFFF" val="window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48806" name="角丸四角形 210"/>
          <p:cNvSpPr/>
          <p:nvPr/>
        </p:nvSpPr>
        <p:spPr>
          <a:xfrm>
            <a:off x="4752503" y="3413121"/>
            <a:ext cx="1690662" cy="1109366"/>
          </a:xfrm>
          <a:prstGeom prst="roundRect"/>
          <a:noFill/>
          <a:ln w="12700" cap="flat" cmpd="sng" algn="ctr">
            <a:solidFill>
              <a:srgbClr val="4F81BD">
                <a:shade val="50000"/>
              </a:srgbClr>
            </a:solidFill>
            <a:prstDash val="sysDot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6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Internal</a:t>
            </a:r>
          </a:p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6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Bank</a:t>
            </a:r>
            <a:endParaRPr altLang="en-US" baseline="0" b="0" cap="none" dirty="0" sz="1600" i="0" kern="0" kumimoji="1" lang="ja-JP" noProof="0" normalizeH="0" spc="0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07" name="角丸四角形 211"/>
          <p:cNvSpPr/>
          <p:nvPr/>
        </p:nvSpPr>
        <p:spPr>
          <a:xfrm>
            <a:off x="4752503" y="4520765"/>
            <a:ext cx="1690663" cy="1109366"/>
          </a:xfrm>
          <a:prstGeom prst="roundRect"/>
          <a:noFill/>
          <a:ln w="12700" cap="flat" cmpd="sng" algn="ctr">
            <a:solidFill>
              <a:srgbClr val="4F81BD">
                <a:shade val="50000"/>
              </a:srgbClr>
            </a:solidFill>
            <a:prstDash val="sysDot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6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Internal</a:t>
            </a:r>
          </a:p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6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Bank</a:t>
            </a:r>
            <a:endParaRPr altLang="en-US" baseline="0" b="0" cap="none" dirty="0" sz="1600" i="0" kern="0" kumimoji="1" lang="ja-JP" noProof="0" normalizeH="0" spc="0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08" name="角丸四角形 212"/>
          <p:cNvSpPr/>
          <p:nvPr/>
        </p:nvSpPr>
        <p:spPr>
          <a:xfrm>
            <a:off x="4687477" y="3372612"/>
            <a:ext cx="1820714" cy="2285856"/>
          </a:xfrm>
          <a:prstGeom prst="roundRect"/>
          <a:noFill/>
          <a:ln w="28575" cap="flat" cmpd="sng" algn="ctr">
            <a:solidFill>
              <a:srgbClr val="C0504D">
                <a:lumMod val="75000"/>
              </a:srgbClr>
            </a:solidFill>
            <a:prstDash val="sysDot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FFFFFF" val="window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09" name="角丸四角形 213"/>
          <p:cNvSpPr/>
          <p:nvPr/>
        </p:nvSpPr>
        <p:spPr>
          <a:xfrm>
            <a:off x="6573216" y="3372611"/>
            <a:ext cx="1820714" cy="2285856"/>
          </a:xfrm>
          <a:prstGeom prst="roundRect"/>
          <a:noFill/>
          <a:ln w="28575" cap="flat" cmpd="sng" algn="ctr">
            <a:solidFill>
              <a:srgbClr val="C0504D">
                <a:lumMod val="75000"/>
              </a:srgbClr>
            </a:solidFill>
            <a:prstDash val="sysDot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0" cap="none" dirty="0" sz="1600" i="0" kern="0" kumimoji="1" lang="en-US" noProof="0" normalizeH="0" spc="0" strike="noStrike" u="none">
                <a:ln>
                  <a:noFill/>
                </a:ln>
                <a:solidFill>
                  <a:sysClr lastClr="000000" val="windowText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Bank Group</a:t>
            </a:r>
            <a:endParaRPr altLang="en-US" baseline="0" b="0" cap="none" dirty="0" sz="1600" i="0" kern="0" kumimoji="1" lang="ja-JP" noProof="0" normalizeH="0" spc="0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1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454902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43</a:t>
            </a:fld>
            <a:endParaRPr altLang="zh-TW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11" name="左中かっこ 42"/>
          <p:cNvSpPr/>
          <p:nvPr/>
        </p:nvSpPr>
        <p:spPr>
          <a:xfrm rot="16200000">
            <a:off x="5551398" y="5101024"/>
            <a:ext cx="195076" cy="1458409"/>
          </a:xfrm>
          <a:prstGeom prst="leftBrace"/>
          <a:noFill/>
          <a:ln w="9525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12" name="テキスト ボックス 86"/>
          <p:cNvSpPr txBox="1"/>
          <p:nvPr/>
        </p:nvSpPr>
        <p:spPr>
          <a:xfrm>
            <a:off x="5102154" y="5958011"/>
            <a:ext cx="1059181" cy="332741"/>
          </a:xfrm>
          <a:prstGeom prst="rect"/>
          <a:noFill/>
        </p:spPr>
        <p:txBody>
          <a:bodyPr rtlCol="0" wrap="non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1" cap="none" dirty="0" sz="1600" i="0" kern="0" kumimoji="1" lang="en-US" noProof="0" normalizeH="0" spc="0" strike="noStrike" u="none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2,048 bits</a:t>
            </a:r>
          </a:p>
        </p:txBody>
      </p:sp>
      <p:sp>
        <p:nvSpPr>
          <p:cNvPr id="1048813" name="矩形 4"/>
          <p:cNvSpPr/>
          <p:nvPr/>
        </p:nvSpPr>
        <p:spPr>
          <a:xfrm>
            <a:off x="4573882" y="6321390"/>
            <a:ext cx="3891281" cy="358141"/>
          </a:xfrm>
          <a:prstGeom prst="rect"/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="1" dirty="0" kern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(X32 wider than conventional DRAM)</a:t>
            </a:r>
            <a:endParaRPr altLang="en-US" b="1" dirty="0" kern="0" lang="ja-JP" err="1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14" name="左中かっこ 42"/>
          <p:cNvSpPr/>
          <p:nvPr/>
        </p:nvSpPr>
        <p:spPr>
          <a:xfrm rot="16200000">
            <a:off x="7386035" y="5125849"/>
            <a:ext cx="195076" cy="1458409"/>
          </a:xfrm>
          <a:prstGeom prst="leftBrace"/>
          <a:noFill/>
          <a:ln w="9525" cap="flat" cmpd="sng" algn="ctr">
            <a:solidFill>
              <a:sysClr lastClr="000000" val="windowText"/>
            </a:solidFill>
            <a:prstDash val="solid"/>
          </a:ln>
          <a:effectLst/>
        </p:spPr>
        <p:txBody>
          <a:bodyPr anchor="ctr" rtlCol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600" i="0" kern="0" kumimoji="1" lang="ja-JP" noProof="0" normalizeH="0" spc="0" strike="noStrike" u="none">
              <a:ln>
                <a:noFill/>
              </a:ln>
              <a:solidFill>
                <a:sysClr lastClr="000000" val="windowText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15" name="テキスト ボックス 86"/>
          <p:cNvSpPr txBox="1"/>
          <p:nvPr/>
        </p:nvSpPr>
        <p:spPr>
          <a:xfrm>
            <a:off x="6936791" y="5982836"/>
            <a:ext cx="1059181" cy="332740"/>
          </a:xfrm>
          <a:prstGeom prst="rect"/>
          <a:noFill/>
        </p:spPr>
        <p:txBody>
          <a:bodyPr rtlCol="0" wrap="non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ja-JP" baseline="0" b="1" cap="none" dirty="0" sz="1600" i="0" kern="0" kumimoji="1" lang="en-US" noProof="0" normalizeH="0" spc="0" strike="noStrike" u="none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2,048 bits</a:t>
            </a:r>
          </a:p>
        </p:txBody>
      </p:sp>
    </p:spTree>
  </p:cSld>
  <p:clrMapOvr>
    <a:masterClrMapping/>
  </p:clrMapOvr>
  <p:timing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圓角矩形 20"/>
          <p:cNvSpPr/>
          <p:nvPr/>
        </p:nvSpPr>
        <p:spPr>
          <a:xfrm>
            <a:off x="6000696" y="2743197"/>
            <a:ext cx="2600760" cy="1532575"/>
          </a:xfrm>
          <a:prstGeom prst="roundRect"/>
          <a:solidFill>
            <a:srgbClr val="FFFF00"/>
          </a:solidFill>
          <a:ln w="12700">
            <a:solidFill>
              <a:srgbClr val="FF0000"/>
            </a:solidFill>
          </a:ln>
        </p:spPr>
        <p:txBody>
          <a:bodyPr anchor="ctr" bIns="0" lIns="108000" rIns="108000" rtlCol="0" tIns="0" wrap="square">
            <a:noAutofit/>
          </a:bodyPr>
          <a:p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為基於本平台之邏輯設計提供小而快速之暫時儲存空間。</a:t>
            </a:r>
            <a:endParaRPr altLang="en-US" b="1" dirty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26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B.3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lang="en-US" smtClean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altLang="en-US" dirty="0" lang="zh-TW" smtClean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陣列暨編譯器開發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55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464118" y="1793367"/>
            <a:ext cx="4762500" cy="3067050"/>
          </a:xfrm>
          <a:prstGeom prst="rect"/>
          <a:noFill/>
          <a:ln>
            <a:noFill/>
          </a:ln>
          <a:effectLst/>
        </p:spPr>
      </p:pic>
      <p:sp>
        <p:nvSpPr>
          <p:cNvPr id="1048627" name="矩形 1"/>
          <p:cNvSpPr/>
          <p:nvPr/>
        </p:nvSpPr>
        <p:spPr>
          <a:xfrm>
            <a:off x="2021120" y="2013850"/>
            <a:ext cx="1068947" cy="381403"/>
          </a:xfrm>
          <a:prstGeom prst="rect"/>
          <a:solidFill>
            <a:srgbClr val="A0C0E5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28" name="圓角矩形 5"/>
          <p:cNvSpPr/>
          <p:nvPr/>
        </p:nvSpPr>
        <p:spPr>
          <a:xfrm>
            <a:off x="1879433" y="3606069"/>
            <a:ext cx="1210634" cy="592429"/>
          </a:xfrm>
          <a:prstGeom prst="roundRect"/>
          <a:noFill/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29" name="圓角矩形 8"/>
          <p:cNvSpPr/>
          <p:nvPr/>
        </p:nvSpPr>
        <p:spPr>
          <a:xfrm>
            <a:off x="1877285" y="3181067"/>
            <a:ext cx="1210634" cy="435728"/>
          </a:xfrm>
          <a:prstGeom prst="roundRect"/>
          <a:noFill/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30" name="圓角矩形 9"/>
          <p:cNvSpPr/>
          <p:nvPr/>
        </p:nvSpPr>
        <p:spPr>
          <a:xfrm>
            <a:off x="4270631" y="2766791"/>
            <a:ext cx="828537" cy="435728"/>
          </a:xfrm>
          <a:prstGeom prst="roundRect"/>
          <a:noFill/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31" name="肘形接點 10"/>
          <p:cNvCxnSpPr>
            <a:cxnSpLocks/>
            <a:stCxn id="1048628" idx="3"/>
          </p:cNvCxnSpPr>
          <p:nvPr/>
        </p:nvCxnSpPr>
        <p:spPr>
          <a:xfrm flipV="1">
            <a:off x="3090067" y="3902283"/>
            <a:ext cx="2846228" cy="1"/>
          </a:xfrm>
          <a:prstGeom prst="bentConnector3"/>
          <a:ln w="50800">
            <a:solidFill>
              <a:srgbClr val="FF0000"/>
            </a:solidFill>
            <a:headEnd type="triangl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直線接點 12"/>
          <p:cNvCxnSpPr>
            <a:cxnSpLocks/>
            <a:stCxn id="1048629" idx="3"/>
          </p:cNvCxnSpPr>
          <p:nvPr/>
        </p:nvCxnSpPr>
        <p:spPr>
          <a:xfrm>
            <a:off x="3087919" y="3398931"/>
            <a:ext cx="2848376" cy="0"/>
          </a:xfrm>
          <a:prstGeom prst="line"/>
          <a:ln w="50800">
            <a:solidFill>
              <a:srgbClr val="FF0000"/>
            </a:solidFill>
            <a:headEnd type="triangl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直線接點 14"/>
          <p:cNvCxnSpPr>
            <a:cxnSpLocks/>
            <a:stCxn id="1048630" idx="3"/>
          </p:cNvCxnSpPr>
          <p:nvPr/>
        </p:nvCxnSpPr>
        <p:spPr>
          <a:xfrm>
            <a:off x="5099168" y="2984655"/>
            <a:ext cx="837127" cy="0"/>
          </a:xfrm>
          <a:prstGeom prst="line"/>
          <a:ln w="50800">
            <a:solidFill>
              <a:srgbClr val="FF0000"/>
            </a:solidFill>
            <a:headEnd type="triangl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1" name="Google Shape;15564;p37"/>
          <p:cNvSpPr txBox="1"/>
          <p:nvPr/>
        </p:nvSpPr>
        <p:spPr>
          <a:xfrm>
            <a:off x="699326" y="1298302"/>
            <a:ext cx="7874400" cy="40006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b="1" dirty="0" sz="2000" lang="en-US" err="1">
                <a:solidFill>
                  <a:schemeClr val="lt1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b="1" dirty="0" sz="20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</a:t>
            </a:r>
            <a:r>
              <a:rPr altLang="zh-TW" b="1" dirty="0" sz="20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SRAM</a:t>
            </a:r>
            <a:r>
              <a:rPr altLang="en-US" b="1" dirty="0" sz="2000" lang="zh-TW" smtClean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陣列</a:t>
            </a:r>
            <a:r>
              <a:rPr altLang="en-US" dirty="0" sz="20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在本計畫中</a:t>
            </a:r>
            <a:r>
              <a:rPr altLang="en-US" dirty="0" sz="2000" lang="zh-TW" smtClean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之目的與施行</a:t>
            </a:r>
            <a:endParaRPr b="1" dirty="0" sz="200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48632" name="矩形 16"/>
          <p:cNvSpPr/>
          <p:nvPr/>
        </p:nvSpPr>
        <p:spPr>
          <a:xfrm>
            <a:off x="464119" y="4979606"/>
            <a:ext cx="8297156" cy="646331"/>
          </a:xfrm>
          <a:prstGeom prst="rect"/>
        </p:spPr>
        <p:txBody>
          <a:bodyPr wrap="square">
            <a:spAutoFit/>
          </a:bodyPr>
          <a:p>
            <a:pPr eaLnBrk="0" hangingPunct="0"/>
            <a:r>
              <a:rPr altLang="en-US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因應不同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設計，採用</a:t>
            </a:r>
            <a:r>
              <a:rPr altLang="en-US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的</a:t>
            </a: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SRAM 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容量也會不同，所以會將開發 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Compiler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提供</a:t>
            </a:r>
            <a:r>
              <a:rPr altLang="en-US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不同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之</a:t>
            </a: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陣列。</a:t>
            </a:r>
            <a:r>
              <a:rPr altLang="en-US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如：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CPU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Cache 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會有 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4KX32 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或 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4KX16 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不同需求。</a:t>
            </a:r>
            <a:endParaRPr altLang="zh-TW" dirty="0" 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33" name="圓角矩形 19"/>
          <p:cNvSpPr/>
          <p:nvPr/>
        </p:nvSpPr>
        <p:spPr>
          <a:xfrm>
            <a:off x="3694176" y="5277013"/>
            <a:ext cx="1132392" cy="323166"/>
          </a:xfrm>
          <a:prstGeom prst="roundRect"/>
          <a:noFill/>
          <a:ln w="28575">
            <a:solidFill>
              <a:srgbClr val="FFFF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34" name="直線接點 21"/>
          <p:cNvCxnSpPr>
            <a:cxnSpLocks/>
            <a:stCxn id="1048633" idx="0"/>
          </p:cNvCxnSpPr>
          <p:nvPr/>
        </p:nvCxnSpPr>
        <p:spPr>
          <a:xfrm flipH="1" flipV="1">
            <a:off x="3077257" y="4193566"/>
            <a:ext cx="1183115" cy="1083447"/>
          </a:xfrm>
          <a:prstGeom prst="line"/>
          <a:ln w="508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6"/>
          <p:cNvGrpSpPr/>
          <p:nvPr/>
        </p:nvGrpSpPr>
        <p:grpSpPr>
          <a:xfrm>
            <a:off x="2086658" y="5801471"/>
            <a:ext cx="5455436" cy="802417"/>
            <a:chOff x="1844282" y="3027791"/>
            <a:chExt cx="5455436" cy="802417"/>
          </a:xfrm>
        </p:grpSpPr>
        <p:grpSp>
          <p:nvGrpSpPr>
            <p:cNvPr id="127" name="群組 31"/>
            <p:cNvGrpSpPr/>
            <p:nvPr/>
          </p:nvGrpSpPr>
          <p:grpSpPr>
            <a:xfrm>
              <a:off x="1844282" y="3050860"/>
              <a:ext cx="1948370" cy="779348"/>
              <a:chOff x="1599" y="1665394"/>
              <a:chExt cx="1948370" cy="779348"/>
            </a:xfrm>
          </p:grpSpPr>
          <p:sp>
            <p:nvSpPr>
              <p:cNvPr id="1048634" name="＞形箭號 38"/>
              <p:cNvSpPr/>
              <p:nvPr/>
            </p:nvSpPr>
            <p:spPr>
              <a:xfrm>
                <a:off x="1599" y="1665394"/>
                <a:ext cx="1948370" cy="779348"/>
              </a:xfrm>
              <a:prstGeom prst="chevron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48635" name="＞形箭號 4"/>
              <p:cNvSpPr/>
              <p:nvPr/>
            </p:nvSpPr>
            <p:spPr>
              <a:xfrm>
                <a:off x="391273" y="1665394"/>
                <a:ext cx="1169022" cy="779348"/>
              </a:xfrm>
              <a:prstGeom prst="rect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 anchorCtr="0" bIns="18669" lIns="56007" numCol="1" rIns="18669" spcCol="1270" spcFirstLastPara="0" tIns="18669" vert="horz" wrap="square">
                <a:noAutofit/>
              </a:bodyPr>
              <a:p>
                <a:pPr algn="ctr" defTabSz="622300" lv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altLang="en-US" dirty="0" sz="1400" kern="1200" lang="zh-TW" smtClean="0"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輸入所需</a:t>
                </a:r>
                <a:r>
                  <a:rPr altLang="zh-TW" dirty="0" sz="1400" kern="1200" lang="en-US" smtClean="0"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SRAM</a:t>
                </a:r>
                <a:r>
                  <a:rPr altLang="en-US" dirty="0" sz="1400" kern="1200" lang="zh-TW" smtClean="0"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容量</a:t>
                </a:r>
                <a:endParaRPr altLang="en-US" dirty="0" sz="14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8" name="群組 32"/>
            <p:cNvGrpSpPr/>
            <p:nvPr/>
          </p:nvGrpSpPr>
          <p:grpSpPr>
            <a:xfrm>
              <a:off x="3597815" y="3027791"/>
              <a:ext cx="1948370" cy="779348"/>
              <a:chOff x="1755132" y="1642325"/>
              <a:chExt cx="1948370" cy="779348"/>
            </a:xfrm>
          </p:grpSpPr>
          <p:sp>
            <p:nvSpPr>
              <p:cNvPr id="1048636" name="＞形箭號 36"/>
              <p:cNvSpPr/>
              <p:nvPr/>
            </p:nvSpPr>
            <p:spPr>
              <a:xfrm>
                <a:off x="1755132" y="1642325"/>
                <a:ext cx="1948370" cy="779348"/>
              </a:xfrm>
              <a:prstGeom prst="chevron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48637" name="＞形箭號 6"/>
              <p:cNvSpPr/>
              <p:nvPr/>
            </p:nvSpPr>
            <p:spPr>
              <a:xfrm>
                <a:off x="2144806" y="1642325"/>
                <a:ext cx="1169022" cy="779348"/>
              </a:xfrm>
              <a:prstGeom prst="rect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 anchorCtr="0" bIns="18669" lIns="56007" numCol="1" rIns="18669" spcCol="1270" spcFirstLastPara="0" tIns="18669" vert="horz" wrap="square">
                <a:noAutofit/>
              </a:bodyPr>
              <a:p>
                <a:pPr algn="ctr" defTabSz="622300" lv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altLang="zh-TW" dirty="0" sz="1400" kern="1200" lang="en-US" smtClean="0"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Compiler </a:t>
                </a:r>
              </a:p>
              <a:p>
                <a:pPr algn="ctr" defTabSz="622300" lv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altLang="en-US" dirty="0" sz="1400" kern="1200" lang="zh-TW" smtClean="0"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編譯</a:t>
                </a:r>
                <a:endParaRPr altLang="en-US" dirty="0" sz="14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9" name="群組 33"/>
            <p:cNvGrpSpPr/>
            <p:nvPr/>
          </p:nvGrpSpPr>
          <p:grpSpPr>
            <a:xfrm>
              <a:off x="5351348" y="3027791"/>
              <a:ext cx="1948370" cy="779348"/>
              <a:chOff x="3508665" y="1642325"/>
              <a:chExt cx="1948370" cy="779348"/>
            </a:xfrm>
          </p:grpSpPr>
          <p:sp>
            <p:nvSpPr>
              <p:cNvPr id="1048638" name="＞形箭號 34"/>
              <p:cNvSpPr/>
              <p:nvPr/>
            </p:nvSpPr>
            <p:spPr>
              <a:xfrm>
                <a:off x="3508665" y="1642325"/>
                <a:ext cx="1948370" cy="779348"/>
              </a:xfrm>
              <a:prstGeom prst="chevron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48639" name="＞形箭號 8"/>
              <p:cNvSpPr/>
              <p:nvPr/>
            </p:nvSpPr>
            <p:spPr>
              <a:xfrm>
                <a:off x="3898339" y="1642325"/>
                <a:ext cx="1169022" cy="779348"/>
              </a:xfrm>
              <a:prstGeom prst="rect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 anchorCtr="0" bIns="18669" lIns="56007" numCol="1" rIns="18669" spcCol="1270" spcFirstLastPara="0" tIns="18669" vert="horz" wrap="square">
                <a:noAutofit/>
              </a:bodyPr>
              <a:p>
                <a:pPr algn="ctr" defTabSz="622300" lv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altLang="en-US" dirty="0" sz="1400" kern="1200" lang="zh-TW" smtClean="0"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產生相對所需之</a:t>
                </a:r>
                <a:r>
                  <a:rPr altLang="zh-TW" dirty="0" sz="1400" kern="1200" lang="en-US" smtClean="0"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SRAM</a:t>
                </a:r>
                <a:endParaRPr altLang="en-US" dirty="0" sz="14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48640" name="圓角矩形 26"/>
          <p:cNvSpPr/>
          <p:nvPr/>
        </p:nvSpPr>
        <p:spPr>
          <a:xfrm>
            <a:off x="6778487" y="272704"/>
            <a:ext cx="2046156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與下一頁合併一頁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B.3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lang="en-US" smtClean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altLang="en-US" dirty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陣列暨編譯器開發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07" name="文字方塊 3"/>
          <p:cNvSpPr txBox="1"/>
          <p:nvPr/>
        </p:nvSpPr>
        <p:spPr>
          <a:xfrm>
            <a:off x="566319" y="1090247"/>
            <a:ext cx="2367280" cy="332741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b="1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altLang="en-US" b="1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陣列暨</a:t>
            </a:r>
            <a:r>
              <a:rPr altLang="en-US" b="1" dirty="0" sz="16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編譯器規格</a:t>
            </a:r>
            <a:endParaRPr altLang="en-US" b="1" dirty="0" sz="16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04" name="內容版面配置區 4"/>
          <p:cNvGraphicFramePr>
            <a:graphicFrameLocks/>
          </p:cNvGraphicFramePr>
          <p:nvPr/>
        </p:nvGraphicFramePr>
        <p:xfrm>
          <a:off x="566319" y="1427686"/>
          <a:ext cx="7992888" cy="1837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598"/>
                <a:gridCol w="2400064"/>
                <a:gridCol w="1857830"/>
                <a:gridCol w="2390396"/>
              </a:tblGrid>
              <a:tr h="0"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YMUX</a:t>
                      </a:r>
                      <a:endParaRPr altLang="en-US" b="0" dirty="0" sz="1400" lang="zh-TW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altLang="en-US" b="0" dirty="0" sz="14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p>
                      <a:r>
                        <a:rPr altLang="zh-TW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</a:t>
                      </a:r>
                      <a:r>
                        <a:rPr altLang="zh-TW" baseline="0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Line</a:t>
                      </a:r>
                    </a:p>
                    <a:p>
                      <a:r>
                        <a:rPr altLang="zh-TW" baseline="0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altLang="zh-TW" baseline="0" b="0" dirty="0" sz="1400" lang="en-US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min~max</a:t>
                      </a:r>
                      <a:r>
                        <a:rPr altLang="zh-TW" baseline="0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p>
                      <a:r>
                        <a:rPr altLang="zh-TW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 Width (bit)</a:t>
                      </a:r>
                    </a:p>
                    <a:p>
                      <a:r>
                        <a:rPr altLang="zh-TW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altLang="zh-TW" b="0" dirty="0" sz="1400" lang="en-US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min~max</a:t>
                      </a:r>
                      <a:r>
                        <a:rPr altLang="zh-TW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altLang="en-US" b="0" dirty="0" sz="14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p>
                      <a:r>
                        <a:rPr altLang="zh-TW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Density</a:t>
                      </a:r>
                      <a:r>
                        <a:rPr altLang="zh-TW" baseline="0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zh-TW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(bit)</a:t>
                      </a:r>
                    </a:p>
                    <a:p>
                      <a:r>
                        <a:rPr altLang="zh-TW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altLang="zh-TW" b="0" dirty="0" sz="1400" lang="en-US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min~max</a:t>
                      </a:r>
                      <a:r>
                        <a:rPr altLang="zh-TW" b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altLang="en-US" b="0" dirty="0" sz="14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5944">
                <a:tc>
                  <a:txBody>
                    <a:bodyPr/>
                    <a:p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YMUX=4</a:t>
                      </a:r>
                      <a:endParaRPr altLang="en-US" dirty="0" sz="14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p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32 ~  2,048</a:t>
                      </a:r>
                      <a:r>
                        <a:rPr altLang="zh-TW" baseline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</a:t>
                      </a: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step=8)</a:t>
                      </a: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~192   </a:t>
                      </a:r>
                      <a:r>
                        <a:rPr altLang="zh-TW" baseline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step=2)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256bit~384Kbit</a:t>
                      </a:r>
                      <a:endParaRPr altLang="en-US" dirty="0" sz="14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3672">
                <a:tc>
                  <a:txBody>
                    <a:bodyPr/>
                    <a:p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YMUX=8</a:t>
                      </a:r>
                      <a:endParaRPr altLang="en-US" dirty="0" sz="14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64 ~</a:t>
                      </a:r>
                      <a:r>
                        <a:rPr altLang="zh-TW" baseline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4,096  (</a:t>
                      </a: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step=16)</a:t>
                      </a: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~ 128   </a:t>
                      </a:r>
                      <a:r>
                        <a:rPr altLang="zh-TW" baseline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step=2)</a:t>
                      </a:r>
                      <a:endParaRPr altLang="en-US" dirty="0" sz="1400" lang="zh-TW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256bit~512Kbit</a:t>
                      </a:r>
                      <a:endParaRPr altLang="en-US" dirty="0" sz="1400" lang="zh-TW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01136">
                <a:tc>
                  <a:txBody>
                    <a:bodyPr/>
                    <a:p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YMUX=16</a:t>
                      </a:r>
                      <a:endParaRPr altLang="en-US" dirty="0" sz="14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 ~ </a:t>
                      </a:r>
                      <a:r>
                        <a:rPr altLang="zh-TW" baseline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8,192</a:t>
                      </a: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altLang="zh-TW" baseline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step=32)</a:t>
                      </a: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~   64   </a:t>
                      </a:r>
                      <a:r>
                        <a:rPr altLang="zh-TW" baseline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step=2)</a:t>
                      </a:r>
                    </a:p>
                  </a:txBody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512bit~512Kbit</a:t>
                      </a:r>
                      <a:endParaRPr altLang="en-US" dirty="0" sz="1400" lang="zh-TW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01136">
                <a:tc>
                  <a:txBody>
                    <a:bodyPr/>
                    <a:p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YMUX=32</a:t>
                      </a:r>
                      <a:endParaRPr altLang="en-US" dirty="0" sz="14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 ~ 16,384</a:t>
                      </a:r>
                      <a:r>
                        <a:rPr altLang="zh-TW" baseline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</a:t>
                      </a: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step=64)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~   32   </a:t>
                      </a:r>
                      <a:r>
                        <a:rPr altLang="zh-TW" baseline="0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step=2)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400"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512bit~512Kbit</a:t>
                      </a:r>
                      <a:endParaRPr altLang="en-US" dirty="0" sz="1400" lang="zh-TW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2" name="群組 1"/>
          <p:cNvGrpSpPr/>
          <p:nvPr/>
        </p:nvGrpSpPr>
        <p:grpSpPr>
          <a:xfrm>
            <a:off x="929684" y="3363415"/>
            <a:ext cx="6704087" cy="3245944"/>
            <a:chOff x="1972050" y="3365066"/>
            <a:chExt cx="6704087" cy="3245944"/>
          </a:xfrm>
        </p:grpSpPr>
        <p:sp>
          <p:nvSpPr>
            <p:cNvPr id="1048608" name="文字方塊 10"/>
            <p:cNvSpPr txBox="1"/>
            <p:nvPr/>
          </p:nvSpPr>
          <p:spPr>
            <a:xfrm>
              <a:off x="2533384" y="6334011"/>
              <a:ext cx="6142753" cy="276999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dirty="0" sz="10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2,4</a:t>
              </a:r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,8… 16…  </a:t>
              </a:r>
              <a:r>
                <a:rPr dirty="0" sz="1200" lang="en-US" smtClean="0">
                  <a:solidFill>
                    <a:srgbClr val="00B05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… 48… </a:t>
              </a:r>
              <a:r>
                <a:rPr dirty="0" sz="1200" lang="en-US" smtClean="0">
                  <a:solidFill>
                    <a:srgbClr val="0070C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64</a:t>
              </a:r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………  96... </a:t>
              </a:r>
              <a:r>
                <a:rPr dirty="0" sz="1200" lang="en-US" smtClean="0">
                  <a:solidFill>
                    <a:srgbClr val="CC0099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128</a:t>
              </a:r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….…144……….</a:t>
              </a:r>
              <a:r>
                <a:rPr dirty="0" sz="1200" lang="en-US" smtClean="0">
                  <a:solidFill>
                    <a:srgbClr val="CDB717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192</a:t>
              </a:r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   </a:t>
              </a:r>
              <a:r>
                <a:rPr dirty="0" sz="1200" i="1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(IO width)</a:t>
              </a:r>
              <a:endParaRPr dirty="0" sz="1200" i="1" 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8609" name="文字方塊 11"/>
            <p:cNvSpPr txBox="1"/>
            <p:nvPr/>
          </p:nvSpPr>
          <p:spPr>
            <a:xfrm>
              <a:off x="1972050" y="3365066"/>
              <a:ext cx="747090" cy="2974341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dirty="0" sz="1200" i="1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(Word    </a:t>
              </a:r>
            </a:p>
            <a:p>
              <a:r>
                <a:rPr dirty="0" sz="1200" 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dirty="0" sz="1200" i="1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Depth)</a:t>
              </a:r>
            </a:p>
            <a:p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16K</a:t>
              </a:r>
            </a:p>
            <a:p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 …</a:t>
              </a:r>
            </a:p>
            <a:p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 …</a:t>
              </a:r>
            </a:p>
            <a:p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 …</a:t>
              </a:r>
            </a:p>
            <a:p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 …</a:t>
              </a:r>
            </a:p>
            <a:p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8K</a:t>
              </a:r>
              <a:endParaRPr dirty="0" sz="1200" 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 …</a:t>
              </a:r>
            </a:p>
            <a:p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 … </a:t>
              </a:r>
            </a:p>
            <a:p>
              <a:r>
                <a:rPr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4K</a:t>
              </a:r>
            </a:p>
            <a:p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 …  </a:t>
              </a:r>
            </a:p>
            <a:p>
              <a:pPr>
                <a:lnSpc>
                  <a:spcPts val="800"/>
                </a:lnSpc>
              </a:pPr>
              <a:r>
                <a:rPr dirty="0" sz="12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2K  </a:t>
              </a:r>
              <a:endParaRPr dirty="0" sz="1200" 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dirty="0" sz="10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1K </a:t>
              </a:r>
              <a:endParaRPr dirty="0" sz="1000" 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lnSpc>
                  <a:spcPts val="800"/>
                </a:lnSpc>
              </a:pPr>
              <a:r>
                <a:rPr dirty="0" sz="10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512</a:t>
              </a:r>
            </a:p>
            <a:p>
              <a:pPr>
                <a:lnSpc>
                  <a:spcPts val="800"/>
                </a:lnSpc>
              </a:pPr>
              <a:r>
                <a:rPr dirty="0" sz="10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256</a:t>
              </a:r>
              <a:endParaRPr dirty="0" sz="1000" 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>
                <a:lnSpc>
                  <a:spcPts val="800"/>
                </a:lnSpc>
              </a:pPr>
              <a:r>
                <a:rPr dirty="0" sz="10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128</a:t>
              </a:r>
            </a:p>
            <a:p>
              <a:pPr>
                <a:lnSpc>
                  <a:spcPts val="800"/>
                </a:lnSpc>
              </a:pPr>
              <a:r>
                <a:rPr dirty="0" sz="10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  64    </a:t>
              </a:r>
            </a:p>
            <a:p>
              <a:pPr>
                <a:lnSpc>
                  <a:spcPts val="800"/>
                </a:lnSpc>
              </a:pPr>
              <a:r>
                <a:rPr dirty="0" sz="1000" lang="en-US" smtClean="0">
                  <a:ea typeface="微軟正黑體" panose="020B0604030504040204" pitchFamily="34" charset="-120"/>
                  <a:cs typeface="Arial" panose="020B0604020202020204" pitchFamily="34" charset="0"/>
                </a:rPr>
                <a:t>   32</a:t>
              </a:r>
              <a:endParaRPr dirty="0" sz="1000" 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23" name="群組 6"/>
            <p:cNvGrpSpPr/>
            <p:nvPr/>
          </p:nvGrpSpPr>
          <p:grpSpPr>
            <a:xfrm>
              <a:off x="2698020" y="3605905"/>
              <a:ext cx="4186973" cy="2713999"/>
              <a:chOff x="2698020" y="3605905"/>
              <a:chExt cx="4186973" cy="2713999"/>
            </a:xfrm>
          </p:grpSpPr>
          <p:sp>
            <p:nvSpPr>
              <p:cNvPr id="1048610" name="文字方塊 9"/>
              <p:cNvSpPr txBox="1"/>
              <p:nvPr/>
            </p:nvSpPr>
            <p:spPr>
              <a:xfrm>
                <a:off x="2698020" y="3605905"/>
                <a:ext cx="888385" cy="276999"/>
              </a:xfrm>
              <a:prstGeom prst="rect"/>
              <a:noFill/>
            </p:spPr>
            <p:txBody>
              <a:bodyPr rtlCol="0" wrap="none">
                <a:spAutoFit/>
              </a:bodyPr>
              <a:p>
                <a:r>
                  <a:rPr dirty="0" sz="1200" lang="en-US" smtClean="0">
                    <a:solidFill>
                      <a:srgbClr val="00B05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YMUX=32</a:t>
                </a:r>
                <a:endParaRPr dirty="0" sz="1200" lang="en-US">
                  <a:solidFill>
                    <a:srgbClr val="00B050"/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8611" name="文字方塊 12"/>
              <p:cNvSpPr txBox="1"/>
              <p:nvPr/>
            </p:nvSpPr>
            <p:spPr>
              <a:xfrm>
                <a:off x="3647817" y="4487516"/>
                <a:ext cx="888385" cy="276999"/>
              </a:xfrm>
              <a:prstGeom prst="rect"/>
              <a:noFill/>
            </p:spPr>
            <p:txBody>
              <a:bodyPr rtlCol="0" wrap="none">
                <a:spAutoFit/>
              </a:bodyPr>
              <a:p>
                <a:r>
                  <a:rPr dirty="0" sz="1200" lang="en-US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YMUX=16</a:t>
                </a:r>
                <a:endParaRPr dirty="0" sz="1200" lang="en-US">
                  <a:solidFill>
                    <a:schemeClr val="tx2">
                      <a:lumMod val="60000"/>
                      <a:lumOff val="40000"/>
                    </a:schemeClr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8612" name="文字方塊 13"/>
              <p:cNvSpPr txBox="1"/>
              <p:nvPr/>
            </p:nvSpPr>
            <p:spPr>
              <a:xfrm>
                <a:off x="6081568" y="5346427"/>
                <a:ext cx="803425" cy="276999"/>
              </a:xfrm>
              <a:prstGeom prst="rect"/>
              <a:noFill/>
            </p:spPr>
            <p:txBody>
              <a:bodyPr rtlCol="0" wrap="none">
                <a:spAutoFit/>
              </a:bodyPr>
              <a:p>
                <a:pPr algn="r"/>
                <a:r>
                  <a:rPr dirty="0" sz="1200" lang="en-US" smtClean="0">
                    <a:solidFill>
                      <a:srgbClr val="CDB717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YMUX=4</a:t>
                </a:r>
                <a:endParaRPr dirty="0" sz="1200" lang="en-US">
                  <a:solidFill>
                    <a:srgbClr val="CDB717"/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8613" name="矩形 14"/>
              <p:cNvSpPr/>
              <p:nvPr/>
            </p:nvSpPr>
            <p:spPr>
              <a:xfrm>
                <a:off x="2949173" y="5623426"/>
                <a:ext cx="3935820" cy="696478"/>
              </a:xfrm>
              <a:prstGeom prst="rect"/>
              <a:solidFill>
                <a:srgbClr val="F4DFA2">
                  <a:alpha val="43922"/>
                </a:srgbClr>
              </a:solidFill>
              <a:ln w="12700">
                <a:solidFill>
                  <a:srgbClr val="F4DF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8614" name="文字方塊 15"/>
              <p:cNvSpPr txBox="1"/>
              <p:nvPr/>
            </p:nvSpPr>
            <p:spPr>
              <a:xfrm>
                <a:off x="4767280" y="4986387"/>
                <a:ext cx="803425" cy="276999"/>
              </a:xfrm>
              <a:prstGeom prst="rect"/>
              <a:noFill/>
            </p:spPr>
            <p:txBody>
              <a:bodyPr rtlCol="0" wrap="none">
                <a:spAutoFit/>
              </a:bodyPr>
              <a:p>
                <a:r>
                  <a:rPr dirty="0" sz="1200" lang="en-US" smtClean="0">
                    <a:solidFill>
                      <a:srgbClr val="CC0099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YMUX=8</a:t>
                </a:r>
              </a:p>
            </p:txBody>
          </p:sp>
          <p:sp>
            <p:nvSpPr>
              <p:cNvPr id="1048615" name="矩形 16"/>
              <p:cNvSpPr/>
              <p:nvPr/>
            </p:nvSpPr>
            <p:spPr>
              <a:xfrm>
                <a:off x="2899446" y="5263386"/>
                <a:ext cx="2657384" cy="936104"/>
              </a:xfrm>
              <a:prstGeom prst="rect"/>
              <a:solidFill>
                <a:srgbClr val="F8D5FB">
                  <a:alpha val="39000"/>
                </a:srgbClr>
              </a:solidFill>
              <a:ln w="12700">
                <a:solidFill>
                  <a:srgbClr val="CC0099">
                    <a:alpha val="49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8616" name="矩形 17"/>
              <p:cNvSpPr/>
              <p:nvPr/>
            </p:nvSpPr>
            <p:spPr>
              <a:xfrm>
                <a:off x="2899446" y="4759330"/>
                <a:ext cx="1453208" cy="1334780"/>
              </a:xfrm>
              <a:prstGeom prst="rect"/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8617" name="矩形 18"/>
              <p:cNvSpPr/>
              <p:nvPr/>
            </p:nvSpPr>
            <p:spPr>
              <a:xfrm>
                <a:off x="2734485" y="3882905"/>
                <a:ext cx="916373" cy="2149517"/>
              </a:xfrm>
              <a:prstGeom prst="rect"/>
              <a:solidFill>
                <a:srgbClr val="CCFFCC">
                  <a:alpha val="53000"/>
                </a:srgb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48618" name="圓角矩形 20"/>
          <p:cNvSpPr/>
          <p:nvPr/>
        </p:nvSpPr>
        <p:spPr>
          <a:xfrm>
            <a:off x="4724400" y="3505864"/>
            <a:ext cx="3834807" cy="1755871"/>
          </a:xfrm>
          <a:prstGeom prst="roundRect"/>
          <a:solidFill>
            <a:srgbClr val="FFFF00"/>
          </a:solidFill>
          <a:ln w="12700">
            <a:solidFill>
              <a:srgbClr val="FF0000"/>
            </a:solidFill>
          </a:ln>
        </p:spPr>
        <p:txBody>
          <a:bodyPr anchor="ctr" bIns="0" lIns="108000" rIns="108000" rtlCol="0" tIns="0" wrap="square">
            <a:noAutofit/>
          </a:bodyPr>
          <a:p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編譯器支持依據不同字節與位元組合，生成各式</a:t>
            </a:r>
            <a:r>
              <a:rPr altLang="zh-TW" b="1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陣列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實例，並提供多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端口及多記憶庫選項。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如此於</a:t>
            </a:r>
            <a:r>
              <a:rPr altLang="zh-TW" b="1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設計中，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可針對速度、能耗、成本等因素，靈活優化設計。</a:t>
            </a:r>
          </a:p>
        </p:txBody>
      </p:sp>
    </p:spTree>
  </p:cSld>
  <p:clrMapOvr>
    <a:masterClrMapping/>
  </p:clrMapOvr>
  <p:timing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B.4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週邊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智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財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</a:t>
            </a:r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586" name="矩形 1"/>
          <p:cNvSpPr/>
          <p:nvPr/>
        </p:nvSpPr>
        <p:spPr>
          <a:xfrm>
            <a:off x="6555346" y="5679583"/>
            <a:ext cx="1184857" cy="579549"/>
          </a:xfrm>
          <a:prstGeom prst="rect"/>
          <a:solidFill>
            <a:schemeClr val="bg1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54" name="Picture 5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748715" y="2740426"/>
            <a:ext cx="5936624" cy="3871046"/>
          </a:xfrm>
          <a:prstGeom prst="rect"/>
          <a:noFill/>
          <a:ln>
            <a:noFill/>
          </a:ln>
          <a:effectLst/>
        </p:spPr>
      </p:pic>
      <p:sp>
        <p:nvSpPr>
          <p:cNvPr id="1048587" name="Google Shape;15564;p37"/>
          <p:cNvSpPr txBox="1"/>
          <p:nvPr/>
        </p:nvSpPr>
        <p:spPr>
          <a:xfrm>
            <a:off x="376238" y="1298302"/>
            <a:ext cx="7874400" cy="4002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dirty="0" sz="2000" lang="en-US" err="1" smtClean="0">
                <a:solidFill>
                  <a:schemeClr val="lt1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altLang="en-US" dirty="0" sz="20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週邊智財</a:t>
            </a:r>
            <a:r>
              <a:rPr altLang="en-US" dirty="0" sz="2000" lang="zh-TW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在</a:t>
            </a:r>
            <a:r>
              <a:rPr altLang="en-US" dirty="0" sz="2000" lang="zh-TW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本計畫中之目的與施行</a:t>
            </a:r>
          </a:p>
        </p:txBody>
      </p:sp>
      <p:sp>
        <p:nvSpPr>
          <p:cNvPr id="1048588" name="圓角矩形 7"/>
          <p:cNvSpPr/>
          <p:nvPr/>
        </p:nvSpPr>
        <p:spPr>
          <a:xfrm>
            <a:off x="1133856" y="1828800"/>
            <a:ext cx="7254240" cy="810768"/>
          </a:xfrm>
          <a:prstGeom prst="roundRect"/>
          <a:solidFill>
            <a:srgbClr val="FFFF00"/>
          </a:solidFill>
          <a:ln w="12700">
            <a:solidFill>
              <a:srgbClr val="FF0000"/>
            </a:solidFill>
          </a:ln>
        </p:spPr>
        <p:txBody>
          <a:bodyPr anchor="ctr" bIns="0" lIns="108000" rIns="108000" rtlCol="0" tIns="0" wrap="square">
            <a:noAutofit/>
          </a:bodyPr>
          <a:p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因應</a:t>
            </a:r>
            <a:r>
              <a:rPr altLang="zh-TW" b="1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 design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，需要相關週邊智財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作為晶片與系統間之傳輸橋梁，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如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I2C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SPI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、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UART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等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智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財。下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圖為週邊於系統上連接時之示意圖</a:t>
            </a:r>
          </a:p>
        </p:txBody>
      </p:sp>
    </p:spTree>
  </p:cSld>
  <p:clrMapOvr>
    <a:masterClrMapping/>
  </p:clrMapOvr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B.5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：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介面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智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財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</a:t>
            </a:r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590" name="矩形 1"/>
          <p:cNvSpPr/>
          <p:nvPr/>
        </p:nvSpPr>
        <p:spPr>
          <a:xfrm>
            <a:off x="1519717" y="3820647"/>
            <a:ext cx="2189408" cy="2215166"/>
          </a:xfrm>
          <a:prstGeom prst="rect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591" name="矩形 4"/>
          <p:cNvSpPr/>
          <p:nvPr/>
        </p:nvSpPr>
        <p:spPr>
          <a:xfrm>
            <a:off x="3464427" y="4361559"/>
            <a:ext cx="244698" cy="1133341"/>
          </a:xfrm>
          <a:prstGeom prst="rect"/>
          <a:solidFill>
            <a:srgbClr val="FF00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592" name="矩形 6"/>
          <p:cNvSpPr/>
          <p:nvPr/>
        </p:nvSpPr>
        <p:spPr>
          <a:xfrm>
            <a:off x="5342596" y="3820647"/>
            <a:ext cx="2189408" cy="2215166"/>
          </a:xfrm>
          <a:prstGeom prst="rect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593" name="矩形 7"/>
          <p:cNvSpPr/>
          <p:nvPr/>
        </p:nvSpPr>
        <p:spPr>
          <a:xfrm>
            <a:off x="5329734" y="4359411"/>
            <a:ext cx="244698" cy="1133341"/>
          </a:xfrm>
          <a:prstGeom prst="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594" name="文字方塊 5"/>
          <p:cNvSpPr txBox="1"/>
          <p:nvPr/>
        </p:nvSpPr>
        <p:spPr>
          <a:xfrm>
            <a:off x="5743975" y="3454275"/>
            <a:ext cx="1416676" cy="369332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系統主晶片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595" name="文字方塊 9"/>
          <p:cNvSpPr txBox="1"/>
          <p:nvPr/>
        </p:nvSpPr>
        <p:spPr>
          <a:xfrm>
            <a:off x="1800893" y="3440698"/>
            <a:ext cx="1416676" cy="369332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晶片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596" name="矩形 8"/>
          <p:cNvSpPr/>
          <p:nvPr/>
        </p:nvSpPr>
        <p:spPr>
          <a:xfrm>
            <a:off x="1519717" y="3820647"/>
            <a:ext cx="888632" cy="798490"/>
          </a:xfrm>
          <a:prstGeom prst="rect"/>
          <a:solidFill>
            <a:srgbClr val="00B05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597" name="矩形 11"/>
          <p:cNvSpPr/>
          <p:nvPr/>
        </p:nvSpPr>
        <p:spPr>
          <a:xfrm>
            <a:off x="1517569" y="5235189"/>
            <a:ext cx="888632" cy="798490"/>
          </a:xfrm>
          <a:prstGeom prst="rect"/>
          <a:solidFill>
            <a:srgbClr val="00B05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598" name="文字方塊 10"/>
          <p:cNvSpPr txBox="1"/>
          <p:nvPr/>
        </p:nvSpPr>
        <p:spPr>
          <a:xfrm>
            <a:off x="5574432" y="4722168"/>
            <a:ext cx="1766526" cy="373487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dirty="0" lang="en-US" err="1" smtClean="0"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 Gen 4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599" name="左-右雙向箭號 12"/>
          <p:cNvSpPr/>
          <p:nvPr/>
        </p:nvSpPr>
        <p:spPr>
          <a:xfrm>
            <a:off x="3915177" y="4722168"/>
            <a:ext cx="1197736" cy="373487"/>
          </a:xfrm>
          <a:prstGeom prst="leftRightArrow"/>
          <a:solidFill>
            <a:srgbClr val="0070C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28" name="直線接點 14"/>
          <p:cNvCxnSpPr>
            <a:cxnSpLocks/>
            <a:stCxn id="1048596" idx="3"/>
          </p:cNvCxnSpPr>
          <p:nvPr/>
        </p:nvCxnSpPr>
        <p:spPr>
          <a:xfrm>
            <a:off x="2408349" y="4219892"/>
            <a:ext cx="901521" cy="502276"/>
          </a:xfrm>
          <a:prstGeom prst="line"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線接點 16"/>
          <p:cNvCxnSpPr>
            <a:cxnSpLocks/>
          </p:cNvCxnSpPr>
          <p:nvPr/>
        </p:nvCxnSpPr>
        <p:spPr>
          <a:xfrm flipV="1">
            <a:off x="2393322" y="5145032"/>
            <a:ext cx="901521" cy="502276"/>
          </a:xfrm>
          <a:prstGeom prst="line"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0" name="文字方塊 15"/>
          <p:cNvSpPr txBox="1"/>
          <p:nvPr/>
        </p:nvSpPr>
        <p:spPr>
          <a:xfrm>
            <a:off x="1964034" y="4722168"/>
            <a:ext cx="1500394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dirty="0" lang="en-US" err="1" smtClean="0"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 Gen 1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01" name="文字方塊 13"/>
          <p:cNvSpPr txBox="1"/>
          <p:nvPr/>
        </p:nvSpPr>
        <p:spPr>
          <a:xfrm>
            <a:off x="3915177" y="3818493"/>
            <a:ext cx="1197736" cy="8915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2500</a:t>
            </a:r>
            <a:r>
              <a:rPr altLang="en-US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百萬單元</a:t>
            </a: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每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秒 資料傳輸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02" name="文字方塊 17"/>
          <p:cNvSpPr txBox="1"/>
          <p:nvPr/>
        </p:nvSpPr>
        <p:spPr>
          <a:xfrm>
            <a:off x="5625034" y="2870796"/>
            <a:ext cx="3408681" cy="358141"/>
          </a:xfrm>
          <a:prstGeom prst="rect"/>
          <a:solidFill>
            <a:srgbClr val="FF0000"/>
          </a:solidFill>
        </p:spPr>
        <p:txBody>
          <a:bodyPr rtlCol="0" wrap="none">
            <a:spAutoFit/>
          </a:bodyPr>
          <a:p>
            <a:r>
              <a:rPr altLang="zh-TW" dirty="0" lang="en-US" err="1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altLang="zh-TW" dirty="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Gen I (2500</a:t>
            </a:r>
            <a:r>
              <a:rPr altLang="en-US" dirty="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百萬單元</a:t>
            </a:r>
            <a:r>
              <a:rPr altLang="zh-TW" dirty="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dirty="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每秒</a:t>
            </a:r>
            <a:r>
              <a:rPr altLang="zh-TW" dirty="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altLang="en-US" dirty="0" lang="zh-TW">
              <a:solidFill>
                <a:schemeClr val="bg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603" name="Google Shape;15564;p37"/>
          <p:cNvSpPr txBox="1"/>
          <p:nvPr/>
        </p:nvSpPr>
        <p:spPr>
          <a:xfrm>
            <a:off x="376238" y="1117996"/>
            <a:ext cx="7874400" cy="4002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b="1" dirty="0" sz="2000" lang="en-US" err="1" smtClean="0">
                <a:solidFill>
                  <a:schemeClr val="lt1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altLang="en-US" b="1" dirty="0" sz="20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介面智財</a:t>
            </a:r>
            <a:r>
              <a:rPr altLang="en-US" dirty="0" sz="2000" lang="zh-TW" smtClean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於本計畫中之作用</a:t>
            </a:r>
            <a:endParaRPr b="1" dirty="0" sz="200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48604" name="文字方塊 18"/>
          <p:cNvSpPr txBox="1"/>
          <p:nvPr/>
        </p:nvSpPr>
        <p:spPr>
          <a:xfrm>
            <a:off x="1382507" y="6209454"/>
            <a:ext cx="7096261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dirty="0" lang="en-US" err="1" smtClean="0"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為向下相容之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，所以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Gen 1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跟</a:t>
            </a: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Gen 1 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以上之</a:t>
            </a:r>
            <a:r>
              <a:rPr altLang="zh-TW" dirty="0" lang="en-US" err="1" smtClean="0"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可互相相容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30" name="肘形接點 21"/>
          <p:cNvCxnSpPr>
            <a:cxnSpLocks/>
            <a:stCxn id="1048602" idx="2"/>
            <a:endCxn id="1048591" idx="0"/>
          </p:cNvCxnSpPr>
          <p:nvPr/>
        </p:nvCxnSpPr>
        <p:spPr>
          <a:xfrm rot="5400000">
            <a:off x="4923716" y="1903188"/>
            <a:ext cx="1121431" cy="3795310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5" name="圓角矩形 24"/>
          <p:cNvSpPr/>
          <p:nvPr/>
        </p:nvSpPr>
        <p:spPr>
          <a:xfrm>
            <a:off x="1124668" y="1615440"/>
            <a:ext cx="7519459" cy="1133856"/>
          </a:xfrm>
          <a:prstGeom prst="roundRect"/>
          <a:solidFill>
            <a:srgbClr val="FFFF00"/>
          </a:solidFill>
          <a:ln w="12700">
            <a:solidFill>
              <a:srgbClr val="FF0000"/>
            </a:solidFill>
          </a:ln>
        </p:spPr>
        <p:txBody>
          <a:bodyPr anchor="ctr" bIns="0" lIns="108000" rIns="108000" rtlCol="0" tIns="0" wrap="square">
            <a:noAutofit/>
          </a:bodyPr>
          <a:p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為應付更高頻寬需求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，需由相對應高速介面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智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財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負責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晶片與系統主晶片間之傳輸。考慮製程相容性，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本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計畫評估採用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DDR3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(2400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百萬單元</a:t>
            </a:r>
            <a:r>
              <a:rPr altLang="zh-TW" b="1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每秒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或 </a:t>
            </a:r>
            <a:r>
              <a:rPr altLang="zh-TW" b="1" dirty="0" lang="en-US" err="1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Gen I (2500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百萬單元</a:t>
            </a:r>
            <a:r>
              <a:rPr altLang="zh-TW" b="1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每秒</a:t>
            </a:r>
            <a:r>
              <a:rPr altLang="zh-TW" b="1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altLang="en-US" b="1" dirty="0" lang="zh-TW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為介面智</a:t>
            </a:r>
            <a:r>
              <a:rPr altLang="en-US" b="1" dirty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財選項。</a:t>
            </a:r>
            <a:endParaRPr altLang="zh-TW" b="1" dirty="0" lang="en-US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620" name="矩形 2"/>
          <p:cNvSpPr/>
          <p:nvPr/>
        </p:nvSpPr>
        <p:spPr>
          <a:xfrm>
            <a:off x="0" y="2170549"/>
            <a:ext cx="9144000" cy="1385455"/>
          </a:xfrm>
          <a:prstGeom prst="rect"/>
          <a:solidFill>
            <a:srgbClr val="FFC0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r>
              <a:rPr altLang="en-US" dirty="0" sz="240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力積電  分項計畫負責人</a:t>
            </a:r>
            <a:r>
              <a:rPr altLang="en-US" dirty="0" sz="2400"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姓名</a:t>
            </a:r>
          </a:p>
        </p:txBody>
      </p:sp>
      <p:sp>
        <p:nvSpPr>
          <p:cNvPr id="1048621" name="文字方塊 1"/>
          <p:cNvSpPr txBox="1"/>
          <p:nvPr/>
        </p:nvSpPr>
        <p:spPr>
          <a:xfrm>
            <a:off x="0" y="1385459"/>
            <a:ext cx="6280727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36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b="1" dirty="0" sz="36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C</a:t>
            </a:r>
            <a:r>
              <a:rPr altLang="en-US" b="1" dirty="0" sz="36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b="1" dirty="0" sz="3600" lang="en-US">
                <a:ea typeface="微軟正黑體" panose="020B0604030504040204" pitchFamily="34" charset="-120"/>
                <a:cs typeface="Arial" panose="020B0604020202020204" pitchFamily="34" charset="0"/>
              </a:rPr>
              <a:t> AIM</a:t>
            </a:r>
            <a:r>
              <a:rPr altLang="en-US" b="1" dirty="0" sz="3600" lang="zh-TW">
                <a:ea typeface="微軟正黑體" panose="020B0604030504040204" pitchFamily="34" charset="-120"/>
                <a:cs typeface="Arial" panose="020B0604020202020204" pitchFamily="34" charset="0"/>
              </a:rPr>
              <a:t>設計平台開發</a:t>
            </a:r>
          </a:p>
        </p:txBody>
      </p:sp>
      <p:sp>
        <p:nvSpPr>
          <p:cNvPr id="1048622" name="內容版面配置區 2"/>
          <p:cNvSpPr txBox="1"/>
          <p:nvPr/>
        </p:nvSpPr>
        <p:spPr>
          <a:xfrm>
            <a:off x="2918690" y="3823859"/>
            <a:ext cx="6151419" cy="2200711"/>
          </a:xfrm>
          <a:prstGeom prst="rect"/>
        </p:spPr>
        <p:txBody>
          <a:bodyPr>
            <a:normAutofit/>
          </a:bodyPr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altLang="en-US" dirty="0" sz="2800" kern="0" lang="zh-TW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現職 </a:t>
            </a:r>
            <a:endParaRPr altLang="zh-TW" dirty="0" sz="2800" kern="0" lang="en-US" smtClean="0">
              <a:latin typeface="Microsoft JhengHei" panose="020B0604030504040204" pitchFamily="34" charset="-120"/>
              <a:ea typeface="Microsoft JhengHei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sz="2800" kern="0" lang="zh-TW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經歷</a:t>
            </a:r>
            <a:r>
              <a:rPr altLang="zh-TW" dirty="0" sz="2800" kern="0" lang="en-US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endParaRPr altLang="en-US" dirty="0" kern="0" 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48623" name="矩形 3"/>
          <p:cNvSpPr/>
          <p:nvPr/>
        </p:nvSpPr>
        <p:spPr>
          <a:xfrm>
            <a:off x="489527" y="4017822"/>
            <a:ext cx="1874982" cy="2281382"/>
          </a:xfrm>
          <a:prstGeom prst="rect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dirty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endParaRPr altLang="en-US" dirty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624" name="圓角矩形 6"/>
          <p:cNvSpPr/>
          <p:nvPr/>
        </p:nvSpPr>
        <p:spPr>
          <a:xfrm>
            <a:off x="6553200" y="628073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請力積電補充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642" name="標題 1"/>
          <p:cNvSpPr txBox="1"/>
          <p:nvPr/>
        </p:nvSpPr>
        <p:spPr>
          <a:xfrm>
            <a:off x="73892" y="562783"/>
            <a:ext cx="89869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設計平台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開發之挑戰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解決方式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05" name="表格 3"/>
          <p:cNvGraphicFramePr>
            <a:graphicFrameLocks noGrp="1"/>
          </p:cNvGraphicFramePr>
          <p:nvPr/>
        </p:nvGraphicFramePr>
        <p:xfrm>
          <a:off x="624114" y="1701557"/>
          <a:ext cx="8159668" cy="4077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541"/>
                <a:gridCol w="4638127"/>
              </a:tblGrid>
              <a:tr h="407510">
                <a:tc>
                  <a:txBody>
                    <a:bodyPr/>
                    <a:p>
                      <a:r>
                        <a:rPr altLang="en-US" b="1" dirty="0" sz="2400" kern="100" lang="zh-TW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挑戰</a:t>
                      </a:r>
                      <a:endParaRPr altLang="en-US" dirty="0" sz="24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l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="1" dirty="0" sz="2400" kern="100" lang="zh-TW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解決方式</a:t>
                      </a:r>
                      <a:endParaRPr altLang="zh-TW" b="1" dirty="0" sz="2400" kern="100" lang="en-US">
                        <a:solidFill>
                          <a:prstClr val="white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844345"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indent="-285750" marL="285750">
                        <a:buFont typeface="Arial" panose="020B0604020202020204" pitchFamily="34" charset="0"/>
                        <a:buChar char="•"/>
                      </a:pP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815020"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altLang="zh-TW" b="1" cap="none" dirty="0" sz="1800" i="0" kern="100" kumimoji="0" lang="en-US" noProof="0" normalizeH="0" spc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881600">
                <a:tc>
                  <a:txBody>
                    <a:bodyPr/>
                    <a:p>
                      <a:pPr algn="l" indent="-285750" marL="285750">
                        <a:buFont typeface="Arial" panose="020B0604020202020204" pitchFamily="34" charset="0"/>
                        <a:buChar char="•"/>
                      </a:pP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altLang="zh-TW" b="1" cap="none" dirty="0" sz="1800" i="0" kern="100" kumimoji="0" lang="en-US" noProof="0" normalizeH="0" spc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1079803"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indent="-285750" lvl="0" marL="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</a:pP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48643" name="圓角矩形 4"/>
          <p:cNvSpPr/>
          <p:nvPr/>
        </p:nvSpPr>
        <p:spPr>
          <a:xfrm>
            <a:off x="6959600" y="1063065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lang="en-US" smtClean="0">
                <a:solidFill>
                  <a:srgbClr val="FF0000"/>
                </a:solidFill>
              </a:rPr>
              <a:t>ITRI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3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844" name="圓角矩形 2"/>
          <p:cNvSpPr/>
          <p:nvPr/>
        </p:nvSpPr>
        <p:spPr bwMode="auto">
          <a:xfrm>
            <a:off x="6384236" y="5391925"/>
            <a:ext cx="993775" cy="1054100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45" name="圓角矩形 3"/>
          <p:cNvSpPr/>
          <p:nvPr/>
        </p:nvSpPr>
        <p:spPr bwMode="auto">
          <a:xfrm>
            <a:off x="5195198" y="5391925"/>
            <a:ext cx="1103313" cy="1054100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46" name="圓角矩形 4"/>
          <p:cNvSpPr/>
          <p:nvPr/>
        </p:nvSpPr>
        <p:spPr bwMode="auto">
          <a:xfrm>
            <a:off x="1329636" y="5391925"/>
            <a:ext cx="1095375" cy="971550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57" name="Picture 69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2648" y="4426725"/>
            <a:ext cx="9112250" cy="676275"/>
          </a:xfrm>
          <a:prstGeom prst="rect"/>
          <a:noFill/>
          <a:ln>
            <a:noFill/>
          </a:ln>
        </p:spPr>
      </p:pic>
      <p:sp>
        <p:nvSpPr>
          <p:cNvPr id="1048847" name="Text Box 6"/>
          <p:cNvSpPr txBox="1">
            <a:spLocks noChangeArrowheads="1"/>
          </p:cNvSpPr>
          <p:nvPr/>
        </p:nvSpPr>
        <p:spPr bwMode="auto">
          <a:xfrm>
            <a:off x="312445" y="4589394"/>
            <a:ext cx="647702" cy="24622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dirty="0" sz="1000" lang="en-US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1994</a:t>
            </a:r>
          </a:p>
        </p:txBody>
      </p:sp>
      <p:sp>
        <p:nvSpPr>
          <p:cNvPr id="1048848" name="Text Box 9"/>
          <p:cNvSpPr txBox="1">
            <a:spLocks noChangeArrowheads="1"/>
          </p:cNvSpPr>
          <p:nvPr/>
        </p:nvSpPr>
        <p:spPr bwMode="auto">
          <a:xfrm>
            <a:off x="2698060" y="4617225"/>
            <a:ext cx="685007" cy="24622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dirty="0" sz="1000" lang="en-US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2006</a:t>
            </a:r>
          </a:p>
        </p:txBody>
      </p:sp>
      <p:cxnSp>
        <p:nvCxnSpPr>
          <p:cNvPr id="3145744" name="AutoShape 13"/>
          <p:cNvCxnSpPr>
            <a:cxnSpLocks noChangeShapeType="1"/>
            <a:stCxn id="1048854" idx="2"/>
            <a:endCxn id="1048847" idx="0"/>
          </p:cNvCxnSpPr>
          <p:nvPr/>
        </p:nvCxnSpPr>
        <p:spPr bwMode="auto">
          <a:xfrm rot="5400000">
            <a:off x="334895" y="4220127"/>
            <a:ext cx="670669" cy="6786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</p:spPr>
      </p:cxnSp>
      <p:sp>
        <p:nvSpPr>
          <p:cNvPr id="1048849" name="Text Box 19"/>
          <p:cNvSpPr txBox="1">
            <a:spLocks noChangeArrowheads="1"/>
          </p:cNvSpPr>
          <p:nvPr/>
        </p:nvSpPr>
        <p:spPr bwMode="auto">
          <a:xfrm>
            <a:off x="3417198" y="4615638"/>
            <a:ext cx="650874" cy="24622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sz="1000" lang="en-US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2008</a:t>
            </a:r>
          </a:p>
        </p:txBody>
      </p:sp>
      <p:cxnSp>
        <p:nvCxnSpPr>
          <p:cNvPr id="3145745" name="AutoShape 39"/>
          <p:cNvCxnSpPr>
            <a:cxnSpLocks noChangeShapeType="1"/>
            <a:stCxn id="1048858" idx="2"/>
            <a:endCxn id="1048848" idx="0"/>
          </p:cNvCxnSpPr>
          <p:nvPr/>
        </p:nvCxnSpPr>
        <p:spPr bwMode="auto">
          <a:xfrm rot="5400000">
            <a:off x="2901460" y="4065768"/>
            <a:ext cx="690562" cy="41235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</p:spPr>
      </p:cxnSp>
      <p:sp>
        <p:nvSpPr>
          <p:cNvPr id="1048850" name="Text Box 42"/>
          <p:cNvSpPr txBox="1">
            <a:spLocks noChangeArrowheads="1"/>
          </p:cNvSpPr>
          <p:nvPr/>
        </p:nvSpPr>
        <p:spPr bwMode="auto">
          <a:xfrm>
            <a:off x="4137922" y="4617225"/>
            <a:ext cx="569117" cy="24622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dirty="0" sz="1000" lang="en-US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2010</a:t>
            </a:r>
          </a:p>
        </p:txBody>
      </p:sp>
      <p:sp>
        <p:nvSpPr>
          <p:cNvPr id="1048851" name="Text Box 10"/>
          <p:cNvSpPr txBox="1">
            <a:spLocks noChangeArrowheads="1"/>
          </p:cNvSpPr>
          <p:nvPr/>
        </p:nvSpPr>
        <p:spPr bwMode="auto">
          <a:xfrm>
            <a:off x="4919764" y="4617225"/>
            <a:ext cx="644526" cy="24622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dirty="0" sz="1000" lang="en-US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2013</a:t>
            </a:r>
          </a:p>
        </p:txBody>
      </p:sp>
      <p:cxnSp>
        <p:nvCxnSpPr>
          <p:cNvPr id="3145746" name="AutoShape 61"/>
          <p:cNvCxnSpPr>
            <a:cxnSpLocks noChangeShapeType="1"/>
            <a:stCxn id="1048849" idx="2"/>
            <a:endCxn id="1048866" idx="0"/>
          </p:cNvCxnSpPr>
          <p:nvPr/>
        </p:nvCxnSpPr>
        <p:spPr bwMode="auto">
          <a:xfrm rot="5400000">
            <a:off x="3245828" y="4904642"/>
            <a:ext cx="539591" cy="4540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  <a:effectLst/>
        </p:spPr>
      </p:cxnSp>
      <p:cxnSp>
        <p:nvCxnSpPr>
          <p:cNvPr id="3145747" name="AutoShape 21"/>
          <p:cNvCxnSpPr>
            <a:cxnSpLocks noChangeShapeType="1"/>
            <a:stCxn id="1048847" idx="2"/>
            <a:endCxn id="1048864" idx="0"/>
          </p:cNvCxnSpPr>
          <p:nvPr/>
        </p:nvCxnSpPr>
        <p:spPr bwMode="auto">
          <a:xfrm rot="16200000" flipH="1">
            <a:off x="368658" y="5103252"/>
            <a:ext cx="565835" cy="3055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</p:spPr>
      </p:cxnSp>
      <p:sp>
        <p:nvSpPr>
          <p:cNvPr id="1048852" name="Text Box 10"/>
          <p:cNvSpPr txBox="1">
            <a:spLocks noChangeArrowheads="1"/>
          </p:cNvSpPr>
          <p:nvPr/>
        </p:nvSpPr>
        <p:spPr bwMode="auto">
          <a:xfrm>
            <a:off x="5793685" y="4601350"/>
            <a:ext cx="650875" cy="24622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dirty="0" sz="1000" lang="en-US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2015</a:t>
            </a:r>
          </a:p>
        </p:txBody>
      </p:sp>
      <p:cxnSp>
        <p:nvCxnSpPr>
          <p:cNvPr id="3145748" name="AutoShape 61"/>
          <p:cNvCxnSpPr>
            <a:cxnSpLocks noChangeShapeType="1"/>
            <a:stCxn id="1048851" idx="2"/>
            <a:endCxn id="1048862" idx="0"/>
          </p:cNvCxnSpPr>
          <p:nvPr/>
        </p:nvCxnSpPr>
        <p:spPr bwMode="auto">
          <a:xfrm rot="5400000">
            <a:off x="4655130" y="4819315"/>
            <a:ext cx="542767" cy="63102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  <a:effectLst/>
        </p:spPr>
      </p:cxnSp>
      <p:sp>
        <p:nvSpPr>
          <p:cNvPr id="1048853" name="Text Box 7"/>
          <p:cNvSpPr txBox="1">
            <a:spLocks noChangeArrowheads="1"/>
          </p:cNvSpPr>
          <p:nvPr/>
        </p:nvSpPr>
        <p:spPr bwMode="auto">
          <a:xfrm>
            <a:off x="1761435" y="4604525"/>
            <a:ext cx="644525" cy="24622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sz="1000" lang="en-US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2003</a:t>
            </a:r>
          </a:p>
        </p:txBody>
      </p:sp>
      <p:cxnSp>
        <p:nvCxnSpPr>
          <p:cNvPr id="3145749" name="AutoShape 50"/>
          <p:cNvCxnSpPr>
            <a:cxnSpLocks noChangeShapeType="1"/>
            <a:stCxn id="1048861" idx="2"/>
            <a:endCxn id="1048850" idx="0"/>
          </p:cNvCxnSpPr>
          <p:nvPr/>
        </p:nvCxnSpPr>
        <p:spPr bwMode="auto">
          <a:xfrm rot="5400000">
            <a:off x="4434191" y="3905429"/>
            <a:ext cx="700087" cy="72350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</p:spPr>
      </p:cxnSp>
      <p:sp>
        <p:nvSpPr>
          <p:cNvPr id="1048854" name="圓角矩形 19"/>
          <p:cNvSpPr/>
          <p:nvPr/>
        </p:nvSpPr>
        <p:spPr bwMode="auto">
          <a:xfrm>
            <a:off x="151711" y="2947175"/>
            <a:ext cx="1104900" cy="971550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55" name="Text Box 12"/>
          <p:cNvSpPr txBox="1">
            <a:spLocks noChangeArrowheads="1"/>
          </p:cNvSpPr>
          <p:nvPr/>
        </p:nvSpPr>
        <p:spPr bwMode="auto">
          <a:xfrm>
            <a:off x="105673" y="3407550"/>
            <a:ext cx="1295400" cy="447041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en-US" b="1" dirty="0" sz="10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力晶半導體成立 </a:t>
            </a:r>
            <a:endParaRPr altLang="zh-TW" b="1" dirty="0" sz="10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0" hangingPunct="0">
              <a:spcBef>
                <a:spcPct val="50000"/>
              </a:spcBef>
            </a:pPr>
            <a:r>
              <a:rPr altLang="en-US" b="1" dirty="0" sz="10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新竹科學園區</a:t>
            </a:r>
            <a:endParaRPr altLang="zh-TW" b="1" dirty="0" sz="10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58" name="Picture 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337448" y="3086875"/>
            <a:ext cx="703263" cy="241300"/>
          </a:xfrm>
          <a:prstGeom prst="rect"/>
          <a:noFill/>
          <a:ln>
            <a:noFill/>
          </a:ln>
          <a:effectLst/>
        </p:spPr>
      </p:pic>
      <p:sp>
        <p:nvSpPr>
          <p:cNvPr id="1048856" name="圓角矩形 22"/>
          <p:cNvSpPr/>
          <p:nvPr/>
        </p:nvSpPr>
        <p:spPr bwMode="auto">
          <a:xfrm>
            <a:off x="1348686" y="2944000"/>
            <a:ext cx="1204912" cy="949325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57" name="Text Box 22"/>
          <p:cNvSpPr txBox="1">
            <a:spLocks noChangeArrowheads="1"/>
          </p:cNvSpPr>
          <p:nvPr/>
        </p:nvSpPr>
        <p:spPr bwMode="auto">
          <a:xfrm>
            <a:off x="1401073" y="3082113"/>
            <a:ext cx="1322388" cy="586740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 technology transferred from</a:t>
            </a:r>
          </a:p>
          <a:p>
            <a:pPr eaLnBrk="0" hangingPunct="0">
              <a:spcBef>
                <a:spcPct val="50000"/>
              </a:spcBef>
            </a:pPr>
            <a:endParaRPr altLang="en-US" b="1" sz="1000" lang="zh-TW">
              <a:solidFill>
                <a:srgbClr val="5F5F5F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59" name="Picture 54" descr="elpida-memory-logo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15373" y="3232925"/>
            <a:ext cx="717550" cy="717550"/>
          </a:xfrm>
          <a:prstGeom prst="rect"/>
          <a:noFill/>
          <a:ln>
            <a:noFill/>
          </a:ln>
        </p:spPr>
      </p:pic>
      <p:sp>
        <p:nvSpPr>
          <p:cNvPr id="1048858" name="圓角矩形 25"/>
          <p:cNvSpPr/>
          <p:nvPr/>
        </p:nvSpPr>
        <p:spPr bwMode="auto">
          <a:xfrm>
            <a:off x="2625036" y="2955113"/>
            <a:ext cx="1655762" cy="971550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59" name="Text Box 40"/>
          <p:cNvSpPr txBox="1">
            <a:spLocks noChangeArrowheads="1"/>
          </p:cNvSpPr>
          <p:nvPr/>
        </p:nvSpPr>
        <p:spPr bwMode="auto">
          <a:xfrm>
            <a:off x="2625036" y="2997975"/>
            <a:ext cx="1916112" cy="246221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indent="-84138" marL="84138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altLang="en-US" b="1" dirty="0" sz="10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12” Fab </a:t>
            </a:r>
            <a:r>
              <a:rPr altLang="zh-TW" b="1" dirty="0" sz="1000" lang="en-US">
                <a:solidFill>
                  <a:srgbClr val="0033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P3</a:t>
            </a: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b="1" dirty="0" sz="10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量產</a:t>
            </a:r>
            <a:endParaRPr altLang="zh-TW" b="1" dirty="0" sz="1000" lang="en-US">
              <a:solidFill>
                <a:srgbClr val="5F5F5F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60" name="Text Box 40"/>
          <p:cNvSpPr txBox="1">
            <a:spLocks noChangeArrowheads="1"/>
          </p:cNvSpPr>
          <p:nvPr/>
        </p:nvSpPr>
        <p:spPr bwMode="auto">
          <a:xfrm>
            <a:off x="2629798" y="3321825"/>
            <a:ext cx="1811338" cy="370841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indent="-84138" marL="84138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Powerchip &amp; </a:t>
            </a:r>
            <a:r>
              <a:rPr altLang="zh-TW" b="1" dirty="0" sz="100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Elpida</a:t>
            </a: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b="1" dirty="0" sz="10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JV </a:t>
            </a:r>
            <a:b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altLang="zh-TW" b="1" dirty="0" sz="10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60" name="Picture 55" descr="rexchip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69510" y="3517088"/>
            <a:ext cx="838200" cy="352425"/>
          </a:xfrm>
          <a:prstGeom prst="rect"/>
          <a:noFill/>
          <a:ln>
            <a:noFill/>
          </a:ln>
        </p:spPr>
      </p:pic>
      <p:sp>
        <p:nvSpPr>
          <p:cNvPr id="1048861" name="圓角矩形 29"/>
          <p:cNvSpPr/>
          <p:nvPr/>
        </p:nvSpPr>
        <p:spPr bwMode="auto">
          <a:xfrm>
            <a:off x="4353823" y="2945588"/>
            <a:ext cx="1584325" cy="971550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dirty="0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61" name="Picture 47" descr="PSCLogo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 bwMode="auto">
          <a:xfrm>
            <a:off x="4418911" y="3155138"/>
            <a:ext cx="1270000" cy="250825"/>
          </a:xfrm>
          <a:prstGeom prst="rect"/>
          <a:noFill/>
          <a:ln>
            <a:noFill/>
          </a:ln>
        </p:spPr>
      </p:pic>
      <p:pic>
        <p:nvPicPr>
          <p:cNvPr id="2097162" name="Picture 7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4430023" y="3596463"/>
            <a:ext cx="1379538" cy="273050"/>
          </a:xfrm>
          <a:prstGeom prst="rect"/>
          <a:noFill/>
          <a:ln>
            <a:noFill/>
          </a:ln>
          <a:effectLst/>
        </p:spPr>
      </p:pic>
      <p:sp>
        <p:nvSpPr>
          <p:cNvPr id="1048862" name="圓角矩形 32"/>
          <p:cNvSpPr/>
          <p:nvPr/>
        </p:nvSpPr>
        <p:spPr bwMode="auto">
          <a:xfrm>
            <a:off x="4147448" y="5406213"/>
            <a:ext cx="927100" cy="1039812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63" name="Rectangle 51"/>
          <p:cNvSpPr>
            <a:spLocks noChangeArrowheads="1"/>
          </p:cNvSpPr>
          <p:nvPr/>
        </p:nvSpPr>
        <p:spPr bwMode="auto">
          <a:xfrm>
            <a:off x="4137923" y="5784038"/>
            <a:ext cx="1089025" cy="370840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eaLnBrk="0" hangingPunct="0">
              <a:spcBef>
                <a:spcPct val="30000"/>
              </a:spcBef>
            </a:pPr>
            <a:r>
              <a:rPr altLang="en-US" b="1" dirty="0" sz="100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收購 </a:t>
            </a:r>
            <a:r>
              <a:rPr altLang="zh-TW" b="1" dirty="0" sz="100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00" kumimoji="0" lang="en-US" err="1">
                <a:ea typeface="微軟正黑體" panose="020B0604030504040204" pitchFamily="34" charset="-120"/>
                <a:cs typeface="Arial" panose="020B0604020202020204" pitchFamily="34" charset="0"/>
              </a:rPr>
              <a:t>Elpida</a:t>
            </a:r>
            <a:r>
              <a:rPr altLang="zh-TW" b="1" dirty="0" sz="100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 &amp; </a:t>
            </a:r>
            <a:r>
              <a:rPr altLang="zh-TW" b="1" dirty="0" sz="1000" kumimoji="0" lang="en-US" err="1">
                <a:ea typeface="微軟正黑體" panose="020B0604030504040204" pitchFamily="34" charset="-120"/>
                <a:cs typeface="Arial" panose="020B0604020202020204" pitchFamily="34" charset="0"/>
              </a:rPr>
              <a:t>Rexchip</a:t>
            </a:r>
            <a:endParaRPr altLang="zh-TW" b="1" dirty="0" sz="1000" kumimoji="0" 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63" name="Picture 66" descr="1280px-Micron_Technology_logo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/>
          <a:srcRect/>
          <a:stretch>
            <a:fillRect/>
          </a:stretch>
        </p:blipFill>
        <p:spPr bwMode="auto">
          <a:xfrm>
            <a:off x="4218886" y="5547500"/>
            <a:ext cx="744537" cy="204788"/>
          </a:xfrm>
          <a:prstGeom prst="rect"/>
          <a:noFill/>
          <a:ln>
            <a:noFill/>
          </a:ln>
        </p:spPr>
      </p:pic>
      <p:sp>
        <p:nvSpPr>
          <p:cNvPr id="1048864" name="圓角矩形 35"/>
          <p:cNvSpPr/>
          <p:nvPr/>
        </p:nvSpPr>
        <p:spPr bwMode="auto">
          <a:xfrm>
            <a:off x="105673" y="5401450"/>
            <a:ext cx="1122363" cy="971550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65" name="Text Box 16"/>
          <p:cNvSpPr txBox="1">
            <a:spLocks noChangeArrowheads="1"/>
          </p:cNvSpPr>
          <p:nvPr/>
        </p:nvSpPr>
        <p:spPr bwMode="auto">
          <a:xfrm>
            <a:off x="89798" y="5471320"/>
            <a:ext cx="1222375" cy="370840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 technology transferred from</a:t>
            </a:r>
          </a:p>
        </p:txBody>
      </p:sp>
      <p:pic>
        <p:nvPicPr>
          <p:cNvPr id="2097164" name="Picture 17" descr="mitsubishi-electric-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8"/>
          <a:srcRect/>
          <a:stretch>
            <a:fillRect/>
          </a:stretch>
        </p:blipFill>
        <p:spPr bwMode="auto">
          <a:xfrm>
            <a:off x="139011" y="5994144"/>
            <a:ext cx="952500" cy="290512"/>
          </a:xfrm>
          <a:prstGeom prst="rect"/>
          <a:noFill/>
          <a:ln>
            <a:noFill/>
          </a:ln>
        </p:spPr>
      </p:pic>
      <p:sp>
        <p:nvSpPr>
          <p:cNvPr id="1048866" name="圓角矩形 38"/>
          <p:cNvSpPr/>
          <p:nvPr/>
        </p:nvSpPr>
        <p:spPr bwMode="auto">
          <a:xfrm>
            <a:off x="2553598" y="5401450"/>
            <a:ext cx="1470025" cy="1044575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67" name="Text Box 25"/>
          <p:cNvSpPr txBox="1">
            <a:spLocks noChangeArrowheads="1"/>
          </p:cNvSpPr>
          <p:nvPr/>
        </p:nvSpPr>
        <p:spPr bwMode="auto">
          <a:xfrm>
            <a:off x="2629798" y="5404625"/>
            <a:ext cx="1524000" cy="231141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indent="-84138" marL="84138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altLang="en-US" b="1" sz="10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8” Fab</a:t>
            </a:r>
            <a:r>
              <a:rPr altLang="zh-TW" b="1" sz="1000" lang="en-US">
                <a:solidFill>
                  <a:srgbClr val="0033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8A </a:t>
            </a:r>
            <a:r>
              <a:rPr altLang="zh-TW" b="1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spun off as</a:t>
            </a:r>
          </a:p>
        </p:txBody>
      </p:sp>
      <p:pic>
        <p:nvPicPr>
          <p:cNvPr id="2097165" name="Picture 56" descr="logo_maxchip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9"/>
          <a:srcRect t="37796" b="37796"/>
          <a:stretch>
            <a:fillRect/>
          </a:stretch>
        </p:blipFill>
        <p:spPr bwMode="auto">
          <a:xfrm>
            <a:off x="2791723" y="5620525"/>
            <a:ext cx="1047750" cy="255588"/>
          </a:xfrm>
          <a:prstGeom prst="rect"/>
          <a:noFill/>
          <a:ln>
            <a:noFill/>
          </a:ln>
        </p:spPr>
      </p:pic>
      <p:sp>
        <p:nvSpPr>
          <p:cNvPr id="1048868" name="Text Box 25"/>
          <p:cNvSpPr txBox="1">
            <a:spLocks noChangeArrowheads="1"/>
          </p:cNvSpPr>
          <p:nvPr/>
        </p:nvSpPr>
        <p:spPr bwMode="auto">
          <a:xfrm>
            <a:off x="2625036" y="5853888"/>
            <a:ext cx="1470024" cy="370840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 indent="-82550" marL="825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altLang="en-US" b="1" dirty="0" sz="10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與</a:t>
            </a: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0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Renesas</a:t>
            </a: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altLang="en-US" b="1" dirty="0" sz="10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Sharp </a:t>
            </a:r>
            <a:r>
              <a:rPr altLang="en-US" b="1" dirty="0" sz="10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合資成立 </a:t>
            </a: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RSP </a:t>
            </a:r>
          </a:p>
        </p:txBody>
      </p:sp>
      <p:sp>
        <p:nvSpPr>
          <p:cNvPr id="1048869" name="圓角矩形 42"/>
          <p:cNvSpPr/>
          <p:nvPr/>
        </p:nvSpPr>
        <p:spPr bwMode="auto">
          <a:xfrm>
            <a:off x="6009586" y="2944000"/>
            <a:ext cx="1168400" cy="973138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70" name="Text Box 37"/>
          <p:cNvSpPr txBox="1">
            <a:spLocks noChangeArrowheads="1"/>
          </p:cNvSpPr>
          <p:nvPr/>
        </p:nvSpPr>
        <p:spPr bwMode="auto">
          <a:xfrm>
            <a:off x="6003236" y="3015438"/>
            <a:ext cx="1198562" cy="874598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 indent="-82550" marL="825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lnSpc>
                <a:spcPts val="1100"/>
              </a:lnSpc>
              <a:spcBef>
                <a:spcPct val="50000"/>
              </a:spcBef>
              <a:buFont typeface="Arial" charset="0"/>
              <a:buChar char="•"/>
            </a:pPr>
            <a:r>
              <a:rPr altLang="en-US" b="1" dirty="0" sz="10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與合肥市政府合資成立晶合</a:t>
            </a: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</a:p>
          <a:p>
            <a:pPr eaLnBrk="0" hangingPunct="0" indent="0" marL="0">
              <a:lnSpc>
                <a:spcPts val="1100"/>
              </a:lnSpc>
              <a:spcBef>
                <a:spcPct val="50000"/>
              </a:spcBef>
            </a:pP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0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Nexchip</a:t>
            </a: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Semiconductor Co.</a:t>
            </a:r>
          </a:p>
        </p:txBody>
      </p:sp>
      <p:cxnSp>
        <p:nvCxnSpPr>
          <p:cNvPr id="3145750" name="AutoShape 50"/>
          <p:cNvCxnSpPr>
            <a:cxnSpLocks noChangeShapeType="1"/>
            <a:stCxn id="1048869" idx="2"/>
            <a:endCxn id="1048852" idx="0"/>
          </p:cNvCxnSpPr>
          <p:nvPr/>
        </p:nvCxnSpPr>
        <p:spPr bwMode="auto">
          <a:xfrm rot="5400000">
            <a:off x="6014349" y="4021913"/>
            <a:ext cx="684212" cy="47466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</p:spPr>
      </p:cxnSp>
      <p:cxnSp>
        <p:nvCxnSpPr>
          <p:cNvPr id="3145751" name="AutoShape 39"/>
          <p:cNvCxnSpPr>
            <a:cxnSpLocks noChangeShapeType="1"/>
            <a:stCxn id="1048856" idx="2"/>
            <a:endCxn id="1048853" idx="0"/>
          </p:cNvCxnSpPr>
          <p:nvPr/>
        </p:nvCxnSpPr>
        <p:spPr bwMode="auto">
          <a:xfrm rot="16200000" flipH="1">
            <a:off x="1661820" y="4182647"/>
            <a:ext cx="711200" cy="13255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</p:spPr>
      </p:cxnSp>
      <p:sp>
        <p:nvSpPr>
          <p:cNvPr id="1048871" name="Text Box 18"/>
          <p:cNvSpPr txBox="1">
            <a:spLocks noChangeArrowheads="1"/>
          </p:cNvSpPr>
          <p:nvPr/>
        </p:nvSpPr>
        <p:spPr bwMode="auto">
          <a:xfrm>
            <a:off x="824811" y="4599763"/>
            <a:ext cx="663576" cy="24622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sz="1000" lang="en-US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1996</a:t>
            </a:r>
          </a:p>
        </p:txBody>
      </p:sp>
      <p:sp>
        <p:nvSpPr>
          <p:cNvPr id="1048872" name="Text Box 22"/>
          <p:cNvSpPr txBox="1">
            <a:spLocks noChangeArrowheads="1"/>
          </p:cNvSpPr>
          <p:nvPr/>
        </p:nvSpPr>
        <p:spPr bwMode="auto">
          <a:xfrm>
            <a:off x="1256611" y="5542738"/>
            <a:ext cx="1168400" cy="451406"/>
          </a:xfrm>
          <a:prstGeom prst="rect"/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p>
            <a:pPr algn="ctr" eaLnBrk="0" fontAlgn="auto" hangingPunc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altLang="zh-TW" b="1" dirty="0" sz="1000" kumimoji="0" lang="en-US">
                <a:solidFill>
                  <a:srgbClr val="A50021"/>
                </a:solidFill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Fab 8A</a:t>
            </a:r>
            <a:endParaRPr altLang="zh-TW" b="1" dirty="0" sz="1000" kumimoji="0" lang="en-US">
              <a:effectLst>
                <a:outerShdw algn="tl" blurRad="38100" dir="2700000" dist="38100">
                  <a:srgbClr val="C0C0C0"/>
                </a:outerShdw>
              </a:effectLst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eaLnBrk="0" fontAlgn="auto" hangingPunc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altLang="en-US" b="1" dirty="0" sz="1000" kumimoji="0" lang="zh-TW"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開始營運</a:t>
            </a:r>
            <a:endParaRPr altLang="zh-TW" b="1" dirty="0" sz="1000" kumimoji="0" lang="en-US">
              <a:effectLst>
                <a:outerShdw algn="tl" blurRad="38100" dir="2700000" dist="38100">
                  <a:srgbClr val="C0C0C0"/>
                </a:outerShdw>
              </a:effectLst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52" name="肘形接點 48"/>
          <p:cNvCxnSpPr>
            <a:cxnSpLocks/>
            <a:stCxn id="1048871" idx="2"/>
            <a:endCxn id="1048846" idx="0"/>
          </p:cNvCxnSpPr>
          <p:nvPr/>
        </p:nvCxnSpPr>
        <p:spPr>
          <a:xfrm rot="16200000" flipH="1">
            <a:off x="1243991" y="4758591"/>
            <a:ext cx="545941" cy="720725"/>
          </a:xfrm>
          <a:prstGeom prst="bentConnector3"/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  <a:headEnd type="oval" w="med" len="med"/>
            <a:tailEnd/>
          </a:ln>
        </p:spPr>
      </p:cxnSp>
      <p:sp>
        <p:nvSpPr>
          <p:cNvPr id="1048873" name="Text Box 16"/>
          <p:cNvSpPr txBox="1">
            <a:spLocks noChangeArrowheads="1"/>
          </p:cNvSpPr>
          <p:nvPr/>
        </p:nvSpPr>
        <p:spPr bwMode="auto">
          <a:xfrm>
            <a:off x="5166623" y="5752288"/>
            <a:ext cx="1274763" cy="451406"/>
          </a:xfrm>
          <a:prstGeom prst="rect"/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p>
            <a:pPr eaLnBrk="0" fontAlgn="auto" hangingPunc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altLang="en-US" b="1" dirty="0" sz="1000" kumimoji="0" lang="zh-TW"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取代 </a:t>
            </a:r>
            <a:r>
              <a:rPr altLang="zh-TW" b="1" dirty="0" sz="1000" kumimoji="0" lang="en-US"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00" kumimoji="0" lang="en-US" err="1"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Elpida</a:t>
            </a:r>
            <a:r>
              <a:rPr altLang="zh-TW" b="1" dirty="0" sz="1000" kumimoji="0" lang="en-US"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b="1" dirty="0" sz="1000" kumimoji="0" lang="zh-TW"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成為</a:t>
            </a:r>
            <a:r>
              <a:rPr altLang="zh-TW" b="1" dirty="0" sz="1000" kumimoji="0" lang="en-US"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DRAM  partner </a:t>
            </a:r>
          </a:p>
        </p:txBody>
      </p:sp>
      <p:cxnSp>
        <p:nvCxnSpPr>
          <p:cNvPr id="3145753" name="AutoShape 61"/>
          <p:cNvCxnSpPr>
            <a:cxnSpLocks noChangeShapeType="1"/>
            <a:stCxn id="1048852" idx="2"/>
            <a:endCxn id="1048845" idx="0"/>
          </p:cNvCxnSpPr>
          <p:nvPr/>
        </p:nvCxnSpPr>
        <p:spPr bwMode="auto">
          <a:xfrm rot="5400000">
            <a:off x="5660812" y="4933614"/>
            <a:ext cx="544354" cy="37226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  <a:effectLst/>
        </p:spPr>
      </p:cxnSp>
      <p:pic>
        <p:nvPicPr>
          <p:cNvPr id="2097166" name="Picture 66" descr="1280px-Micron_Technology_logo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/>
          <a:srcRect/>
          <a:stretch>
            <a:fillRect/>
          </a:stretch>
        </p:blipFill>
        <p:spPr bwMode="auto">
          <a:xfrm>
            <a:off x="5371411" y="5547500"/>
            <a:ext cx="744537" cy="204788"/>
          </a:xfrm>
          <a:prstGeom prst="rect"/>
          <a:noFill/>
          <a:ln>
            <a:noFill/>
          </a:ln>
        </p:spPr>
      </p:pic>
      <p:sp>
        <p:nvSpPr>
          <p:cNvPr id="1048874" name="Text Box 10"/>
          <p:cNvSpPr txBox="1">
            <a:spLocks noChangeArrowheads="1"/>
          </p:cNvSpPr>
          <p:nvPr/>
        </p:nvSpPr>
        <p:spPr bwMode="auto">
          <a:xfrm>
            <a:off x="6657285" y="4610875"/>
            <a:ext cx="686595" cy="24622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dirty="0" sz="1000" lang="en-US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1048875" name="Text Box 33"/>
          <p:cNvSpPr txBox="1">
            <a:spLocks noChangeArrowheads="1"/>
          </p:cNvSpPr>
          <p:nvPr/>
        </p:nvSpPr>
        <p:spPr bwMode="auto">
          <a:xfrm>
            <a:off x="6320736" y="5620525"/>
            <a:ext cx="1042988" cy="451406"/>
          </a:xfrm>
          <a:prstGeom prst="rect"/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p>
            <a:pPr algn="ctr" eaLnBrk="0" fontAlgn="auto" hangingPunc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altLang="zh-TW" b="1" dirty="0" sz="1000" kumimoji="0" lang="en-US" err="1">
                <a:solidFill>
                  <a:srgbClr val="A50021"/>
                </a:solidFill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Nexchip</a:t>
            </a:r>
            <a:r>
              <a:rPr altLang="zh-TW" b="1" dirty="0" sz="1000" kumimoji="0" lang="en-US">
                <a:solidFill>
                  <a:srgbClr val="A50021"/>
                </a:solidFill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 N1</a:t>
            </a:r>
          </a:p>
          <a:p>
            <a:pPr algn="ctr" eaLnBrk="0" fontAlgn="auto" hangingPunc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altLang="en-US" b="1" dirty="0" sz="1000" kumimoji="0" lang="zh-TW">
                <a:effectLst>
                  <a:outerShdw algn="tl" blurRad="38100" dir="2700000" dist="38100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晶合開始營運</a:t>
            </a:r>
            <a:endParaRPr altLang="zh-TW" b="1" dirty="0" sz="1000" kumimoji="0" lang="en-US">
              <a:effectLst>
                <a:outerShdw algn="tl" blurRad="38100" dir="2700000" dist="38100">
                  <a:srgbClr val="C0C0C0"/>
                </a:outerShdw>
              </a:effectLst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54" name="AutoShape 61"/>
          <p:cNvCxnSpPr>
            <a:cxnSpLocks noChangeShapeType="1"/>
            <a:stCxn id="1048874" idx="2"/>
            <a:endCxn id="1048844" idx="0"/>
          </p:cNvCxnSpPr>
          <p:nvPr/>
        </p:nvCxnSpPr>
        <p:spPr bwMode="auto">
          <a:xfrm rot="5400000">
            <a:off x="6673440" y="5064781"/>
            <a:ext cx="534829" cy="11945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  <a:effectLst/>
        </p:spPr>
      </p:cxnSp>
      <p:sp>
        <p:nvSpPr>
          <p:cNvPr id="1048876" name="Text Box 10"/>
          <p:cNvSpPr txBox="1">
            <a:spLocks noChangeArrowheads="1"/>
          </p:cNvSpPr>
          <p:nvPr/>
        </p:nvSpPr>
        <p:spPr bwMode="auto">
          <a:xfrm>
            <a:off x="8238435" y="4599763"/>
            <a:ext cx="609599" cy="24622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dirty="0" sz="1000" lang="en-US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1048877" name="圓角矩形 56"/>
          <p:cNvSpPr/>
          <p:nvPr/>
        </p:nvSpPr>
        <p:spPr bwMode="auto">
          <a:xfrm>
            <a:off x="7378011" y="2944000"/>
            <a:ext cx="1439862" cy="973138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55" name="AutoShape 50"/>
          <p:cNvCxnSpPr>
            <a:cxnSpLocks noChangeShapeType="1"/>
            <a:stCxn id="1048877" idx="2"/>
            <a:endCxn id="1048876" idx="0"/>
          </p:cNvCxnSpPr>
          <p:nvPr/>
        </p:nvCxnSpPr>
        <p:spPr bwMode="auto">
          <a:xfrm rot="16200000" flipH="1">
            <a:off x="7979276" y="4035803"/>
            <a:ext cx="682625" cy="4452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</p:spPr>
      </p:cxnSp>
      <p:pic>
        <p:nvPicPr>
          <p:cNvPr id="2097167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0"/>
          <a:srcRect/>
          <a:stretch>
            <a:fillRect/>
          </a:stretch>
        </p:blipFill>
        <p:spPr bwMode="auto">
          <a:xfrm>
            <a:off x="7665348" y="3520263"/>
            <a:ext cx="846138" cy="271462"/>
          </a:xfrm>
          <a:prstGeom prst="rect"/>
          <a:noFill/>
          <a:ln>
            <a:noFill/>
          </a:ln>
          <a:effectLst/>
        </p:spPr>
      </p:pic>
      <p:sp>
        <p:nvSpPr>
          <p:cNvPr id="1048878" name="矩形 120"/>
          <p:cNvSpPr>
            <a:spLocks noChangeArrowheads="1"/>
          </p:cNvSpPr>
          <p:nvPr/>
        </p:nvSpPr>
        <p:spPr bwMode="auto">
          <a:xfrm>
            <a:off x="7378011" y="3048775"/>
            <a:ext cx="1584325" cy="370841"/>
          </a:xfrm>
          <a:prstGeom prst="rect"/>
          <a:noFill/>
          <a:ln>
            <a:noFill/>
          </a:ln>
        </p:spPr>
        <p:txBody>
          <a:bodyPr>
            <a:spAutoFit/>
          </a:bodyPr>
          <a:p>
            <a:r>
              <a:rPr altLang="en-US" b="1" dirty="0" sz="1000" lang="zh-TW">
                <a:ea typeface="微軟正黑體" panose="020B0604030504040204" pitchFamily="34" charset="-120"/>
                <a:cs typeface="Arial" panose="020B0604020202020204" pitchFamily="34" charset="0"/>
              </a:rPr>
              <a:t>力積電成為營運主體</a:t>
            </a:r>
            <a:endParaRPr altLang="zh-TW" b="1" dirty="0" sz="10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b="1" dirty="0" sz="1000" lang="zh-TW">
                <a:ea typeface="微軟正黑體" panose="020B0604030504040204" pitchFamily="34" charset="-120"/>
                <a:cs typeface="Arial" panose="020B0604020202020204" pitchFamily="34" charset="0"/>
              </a:rPr>
              <a:t>由力晶科技控股 </a:t>
            </a:r>
            <a:r>
              <a:rPr altLang="zh-TW" b="1" dirty="0" sz="1000" lang="en-US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altLang="en-US" b="1" dirty="0" sz="10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79" name="Text Box 10"/>
          <p:cNvSpPr txBox="1">
            <a:spLocks noChangeArrowheads="1"/>
          </p:cNvSpPr>
          <p:nvPr/>
        </p:nvSpPr>
        <p:spPr bwMode="auto">
          <a:xfrm>
            <a:off x="7378011" y="4599763"/>
            <a:ext cx="685800" cy="24622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indent="-285750" marL="7429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indent="-228600" marL="11430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indent="-228600" marL="16002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indent="-228600" marL="20574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altLang="zh-TW" b="1" dirty="0" sz="1000" lang="en-US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1048880" name="圓角矩形 61"/>
          <p:cNvSpPr/>
          <p:nvPr/>
        </p:nvSpPr>
        <p:spPr bwMode="auto">
          <a:xfrm>
            <a:off x="7449448" y="5391925"/>
            <a:ext cx="1509713" cy="1295400"/>
          </a:xfrm>
          <a:prstGeom prst="roundRect"/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bIns="46800" lIns="90000" rIns="90000" tIns="46800"/>
          <a:p>
            <a:pPr fontAlgn="auto">
              <a:spcBef>
                <a:spcPts val="0"/>
              </a:spcBef>
              <a:spcAft>
                <a:spcPts val="0"/>
              </a:spcAft>
            </a:pPr>
            <a:endParaRPr altLang="en-US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81" name="矩形 112"/>
          <p:cNvSpPr>
            <a:spLocks noChangeArrowheads="1"/>
          </p:cNvSpPr>
          <p:nvPr/>
        </p:nvSpPr>
        <p:spPr bwMode="auto">
          <a:xfrm>
            <a:off x="7414523" y="6041213"/>
            <a:ext cx="1547813" cy="510541"/>
          </a:xfrm>
          <a:prstGeom prst="rect"/>
          <a:noFill/>
          <a:ln>
            <a:noFill/>
          </a:ln>
        </p:spPr>
        <p:txBody>
          <a:bodyPr>
            <a:spAutoFit/>
          </a:bodyPr>
          <a:p>
            <a:pPr indent="-87313" marL="87313">
              <a:buFont typeface="Arial" charset="0"/>
              <a:buChar char="•"/>
            </a:pPr>
            <a:r>
              <a:rPr altLang="en-US" dirty="0" sz="100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鉅晶改名力晶積成電子製造</a:t>
            </a:r>
            <a:r>
              <a:rPr altLang="zh-TW" dirty="0" sz="100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en-US" dirty="0" sz="100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股</a:t>
            </a:r>
            <a:r>
              <a:rPr altLang="zh-TW" dirty="0" sz="100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altLang="en-US" dirty="0" sz="100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公司</a:t>
            </a:r>
            <a:r>
              <a:rPr altLang="zh-TW" dirty="0" sz="100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00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en-US" b="1" dirty="0" sz="100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簡稱力積電或 </a:t>
            </a:r>
            <a:r>
              <a:rPr altLang="zh-TW" b="1" dirty="0" sz="100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PSMC</a:t>
            </a:r>
            <a:r>
              <a:rPr altLang="zh-TW" dirty="0" sz="100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) .</a:t>
            </a:r>
            <a:endParaRPr altLang="en-US" dirty="0" sz="100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68" name="Picture 56" descr="logo_maxchip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9"/>
          <a:srcRect t="37796" b="37796"/>
          <a:stretch>
            <a:fillRect/>
          </a:stretch>
        </p:blipFill>
        <p:spPr bwMode="auto">
          <a:xfrm>
            <a:off x="7665348" y="5425263"/>
            <a:ext cx="1047750" cy="255587"/>
          </a:xfrm>
          <a:prstGeom prst="rect"/>
          <a:noFill/>
          <a:ln>
            <a:noFill/>
          </a:ln>
        </p:spPr>
      </p:pic>
      <p:pic>
        <p:nvPicPr>
          <p:cNvPr id="2097169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1"/>
          <a:srcRect/>
          <a:stretch>
            <a:fillRect/>
          </a:stretch>
        </p:blipFill>
        <p:spPr bwMode="auto">
          <a:xfrm>
            <a:off x="7857436" y="5823725"/>
            <a:ext cx="712787" cy="230188"/>
          </a:xfrm>
          <a:prstGeom prst="rect"/>
          <a:noFill/>
          <a:ln>
            <a:noFill/>
          </a:ln>
          <a:effectLst/>
        </p:spPr>
      </p:pic>
      <p:sp>
        <p:nvSpPr>
          <p:cNvPr id="1048882" name="Line 48"/>
          <p:cNvSpPr>
            <a:spLocks noChangeShapeType="1"/>
          </p:cNvSpPr>
          <p:nvPr/>
        </p:nvSpPr>
        <p:spPr bwMode="auto">
          <a:xfrm>
            <a:off x="8354323" y="5684025"/>
            <a:ext cx="0" cy="212725"/>
          </a:xfrm>
          <a:prstGeom prst="line"/>
          <a:noFill/>
          <a:ln w="38100">
            <a:solidFill>
              <a:srgbClr val="5F5F5F"/>
            </a:solidFill>
            <a:round/>
            <a:headEnd/>
            <a:tailEnd type="triangle" w="med" len="med"/>
          </a:ln>
        </p:spPr>
        <p:txBody>
          <a:bodyPr/>
          <a:p>
            <a:endParaRPr altLang="en-US" sz="10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56" name="AutoShape 61"/>
          <p:cNvCxnSpPr>
            <a:cxnSpLocks noChangeShapeType="1"/>
            <a:stCxn id="1048879" idx="2"/>
            <a:endCxn id="1048880" idx="0"/>
          </p:cNvCxnSpPr>
          <p:nvPr/>
        </p:nvCxnSpPr>
        <p:spPr bwMode="auto">
          <a:xfrm rot="16200000" flipH="1">
            <a:off x="7689638" y="4877257"/>
            <a:ext cx="545941" cy="48339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  <a:effectLst/>
        </p:spPr>
      </p:cxnSp>
      <p:sp>
        <p:nvSpPr>
          <p:cNvPr id="1048883" name="文字方塊 67"/>
          <p:cNvSpPr txBox="1"/>
          <p:nvPr/>
        </p:nvSpPr>
        <p:spPr>
          <a:xfrm>
            <a:off x="4866799" y="3391296"/>
            <a:ext cx="441146" cy="246221"/>
          </a:xfrm>
          <a:prstGeom prst="rect"/>
          <a:noFill/>
        </p:spPr>
        <p:txBody>
          <a:bodyPr rtlCol="0" wrap="none">
            <a:spAutoFit/>
          </a:bodyPr>
          <a:p>
            <a:r>
              <a:rPr altLang="en-US" dirty="0" sz="1000" lang="zh-TW">
                <a:ea typeface="微軟正黑體" panose="020B0604030504040204" pitchFamily="34" charset="-120"/>
                <a:cs typeface="Arial" panose="020B0604020202020204" pitchFamily="34" charset="0"/>
              </a:rPr>
              <a:t>改名</a:t>
            </a:r>
          </a:p>
        </p:txBody>
      </p:sp>
      <p:sp>
        <p:nvSpPr>
          <p:cNvPr id="1048884" name="標題 2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公司概況及研發實績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88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99288" y="6510200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886" name="矩形 1"/>
          <p:cNvSpPr/>
          <p:nvPr/>
        </p:nvSpPr>
        <p:spPr>
          <a:xfrm>
            <a:off x="-15772" y="805706"/>
            <a:ext cx="3933825" cy="2110741"/>
          </a:xfrm>
          <a:prstGeom prst="rect"/>
        </p:spPr>
        <p:txBody>
          <a:bodyPr wrap="square">
            <a:spAutoFit/>
          </a:bodyPr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en-US" dirty="0" kern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成立時間：</a:t>
            </a:r>
            <a:endParaRPr altLang="zh-TW" dirty="0" kern="0" lang="en-US" smtClean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lvl="2" marL="1200150">
              <a:buFont typeface="Wingdings" panose="05000000000000000000" pitchFamily="2" charset="2"/>
              <a:buChar char="ü"/>
            </a:pPr>
            <a:r>
              <a:rPr altLang="en-US" dirty="0" kern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力晶半導體：民國 </a:t>
            </a:r>
            <a:r>
              <a:rPr altLang="zh-TW" dirty="0" kern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83 </a:t>
            </a:r>
            <a:r>
              <a:rPr altLang="en-US" dirty="0" kern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年</a:t>
            </a:r>
            <a:endParaRPr altLang="zh-TW" dirty="0" kern="0" lang="en-US" smtClean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lvl="2" marL="1200150">
              <a:buFont typeface="Wingdings" panose="05000000000000000000" pitchFamily="2" charset="2"/>
              <a:buChar char="ü"/>
            </a:pPr>
            <a:r>
              <a:rPr altLang="en-US" dirty="0" kern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力晶科技：民國 </a:t>
            </a:r>
            <a:r>
              <a:rPr altLang="zh-TW" dirty="0" kern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99 </a:t>
            </a:r>
            <a:r>
              <a:rPr altLang="en-US" dirty="0" kern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年</a:t>
            </a:r>
            <a:endParaRPr altLang="zh-TW" dirty="0" kern="0" lang="en-US" smtClean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lvl="2" marL="1200150">
              <a:buFont typeface="Wingdings" panose="05000000000000000000" pitchFamily="2" charset="2"/>
              <a:buChar char="ü"/>
            </a:pPr>
            <a:r>
              <a:rPr altLang="en-US" dirty="0" kern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力積電：民國 </a:t>
            </a:r>
            <a:r>
              <a:rPr altLang="zh-TW" dirty="0" kern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108 </a:t>
            </a:r>
            <a:r>
              <a:rPr altLang="en-US" dirty="0" kern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年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en-US" dirty="0" kern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資本額：</a:t>
            </a:r>
            <a:r>
              <a:rPr altLang="zh-TW" dirty="0" kern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280 </a:t>
            </a:r>
            <a:r>
              <a:rPr altLang="en-US" dirty="0" kern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億</a:t>
            </a:r>
            <a:endParaRPr altLang="zh-TW" dirty="0" kern="0" lang="en-US" smtClean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en-US" dirty="0" kern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員工人數：</a:t>
            </a:r>
            <a:r>
              <a:rPr altLang="zh-TW" dirty="0" kern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5,000</a:t>
            </a:r>
            <a:r>
              <a:rPr altLang="en-US" dirty="0" kern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人 </a:t>
            </a:r>
            <a:endParaRPr altLang="zh-TW" dirty="0" kern="0" 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87" name="矩形 72"/>
          <p:cNvSpPr/>
          <p:nvPr/>
        </p:nvSpPr>
        <p:spPr>
          <a:xfrm>
            <a:off x="4359656" y="1119073"/>
            <a:ext cx="4369766" cy="1564641"/>
          </a:xfrm>
          <a:prstGeom prst="rect"/>
        </p:spPr>
        <p:txBody>
          <a:bodyPr wrap="square">
            <a:spAutoFit/>
          </a:bodyPr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en-US" dirty="0" kern="0" lang="zh-TW">
                <a:ea typeface="微軟正黑體" panose="020B0604030504040204" pitchFamily="34" charset="-120"/>
                <a:cs typeface="Arial" panose="020B0604020202020204" pitchFamily="34" charset="0"/>
              </a:rPr>
              <a:t>過去</a:t>
            </a:r>
            <a:r>
              <a:rPr altLang="zh-TW" dirty="0" kern="0" lang="en-US">
                <a:ea typeface="微軟正黑體" panose="020B0604030504040204" pitchFamily="34" charset="-120"/>
                <a:cs typeface="Arial" panose="020B0604020202020204" pitchFamily="34" charset="0"/>
              </a:rPr>
              <a:t>5</a:t>
            </a:r>
            <a:r>
              <a:rPr altLang="en-US" dirty="0" kern="0" lang="zh-TW">
                <a:ea typeface="微軟正黑體" panose="020B0604030504040204" pitchFamily="34" charset="-120"/>
                <a:cs typeface="Arial" panose="020B0604020202020204" pitchFamily="34" charset="0"/>
              </a:rPr>
              <a:t>年研發投入</a:t>
            </a:r>
          </a:p>
          <a:p>
            <a:pPr lvl="2"/>
            <a:r>
              <a:rPr altLang="zh-TW" dirty="0" kern="0" lang="en-US">
                <a:ea typeface="微軟正黑體" panose="020B0604030504040204" pitchFamily="34" charset="-120"/>
                <a:cs typeface="Arial" panose="020B0604020202020204" pitchFamily="34" charset="0"/>
              </a:rPr>
              <a:t>MRAM</a:t>
            </a:r>
          </a:p>
          <a:p>
            <a:pPr lvl="2"/>
            <a:r>
              <a:rPr altLang="zh-TW" dirty="0" kern="0" lang="en-US">
                <a:ea typeface="微軟正黑體" panose="020B0604030504040204" pitchFamily="34" charset="-120"/>
                <a:cs typeface="Arial" panose="020B0604020202020204" pitchFamily="34" charset="0"/>
              </a:rPr>
              <a:t>28nm NAND flash</a:t>
            </a:r>
          </a:p>
          <a:p>
            <a:pPr lvl="2"/>
            <a:r>
              <a:rPr altLang="zh-TW" dirty="0" kern="0" lang="en-US">
                <a:ea typeface="微軟正黑體" panose="020B0604030504040204" pitchFamily="34" charset="-120"/>
                <a:cs typeface="Arial" panose="020B0604020202020204" pitchFamily="34" charset="0"/>
              </a:rPr>
              <a:t>48nm NOR flash</a:t>
            </a:r>
          </a:p>
          <a:p>
            <a:pPr lvl="2"/>
            <a:r>
              <a:rPr altLang="zh-TW" dirty="0" kern="0" lang="en-US">
                <a:ea typeface="微軟正黑體" panose="020B0604030504040204" pitchFamily="34" charset="-120"/>
                <a:cs typeface="Arial" panose="020B0604020202020204" pitchFamily="34" charset="0"/>
              </a:rPr>
              <a:t>80/55/40 High Voltage Logic</a:t>
            </a:r>
            <a:endParaRPr altLang="zh-TW" dirty="0" kern="0" 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16" name="矩形 5"/>
          <p:cNvSpPr>
            <a:spLocks noChangeArrowheads="1"/>
          </p:cNvSpPr>
          <p:nvPr/>
        </p:nvSpPr>
        <p:spPr bwMode="auto">
          <a:xfrm>
            <a:off x="0" y="672612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01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702459" y="6484599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50</a:t>
            </a:fld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18" name="標題 1"/>
          <p:cNvSpPr txBox="1"/>
          <p:nvPr/>
        </p:nvSpPr>
        <p:spPr>
          <a:xfrm>
            <a:off x="1102514" y="562783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設計平台開發</a:t>
            </a:r>
          </a:p>
        </p:txBody>
      </p:sp>
      <p:sp>
        <p:nvSpPr>
          <p:cNvPr id="1050019" name="矩形 41"/>
          <p:cNvSpPr/>
          <p:nvPr/>
        </p:nvSpPr>
        <p:spPr>
          <a:xfrm>
            <a:off x="2592871" y="3139695"/>
            <a:ext cx="1801519" cy="2643983"/>
          </a:xfrm>
          <a:prstGeom prst="rect"/>
          <a:noFill/>
          <a:ln w="9525" cap="flat" cmpd="sng" algn="ctr">
            <a:solidFill>
              <a:schemeClr val="tx1"/>
            </a:solidFill>
            <a:prstDash val="dash"/>
          </a:ln>
          <a:effectLst/>
        </p:spPr>
        <p:txBody>
          <a:bodyPr anchor="ctr" rtlCol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altLang="en-US" b="1" sz="2400" kern="0" kumimoji="0" lang="zh-TW" smtClean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20" name="矩形 42"/>
          <p:cNvSpPr/>
          <p:nvPr/>
        </p:nvSpPr>
        <p:spPr>
          <a:xfrm>
            <a:off x="4720064" y="3140871"/>
            <a:ext cx="1801519" cy="2643983"/>
          </a:xfrm>
          <a:prstGeom prst="rect"/>
          <a:noFill/>
          <a:ln w="9525" cap="flat" cmpd="sng" algn="ctr">
            <a:solidFill>
              <a:schemeClr val="tx1"/>
            </a:solidFill>
            <a:prstDash val="dash"/>
          </a:ln>
          <a:effectLst/>
        </p:spPr>
        <p:txBody>
          <a:bodyPr anchor="ctr" rtlCol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altLang="en-US" b="1" sz="2400" kern="0" kumimoji="0" lang="zh-TW" smtClean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21" name="圓角矩形 43"/>
          <p:cNvSpPr/>
          <p:nvPr/>
        </p:nvSpPr>
        <p:spPr>
          <a:xfrm>
            <a:off x="3763990" y="2291877"/>
            <a:ext cx="1594564" cy="525065"/>
          </a:xfrm>
          <a:prstGeom prst="roundRect"/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400" kern="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="1" dirty="0" sz="1400" kern="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系統應用需求</a:t>
            </a:r>
          </a:p>
        </p:txBody>
      </p:sp>
      <p:sp>
        <p:nvSpPr>
          <p:cNvPr id="1050022" name="圓角矩形 44"/>
          <p:cNvSpPr/>
          <p:nvPr/>
        </p:nvSpPr>
        <p:spPr>
          <a:xfrm>
            <a:off x="2665584" y="3243858"/>
            <a:ext cx="1659048" cy="525065"/>
          </a:xfrm>
          <a:prstGeom prst="roundRect"/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en-US" b="1" dirty="0" sz="1400" kern="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建立模型訓練資料</a:t>
            </a:r>
          </a:p>
        </p:txBody>
      </p:sp>
      <p:sp>
        <p:nvSpPr>
          <p:cNvPr id="1050023" name="圓角矩形 45"/>
          <p:cNvSpPr/>
          <p:nvPr/>
        </p:nvSpPr>
        <p:spPr>
          <a:xfrm>
            <a:off x="4797913" y="3243858"/>
            <a:ext cx="1659048" cy="525065"/>
          </a:xfrm>
          <a:prstGeom prst="roundRect"/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400" kern="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="1" dirty="0" sz="1400" kern="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晶片架構分析與性能評估</a:t>
            </a:r>
          </a:p>
        </p:txBody>
      </p:sp>
      <p:sp>
        <p:nvSpPr>
          <p:cNvPr id="1050024" name="圓角矩形 46"/>
          <p:cNvSpPr/>
          <p:nvPr/>
        </p:nvSpPr>
        <p:spPr>
          <a:xfrm>
            <a:off x="2665584" y="4195839"/>
            <a:ext cx="1659048" cy="525065"/>
          </a:xfrm>
          <a:prstGeom prst="roundRect"/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en-US" b="1" dirty="0" sz="1400" kern="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深度神經網路模型開發訓練</a:t>
            </a:r>
          </a:p>
        </p:txBody>
      </p:sp>
      <p:sp>
        <p:nvSpPr>
          <p:cNvPr id="1050025" name="圓角矩形 47"/>
          <p:cNvSpPr/>
          <p:nvPr/>
        </p:nvSpPr>
        <p:spPr>
          <a:xfrm>
            <a:off x="4797913" y="4195839"/>
            <a:ext cx="1659048" cy="525065"/>
          </a:xfrm>
          <a:prstGeom prst="roundRect"/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400" kern="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="1" dirty="0" sz="1400" kern="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晶片功能性設計與驗證</a:t>
            </a:r>
          </a:p>
        </p:txBody>
      </p:sp>
      <p:sp>
        <p:nvSpPr>
          <p:cNvPr id="1050026" name="圓角矩形 48"/>
          <p:cNvSpPr/>
          <p:nvPr/>
        </p:nvSpPr>
        <p:spPr>
          <a:xfrm>
            <a:off x="3763990" y="6099802"/>
            <a:ext cx="1594564" cy="525065"/>
          </a:xfrm>
          <a:prstGeom prst="roundRect"/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400" kern="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1400" kern="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演算法與硬體架構協同優化</a:t>
            </a:r>
          </a:p>
        </p:txBody>
      </p:sp>
      <p:sp>
        <p:nvSpPr>
          <p:cNvPr id="1050027" name="圓角矩形 49"/>
          <p:cNvSpPr/>
          <p:nvPr/>
        </p:nvSpPr>
        <p:spPr>
          <a:xfrm>
            <a:off x="2665584" y="5147821"/>
            <a:ext cx="1659048" cy="525065"/>
          </a:xfrm>
          <a:prstGeom prst="roundRect"/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en-US" b="1" dirty="0" sz="1400" kern="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深度神經網路模型部署執行</a:t>
            </a:r>
          </a:p>
        </p:txBody>
      </p:sp>
      <p:sp>
        <p:nvSpPr>
          <p:cNvPr id="1050028" name="圓角矩形 50"/>
          <p:cNvSpPr/>
          <p:nvPr/>
        </p:nvSpPr>
        <p:spPr>
          <a:xfrm>
            <a:off x="4797913" y="5147821"/>
            <a:ext cx="1659048" cy="525065"/>
          </a:xfrm>
          <a:prstGeom prst="roundRect"/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400" kern="0" kumimoji="0" lang="en-US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="1" dirty="0" sz="1400" kern="0" kumimoji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晶片電路實體</a:t>
            </a:r>
            <a:r>
              <a:rPr altLang="en-US" b="1" dirty="0" sz="1400" kern="0" kumimoji="0" lang="zh-TW">
                <a:ea typeface="微軟正黑體" panose="020B0604030504040204" pitchFamily="34" charset="-120"/>
                <a:cs typeface="Arial" panose="020B0604020202020204" pitchFamily="34" charset="0"/>
              </a:rPr>
              <a:t>設計</a:t>
            </a:r>
          </a:p>
        </p:txBody>
      </p:sp>
      <p:cxnSp>
        <p:nvCxnSpPr>
          <p:cNvPr id="3145826" name="肘形接點 51"/>
          <p:cNvCxnSpPr>
            <a:cxnSpLocks/>
            <a:stCxn id="1050021" idx="2"/>
            <a:endCxn id="1050023" idx="0"/>
          </p:cNvCxnSpPr>
          <p:nvPr/>
        </p:nvCxnSpPr>
        <p:spPr>
          <a:xfrm rot="16200000" flipH="1">
            <a:off x="4880897" y="2497318"/>
            <a:ext cx="426916" cy="1066165"/>
          </a:xfrm>
          <a:prstGeom prst="bentConnector3"/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27" name="肘形接點 52"/>
          <p:cNvCxnSpPr>
            <a:cxnSpLocks/>
            <a:stCxn id="1050021" idx="2"/>
            <a:endCxn id="1050022" idx="0"/>
          </p:cNvCxnSpPr>
          <p:nvPr/>
        </p:nvCxnSpPr>
        <p:spPr>
          <a:xfrm rot="5400000">
            <a:off x="3814732" y="2497318"/>
            <a:ext cx="426916" cy="1066165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28" name="直線單箭頭接點 53"/>
          <p:cNvCxnSpPr>
            <a:cxnSpLocks/>
            <a:stCxn id="1050023" idx="2"/>
            <a:endCxn id="1050025" idx="0"/>
          </p:cNvCxnSpPr>
          <p:nvPr/>
        </p:nvCxnSpPr>
        <p:spPr>
          <a:xfrm>
            <a:off x="5627437" y="3768923"/>
            <a:ext cx="0" cy="426916"/>
          </a:xfrm>
          <a:prstGeom prst="straightConnector1"/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29" name="直線單箭頭接點 54"/>
          <p:cNvCxnSpPr>
            <a:cxnSpLocks/>
            <a:stCxn id="1050025" idx="2"/>
            <a:endCxn id="1050028" idx="0"/>
          </p:cNvCxnSpPr>
          <p:nvPr/>
        </p:nvCxnSpPr>
        <p:spPr>
          <a:xfrm>
            <a:off x="5627437" y="4720905"/>
            <a:ext cx="0" cy="426916"/>
          </a:xfrm>
          <a:prstGeom prst="straightConnector1"/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30" name="直線單箭頭接點 55"/>
          <p:cNvCxnSpPr>
            <a:cxnSpLocks/>
            <a:stCxn id="1050022" idx="2"/>
            <a:endCxn id="1050024" idx="0"/>
          </p:cNvCxnSpPr>
          <p:nvPr/>
        </p:nvCxnSpPr>
        <p:spPr>
          <a:xfrm>
            <a:off x="3495108" y="3768923"/>
            <a:ext cx="0" cy="426916"/>
          </a:xfrm>
          <a:prstGeom prst="straightConnector1"/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31" name="直線單箭頭接點 56"/>
          <p:cNvCxnSpPr>
            <a:cxnSpLocks/>
            <a:stCxn id="1050024" idx="2"/>
            <a:endCxn id="1050027" idx="0"/>
          </p:cNvCxnSpPr>
          <p:nvPr/>
        </p:nvCxnSpPr>
        <p:spPr>
          <a:xfrm>
            <a:off x="3495108" y="4720905"/>
            <a:ext cx="0" cy="426916"/>
          </a:xfrm>
          <a:prstGeom prst="straightConnector1"/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32" name="肘形接點 57"/>
          <p:cNvCxnSpPr>
            <a:cxnSpLocks/>
          </p:cNvCxnSpPr>
          <p:nvPr/>
        </p:nvCxnSpPr>
        <p:spPr>
          <a:xfrm rot="16200000" flipH="1">
            <a:off x="3814732" y="5353261"/>
            <a:ext cx="426916" cy="1066165"/>
          </a:xfrm>
          <a:prstGeom prst="bentConnector3"/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33" name="肘形接點 58"/>
          <p:cNvCxnSpPr>
            <a:cxnSpLocks/>
          </p:cNvCxnSpPr>
          <p:nvPr/>
        </p:nvCxnSpPr>
        <p:spPr>
          <a:xfrm rot="5400000">
            <a:off x="4880896" y="5353260"/>
            <a:ext cx="426916" cy="1066165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grpSp>
        <p:nvGrpSpPr>
          <p:cNvPr id="256" name="群組 59"/>
          <p:cNvGrpSpPr/>
          <p:nvPr/>
        </p:nvGrpSpPr>
        <p:grpSpPr>
          <a:xfrm>
            <a:off x="4052219" y="3888021"/>
            <a:ext cx="1018106" cy="200073"/>
            <a:chOff x="3508968" y="3312100"/>
            <a:chExt cx="1754928" cy="223403"/>
          </a:xfrm>
        </p:grpSpPr>
        <p:sp>
          <p:nvSpPr>
            <p:cNvPr id="1050029" name="五邊形 60"/>
            <p:cNvSpPr/>
            <p:nvPr/>
          </p:nvSpPr>
          <p:spPr>
            <a:xfrm rot="10800000">
              <a:off x="3508968" y="3312100"/>
              <a:ext cx="1754928" cy="222504"/>
            </a:xfrm>
            <a:prstGeom prst="homePlate"/>
            <a:solidFill>
              <a:sysClr lastClr="FFFFFF" val="window"/>
            </a:solidFill>
            <a:ln w="9525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anchorCtr="0" bIns="0" compatLnSpc="1" forceAA="0" fromWordArt="0" horzOverflow="overflow" lIns="0" numCol="1" rIns="0" rot="0" rtlCol="0" spcCol="0" spcFirstLastPara="0" tIns="0" vert="horz" vertOverflow="overflow" wrap="square">
              <a:prstTxWarp prst="textNoShape"/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altLang="en-US" b="1" dirty="0" sz="1400" kern="0" kumimoji="0" lang="zh-TW" smtClean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030" name="文字方塊 61"/>
            <p:cNvSpPr txBox="1"/>
            <p:nvPr/>
          </p:nvSpPr>
          <p:spPr>
            <a:xfrm>
              <a:off x="3615288" y="3312100"/>
              <a:ext cx="1648608" cy="223403"/>
            </a:xfrm>
            <a:prstGeom prst="rect"/>
            <a:noFill/>
          </p:spPr>
          <p:txBody>
            <a:bodyPr anchor="ctr" anchorCtr="0" bIns="0" lIns="0" rIns="0" rtlCol="0" tIns="0"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altLang="en-US" b="1" dirty="0" sz="1000" kern="0" kumimoji="0" lang="zh-TW" smtClean="0">
                  <a:ea typeface="微軟正黑體" panose="020B0604030504040204" pitchFamily="34" charset="-120"/>
                  <a:cs typeface="Arial" panose="020B0604020202020204" pitchFamily="34" charset="0"/>
                </a:rPr>
                <a:t>硬體架構參數</a:t>
              </a:r>
            </a:p>
          </p:txBody>
        </p:sp>
      </p:grpSp>
      <p:grpSp>
        <p:nvGrpSpPr>
          <p:cNvPr id="257" name="群組 62"/>
          <p:cNvGrpSpPr/>
          <p:nvPr/>
        </p:nvGrpSpPr>
        <p:grpSpPr>
          <a:xfrm>
            <a:off x="4052219" y="4832224"/>
            <a:ext cx="1018106" cy="200073"/>
            <a:chOff x="3508967" y="3587240"/>
            <a:chExt cx="1754928" cy="223403"/>
          </a:xfrm>
        </p:grpSpPr>
        <p:sp>
          <p:nvSpPr>
            <p:cNvPr id="1050031" name="五邊形 63"/>
            <p:cNvSpPr/>
            <p:nvPr/>
          </p:nvSpPr>
          <p:spPr>
            <a:xfrm>
              <a:off x="3508967" y="3587690"/>
              <a:ext cx="1754928" cy="222504"/>
            </a:xfrm>
            <a:prstGeom prst="homePlate"/>
            <a:solidFill>
              <a:sysClr lastClr="FFFFFF" val="window"/>
            </a:solidFill>
            <a:ln w="9525" cap="flat" cmpd="sng" algn="ctr">
              <a:solidFill>
                <a:sysClr lastClr="000000" val="windowText"/>
              </a:solidFill>
              <a:prstDash val="solid"/>
            </a:ln>
            <a:effectLst/>
          </p:spPr>
          <p:txBody>
            <a:bodyPr anchor="ctr" anchorCtr="0" bIns="0" compatLnSpc="1" forceAA="0" fromWordArt="0" horzOverflow="overflow" lIns="0" numCol="1" rIns="0" rot="0" rtlCol="0" spcCol="0" spcFirstLastPara="0" tIns="0" vert="horz" vertOverflow="overflow" wrap="square">
              <a:prstTxWarp prst="textNoShape"/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altLang="en-US" b="1" dirty="0" sz="1400" kern="0" kumimoji="0" lang="zh-TW" smtClean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032" name="文字方塊 64"/>
            <p:cNvSpPr txBox="1"/>
            <p:nvPr/>
          </p:nvSpPr>
          <p:spPr>
            <a:xfrm>
              <a:off x="3508967" y="3587240"/>
              <a:ext cx="1648608" cy="223403"/>
            </a:xfrm>
            <a:prstGeom prst="rect"/>
            <a:noFill/>
          </p:spPr>
          <p:txBody>
            <a:bodyPr anchor="ctr" anchorCtr="0" bIns="0" lIns="0" rIns="0" rtlCol="0" tIns="0" wrap="square">
              <a:no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altLang="en-US" b="1" dirty="0" sz="1000" kern="0" kumimoji="0" lang="zh-TW" smtClean="0">
                  <a:ea typeface="微軟正黑體" panose="020B0604030504040204" pitchFamily="34" charset="-120"/>
                  <a:cs typeface="Arial" panose="020B0604020202020204" pitchFamily="34" charset="0"/>
                </a:rPr>
                <a:t>軟體模型參數</a:t>
              </a:r>
              <a:endParaRPr altLang="en-US" b="1" dirty="0" sz="1000" kern="0" kumimoji="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3145834" name="肘形接點 65"/>
          <p:cNvCxnSpPr>
            <a:cxnSpLocks/>
            <a:endCxn id="1050029" idx="1"/>
          </p:cNvCxnSpPr>
          <p:nvPr/>
        </p:nvCxnSpPr>
        <p:spPr>
          <a:xfrm rot="10800000">
            <a:off x="5070325" y="3987655"/>
            <a:ext cx="205709" cy="208185"/>
          </a:xfrm>
          <a:prstGeom prst="bentConnector3">
            <a:avLst>
              <a:gd name="adj1" fmla="val 573"/>
            </a:avLst>
          </a:prstGeom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35" name="肘形接點 66"/>
          <p:cNvCxnSpPr>
            <a:cxnSpLocks/>
            <a:stCxn id="1050029" idx="3"/>
          </p:cNvCxnSpPr>
          <p:nvPr/>
        </p:nvCxnSpPr>
        <p:spPr>
          <a:xfrm rot="10800000" flipV="1">
            <a:off x="3871487" y="3987654"/>
            <a:ext cx="180733" cy="203981"/>
          </a:xfrm>
          <a:prstGeom prst="bentConnector3">
            <a:avLst>
              <a:gd name="adj1" fmla="val 100143"/>
            </a:avLst>
          </a:prstGeom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36" name="肘形接點 67"/>
          <p:cNvCxnSpPr>
            <a:cxnSpLocks/>
            <a:endCxn id="1050031" idx="1"/>
          </p:cNvCxnSpPr>
          <p:nvPr/>
        </p:nvCxnSpPr>
        <p:spPr>
          <a:xfrm>
            <a:off x="3871486" y="4723618"/>
            <a:ext cx="180733" cy="208643"/>
          </a:xfrm>
          <a:prstGeom prst="bentConnector3">
            <a:avLst>
              <a:gd name="adj1" fmla="val 164"/>
            </a:avLst>
          </a:prstGeom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37" name="肘形接點 68"/>
          <p:cNvCxnSpPr>
            <a:cxnSpLocks/>
            <a:endCxn id="1050031" idx="3"/>
          </p:cNvCxnSpPr>
          <p:nvPr/>
        </p:nvCxnSpPr>
        <p:spPr>
          <a:xfrm rot="10800000" flipV="1">
            <a:off x="5070325" y="4720905"/>
            <a:ext cx="205709" cy="211356"/>
          </a:xfrm>
          <a:prstGeom prst="bentConnector3">
            <a:avLst>
              <a:gd name="adj1" fmla="val -143"/>
            </a:avLst>
          </a:prstGeom>
          <a:noFill/>
          <a:ln w="9525" cap="flat" cmpd="sng" algn="ctr">
            <a:solidFill>
              <a:sysClr lastClr="000000" val="windowText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3145838" name="肘形接點 69"/>
          <p:cNvCxnSpPr>
            <a:cxnSpLocks/>
            <a:stCxn id="1050026" idx="3"/>
            <a:endCxn id="1050025" idx="3"/>
          </p:cNvCxnSpPr>
          <p:nvPr/>
        </p:nvCxnSpPr>
        <p:spPr>
          <a:xfrm flipV="1">
            <a:off x="5358554" y="4458372"/>
            <a:ext cx="1098407" cy="1903962"/>
          </a:xfrm>
          <a:prstGeom prst="bentConnector3">
            <a:avLst>
              <a:gd name="adj1" fmla="val 112074"/>
            </a:avLst>
          </a:prstGeom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39" name="肘形接點 70"/>
          <p:cNvCxnSpPr>
            <a:cxnSpLocks/>
            <a:stCxn id="1050026" idx="1"/>
            <a:endCxn id="1050024" idx="1"/>
          </p:cNvCxnSpPr>
          <p:nvPr/>
        </p:nvCxnSpPr>
        <p:spPr>
          <a:xfrm rot="10800000">
            <a:off x="2665584" y="4458372"/>
            <a:ext cx="1098407" cy="1903962"/>
          </a:xfrm>
          <a:prstGeom prst="bentConnector3">
            <a:avLst>
              <a:gd name="adj1" fmla="val 112074"/>
            </a:avLst>
          </a:prstGeom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sp>
        <p:nvSpPr>
          <p:cNvPr id="1050033" name="矩形 71"/>
          <p:cNvSpPr/>
          <p:nvPr/>
        </p:nvSpPr>
        <p:spPr>
          <a:xfrm>
            <a:off x="3232229" y="1852191"/>
            <a:ext cx="2570480" cy="332741"/>
          </a:xfrm>
          <a:prstGeom prst="rect"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600" kern="0" kumimoji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1600" kern="0" kumimoji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晶片軟硬協同設計流程</a:t>
            </a:r>
            <a:endParaRPr altLang="en-US" b="1" dirty="0" sz="1600" kern="0" kumimoji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34" name="圓角矩形 72"/>
          <p:cNvSpPr/>
          <p:nvPr/>
        </p:nvSpPr>
        <p:spPr>
          <a:xfrm>
            <a:off x="6846111" y="2901203"/>
            <a:ext cx="2158740" cy="1479759"/>
          </a:xfrm>
          <a:prstGeom prst="roundRect">
            <a:avLst>
              <a:gd name="adj" fmla="val 3696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t" anchorCtr="0" bIns="0" compatLnSpc="1" forceAA="0" fromWordArt="0" horzOverflow="overflow" lIns="0" numCol="1" rIns="0" rot="0" rtlCol="0" spcCol="0" spcFirstLastPara="0" tIns="0" vert="horz" vertOverflow="overflow" wrap="square">
            <a:prstTxWarp prst="textNoShape"/>
            <a:noAutofit/>
          </a:bodyPr>
          <a:p>
            <a:pPr algn="ctr"/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C.1</a:t>
            </a:r>
            <a:r>
              <a:rPr altLang="en-US" b="1" dirty="0" sz="140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zh-TW" b="1" dirty="0" sz="1400" lang="en-US" err="1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Hardware Design Toolkits</a:t>
            </a:r>
            <a:endParaRPr altLang="en-US" b="1" dirty="0" sz="14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35" name="矩形 73"/>
          <p:cNvSpPr/>
          <p:nvPr/>
        </p:nvSpPr>
        <p:spPr>
          <a:xfrm>
            <a:off x="219372" y="3403978"/>
            <a:ext cx="1960988" cy="968086"/>
          </a:xfrm>
          <a:prstGeom prst="rect"/>
          <a:solidFill>
            <a:schemeClr val="bg1"/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0" compatLnSpc="1" lIns="0" numCol="1" rIns="0" rtlCol="0" tIns="0" vert="horz" wrap="square">
            <a:prstTxWarp prst="textNoShape"/>
          </a:bodyPr>
          <a:p>
            <a:pPr algn="ctr"/>
            <a:r>
              <a:rPr altLang="zh-TW" b="1" dirty="0" sz="1400" lang="en-US" smtClean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DNN Training Framework</a:t>
            </a:r>
            <a:endParaRPr altLang="zh-TW" b="1" dirty="0" sz="1100" lang="en-US" smtClean="0">
              <a:solidFill>
                <a:srgbClr val="0000FF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altLang="zh-TW" b="1" dirty="0" sz="700" lang="en-US" smtClean="0">
              <a:solidFill>
                <a:srgbClr val="0000FF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altLang="zh-TW" b="1" dirty="0" sz="1400" lang="en-US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zh-TW" b="1" dirty="0" sz="1400" lang="en-US" smtClean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Open Source)</a:t>
            </a:r>
            <a:endParaRPr altLang="en-US" b="1" dirty="0" sz="1400" lang="zh-TW">
              <a:solidFill>
                <a:srgbClr val="0000FF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05" name="圖片 7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31563" y="2461863"/>
            <a:ext cx="999419" cy="827460"/>
          </a:xfrm>
          <a:prstGeom prst="rect"/>
          <a:ln>
            <a:solidFill>
              <a:schemeClr val="tx1"/>
            </a:solidFill>
          </a:ln>
        </p:spPr>
      </p:pic>
      <p:pic>
        <p:nvPicPr>
          <p:cNvPr id="2097206" name="圖片 7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304367" y="2461864"/>
            <a:ext cx="869818" cy="449693"/>
          </a:xfrm>
          <a:prstGeom prst="rect"/>
          <a:ln>
            <a:solidFill>
              <a:schemeClr val="tx1"/>
            </a:solidFill>
          </a:ln>
        </p:spPr>
      </p:pic>
      <p:pic>
        <p:nvPicPr>
          <p:cNvPr id="2097207" name="Picture 4" descr="ãpytorchãçåçæå°çµæ"/>
          <p:cNvPicPr>
            <a:picLocks noChangeAspect="1" noChangeArrowheads="1"/>
          </p:cNvPicPr>
          <p:nvPr/>
        </p:nvPicPr>
        <p:blipFill rotWithShape="1">
          <a:blip xmlns:r="http://schemas.openxmlformats.org/officeDocument/2006/relationships" r:embed="rId3"/>
          <a:srcRect t="20775" b="22764"/>
          <a:stretch>
            <a:fillRect/>
          </a:stretch>
        </p:blipFill>
        <p:spPr bwMode="auto">
          <a:xfrm>
            <a:off x="1303695" y="2985349"/>
            <a:ext cx="876665" cy="303974"/>
          </a:xfrm>
          <a:prstGeom prst="rect"/>
          <a:noFill/>
          <a:ln>
            <a:solidFill>
              <a:schemeClr val="tx1"/>
            </a:solidFill>
          </a:ln>
        </p:spPr>
      </p:pic>
      <p:sp>
        <p:nvSpPr>
          <p:cNvPr id="1050036" name="矩形 77"/>
          <p:cNvSpPr/>
          <p:nvPr/>
        </p:nvSpPr>
        <p:spPr>
          <a:xfrm>
            <a:off x="7451910" y="2228766"/>
            <a:ext cx="868680" cy="291155"/>
          </a:xfrm>
          <a:prstGeom prst="rect"/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sz="140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本計畫</a:t>
            </a:r>
            <a:endParaRPr altLang="en-US" b="1" dirty="0" sz="14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37" name="矩形 78"/>
          <p:cNvSpPr/>
          <p:nvPr/>
        </p:nvSpPr>
        <p:spPr>
          <a:xfrm>
            <a:off x="6991544" y="3494147"/>
            <a:ext cx="1789412" cy="291155"/>
          </a:xfrm>
          <a:prstGeom prst="rect"/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Arch. Evaluator</a:t>
            </a:r>
            <a:endParaRPr altLang="en-US" b="1" dirty="0" sz="14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38" name="矩形 79"/>
          <p:cNvSpPr/>
          <p:nvPr/>
        </p:nvSpPr>
        <p:spPr>
          <a:xfrm>
            <a:off x="6991544" y="3937554"/>
            <a:ext cx="1789412" cy="291155"/>
          </a:xfrm>
          <a:prstGeom prst="rect"/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Function Verifier</a:t>
            </a:r>
            <a:endParaRPr altLang="en-US" b="1" dirty="0" sz="14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40" name="直線單箭頭接點 80"/>
          <p:cNvCxnSpPr>
            <a:cxnSpLocks/>
            <a:endCxn id="1050037" idx="1"/>
          </p:cNvCxnSpPr>
          <p:nvPr/>
        </p:nvCxnSpPr>
        <p:spPr>
          <a:xfrm>
            <a:off x="6330750" y="3603125"/>
            <a:ext cx="660794" cy="36600"/>
          </a:xfrm>
          <a:prstGeom prst="straightConnector1"/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3145841" name="直線單箭頭接點 81"/>
          <p:cNvCxnSpPr>
            <a:cxnSpLocks/>
            <a:endCxn id="1050038" idx="1"/>
          </p:cNvCxnSpPr>
          <p:nvPr/>
        </p:nvCxnSpPr>
        <p:spPr>
          <a:xfrm flipV="1">
            <a:off x="6330750" y="4083132"/>
            <a:ext cx="660794" cy="328147"/>
          </a:xfrm>
          <a:prstGeom prst="straightConnector1"/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1050039" name="圓角矩形 82"/>
          <p:cNvSpPr/>
          <p:nvPr/>
        </p:nvSpPr>
        <p:spPr>
          <a:xfrm>
            <a:off x="119270" y="4790693"/>
            <a:ext cx="2167172" cy="1479759"/>
          </a:xfrm>
          <a:prstGeom prst="roundRect">
            <a:avLst>
              <a:gd name="adj" fmla="val 3300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t" anchorCtr="0" bIns="0" compatLnSpc="1" forceAA="0" fromWordArt="0" horzOverflow="overflow" lIns="0" numCol="1" rIns="0" rot="0" rtlCol="0" spcCol="0" spcFirstLastPara="0" tIns="0" vert="horz" vertOverflow="overflow" wrap="square">
            <a:prstTxWarp prst="textNoShape"/>
            <a:noAutofit/>
          </a:bodyPr>
          <a:p>
            <a:pPr algn="ctr"/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C.2</a:t>
            </a:r>
            <a:r>
              <a:rPr altLang="en-US" b="1" dirty="0" sz="140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zh-TW" b="1" dirty="0" sz="1400" lang="en-US" err="1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Software Design Toolkits</a:t>
            </a:r>
            <a:endParaRPr altLang="en-US" b="1" dirty="0" sz="14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40" name="矩形 83"/>
          <p:cNvSpPr/>
          <p:nvPr/>
        </p:nvSpPr>
        <p:spPr>
          <a:xfrm>
            <a:off x="231563" y="5383638"/>
            <a:ext cx="1922654" cy="267894"/>
          </a:xfrm>
          <a:prstGeom prst="rect"/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Quantization Tool</a:t>
            </a:r>
            <a:endParaRPr altLang="en-US" b="1" dirty="0" sz="14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41" name="矩形 84"/>
          <p:cNvSpPr/>
          <p:nvPr/>
        </p:nvSpPr>
        <p:spPr>
          <a:xfrm>
            <a:off x="231563" y="5827044"/>
            <a:ext cx="1922654" cy="276313"/>
          </a:xfrm>
          <a:prstGeom prst="rect"/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Code Generation Tool</a:t>
            </a:r>
            <a:endParaRPr altLang="en-US" b="1" dirty="0" sz="14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42" name="直線單箭頭接點 85"/>
          <p:cNvCxnSpPr>
            <a:cxnSpLocks/>
          </p:cNvCxnSpPr>
          <p:nvPr/>
        </p:nvCxnSpPr>
        <p:spPr>
          <a:xfrm flipH="1" flipV="1">
            <a:off x="2180360" y="3699077"/>
            <a:ext cx="554670" cy="581134"/>
          </a:xfrm>
          <a:prstGeom prst="straightConnector1"/>
          <a:noFill/>
          <a:ln w="9525" cap="flat" cmpd="sng" algn="ctr">
            <a:solidFill>
              <a:srgbClr val="0000FF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3145843" name="直線單箭頭接點 86"/>
          <p:cNvCxnSpPr>
            <a:cxnSpLocks/>
            <a:endCxn id="1050041" idx="3"/>
          </p:cNvCxnSpPr>
          <p:nvPr/>
        </p:nvCxnSpPr>
        <p:spPr>
          <a:xfrm flipH="1">
            <a:off x="2154217" y="5575086"/>
            <a:ext cx="647421" cy="397536"/>
          </a:xfrm>
          <a:prstGeom prst="straightConnector1"/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1050042" name="圓角矩形 87"/>
          <p:cNvSpPr/>
          <p:nvPr/>
        </p:nvSpPr>
        <p:spPr>
          <a:xfrm>
            <a:off x="6846111" y="4449698"/>
            <a:ext cx="2156578" cy="691206"/>
          </a:xfrm>
          <a:prstGeom prst="roundRect">
            <a:avLst>
              <a:gd name="adj" fmla="val 6865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t" anchorCtr="0" bIns="0" compatLnSpc="1" forceAA="0" fromWordArt="0" horzOverflow="overflow" lIns="0" numCol="1" rIns="0" rot="0" rtlCol="0" spcCol="0" spcFirstLastPara="0" tIns="0" vert="horz" vertOverflow="overflow" wrap="square">
            <a:prstTxWarp prst="textNoShape"/>
            <a:noAutofit/>
          </a:bodyPr>
          <a:p>
            <a:pPr algn="ctr"/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C.3</a:t>
            </a:r>
            <a:r>
              <a:rPr altLang="en-US" b="1" dirty="0" sz="140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Segmentation Engine NN Model &amp; RTL Design</a:t>
            </a:r>
            <a:endParaRPr altLang="en-US" b="1" dirty="0" sz="14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43" name="圓角矩形 88"/>
          <p:cNvSpPr/>
          <p:nvPr/>
        </p:nvSpPr>
        <p:spPr>
          <a:xfrm>
            <a:off x="6841832" y="5224822"/>
            <a:ext cx="2156578" cy="578002"/>
          </a:xfrm>
          <a:prstGeom prst="roundRect">
            <a:avLst>
              <a:gd name="adj" fmla="val 6865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t" anchorCtr="0" bIns="0" compatLnSpc="1" forceAA="0" fromWordArt="0" horzOverflow="overflow" lIns="0" numCol="1" rIns="0" rot="0" rtlCol="0" spcCol="0" spcFirstLastPara="0" tIns="0" vert="horz" vertOverflow="overflow" wrap="square">
            <a:prstTxWarp prst="textNoShape"/>
            <a:noAutofit/>
          </a:bodyPr>
          <a:p>
            <a:pPr algn="ctr"/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C.4</a:t>
            </a:r>
            <a:r>
              <a:rPr altLang="en-US" b="1" dirty="0" sz="140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DMS </a:t>
            </a:r>
            <a:r>
              <a:rPr altLang="zh-TW" b="1" dirty="0" sz="140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Engine NN Model &amp; RTL Design</a:t>
            </a:r>
            <a:endParaRPr altLang="en-US" b="1" dirty="0" sz="14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44" name="圓角矩形 89"/>
          <p:cNvSpPr/>
          <p:nvPr/>
        </p:nvSpPr>
        <p:spPr>
          <a:xfrm>
            <a:off x="6852715" y="5885620"/>
            <a:ext cx="2152137" cy="550427"/>
          </a:xfrm>
          <a:prstGeom prst="roundRect">
            <a:avLst>
              <a:gd name="adj" fmla="val 6865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t" anchorCtr="0" bIns="0" compatLnSpc="1" forceAA="0" fromWordArt="0" horzOverflow="overflow" lIns="0" numCol="1" rIns="0" rot="0" rtlCol="0" spcCol="0" spcFirstLastPara="0" tIns="0" vert="horz" vertOverflow="overflow" wrap="square">
            <a:prstTxWarp prst="textNoShape"/>
            <a:noAutofit/>
          </a:bodyPr>
          <a:p>
            <a:pPr algn="ctr"/>
            <a:r>
              <a:rPr altLang="zh-TW" b="1" dirty="0" sz="140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C.5 AIM </a:t>
            </a:r>
            <a:r>
              <a:rPr altLang="zh-TW" b="1" dirty="0" sz="1400" lang="en-US" err="1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zh-TW" b="1" dirty="0" sz="140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Chip Design &amp; </a:t>
            </a:r>
            <a:r>
              <a:rPr altLang="zh-TW" b="1" dirty="0" sz="14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Implementation</a:t>
            </a:r>
            <a:endParaRPr altLang="zh-TW" b="1" dirty="0" sz="1400" lang="en-US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44" name="直線單箭頭接點 90"/>
          <p:cNvCxnSpPr>
            <a:cxnSpLocks/>
            <a:endCxn id="1050042" idx="1"/>
          </p:cNvCxnSpPr>
          <p:nvPr/>
        </p:nvCxnSpPr>
        <p:spPr>
          <a:xfrm>
            <a:off x="6289389" y="4533439"/>
            <a:ext cx="558884" cy="237260"/>
          </a:xfrm>
          <a:prstGeom prst="straightConnector1"/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3145845" name="直線單箭頭接點 91"/>
          <p:cNvCxnSpPr>
            <a:cxnSpLocks/>
            <a:endCxn id="1050043" idx="1"/>
          </p:cNvCxnSpPr>
          <p:nvPr/>
        </p:nvCxnSpPr>
        <p:spPr>
          <a:xfrm>
            <a:off x="6236129" y="4627498"/>
            <a:ext cx="612144" cy="808411"/>
          </a:xfrm>
          <a:prstGeom prst="straightConnector1"/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3145846" name="直線單箭頭接點 92"/>
          <p:cNvCxnSpPr>
            <a:cxnSpLocks/>
            <a:endCxn id="1050044" idx="1"/>
          </p:cNvCxnSpPr>
          <p:nvPr/>
        </p:nvCxnSpPr>
        <p:spPr>
          <a:xfrm>
            <a:off x="6330750" y="5535608"/>
            <a:ext cx="521965" cy="567749"/>
          </a:xfrm>
          <a:prstGeom prst="straightConnector1"/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3145847" name="直線單箭頭接點 93"/>
          <p:cNvCxnSpPr>
            <a:cxnSpLocks/>
          </p:cNvCxnSpPr>
          <p:nvPr/>
        </p:nvCxnSpPr>
        <p:spPr>
          <a:xfrm flipH="1">
            <a:off x="2174186" y="3384572"/>
            <a:ext cx="575220" cy="229769"/>
          </a:xfrm>
          <a:prstGeom prst="straightConnector1"/>
          <a:noFill/>
          <a:ln w="9525" cap="flat" cmpd="sng" algn="ctr">
            <a:solidFill>
              <a:srgbClr val="0000FF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3145848" name="直線單箭頭接點 94"/>
          <p:cNvCxnSpPr>
            <a:cxnSpLocks/>
          </p:cNvCxnSpPr>
          <p:nvPr/>
        </p:nvCxnSpPr>
        <p:spPr>
          <a:xfrm flipH="1">
            <a:off x="2164699" y="5452770"/>
            <a:ext cx="612146" cy="132694"/>
          </a:xfrm>
          <a:prstGeom prst="straightConnector1"/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3145849" name="弧形接點 95"/>
          <p:cNvCxnSpPr>
            <a:cxnSpLocks/>
            <a:stCxn id="1050040" idx="3"/>
            <a:endCxn id="1050035" idx="3"/>
          </p:cNvCxnSpPr>
          <p:nvPr/>
        </p:nvCxnSpPr>
        <p:spPr>
          <a:xfrm flipV="1">
            <a:off x="2154217" y="3888021"/>
            <a:ext cx="26143" cy="1641194"/>
          </a:xfrm>
          <a:prstGeom prst="curvedConnector3">
            <a:avLst>
              <a:gd name="adj1" fmla="val 974421"/>
            </a:avLst>
          </a:prstGeom>
          <a:noFill/>
          <a:ln w="9525" cap="flat" cmpd="sng" algn="ctr">
            <a:solidFill>
              <a:srgbClr val="FF000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50045" name="矩形 96"/>
          <p:cNvSpPr/>
          <p:nvPr/>
        </p:nvSpPr>
        <p:spPr>
          <a:xfrm>
            <a:off x="5358554" y="2308184"/>
            <a:ext cx="1857000" cy="461665"/>
          </a:xfrm>
          <a:prstGeom prst="rect"/>
        </p:spPr>
        <p:txBody>
          <a:bodyPr anchor="ctr" anchorCtr="0" wrap="none">
            <a:noAutofit/>
          </a:bodyPr>
          <a:p>
            <a:pPr algn="ctr"/>
            <a:r>
              <a:rPr altLang="zh-TW" b="1" dirty="0" sz="1200" kern="0" kumimoji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ADAS, Driver </a:t>
            </a:r>
          </a:p>
          <a:p>
            <a:pPr algn="ctr"/>
            <a:r>
              <a:rPr altLang="zh-TW" b="1" dirty="0" sz="1200" kern="0" kumimoji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Monitoring System (DMS)</a:t>
            </a:r>
            <a:endParaRPr altLang="en-US" b="1" dirty="0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46" name="矩形 97"/>
          <p:cNvSpPr/>
          <p:nvPr/>
        </p:nvSpPr>
        <p:spPr>
          <a:xfrm>
            <a:off x="2247571" y="2314432"/>
            <a:ext cx="1516420" cy="461665"/>
          </a:xfrm>
          <a:prstGeom prst="rect"/>
        </p:spPr>
        <p:txBody>
          <a:bodyPr anchor="ctr" anchorCtr="0" wrap="none">
            <a:noAutofit/>
          </a:bodyPr>
          <a:p>
            <a:pPr algn="ctr"/>
            <a:r>
              <a:rPr altLang="zh-TW" b="1" dirty="0" sz="1200" kern="0" kumimoji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Surveillance Camera, </a:t>
            </a:r>
          </a:p>
          <a:p>
            <a:pPr algn="ctr"/>
            <a:r>
              <a:rPr altLang="zh-TW" b="1" dirty="0" sz="1200" kern="0" kumimoji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Smart Robot</a:t>
            </a:r>
            <a:endParaRPr altLang="en-US" b="1" dirty="0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47" name="矩形 98"/>
          <p:cNvSpPr/>
          <p:nvPr/>
        </p:nvSpPr>
        <p:spPr>
          <a:xfrm>
            <a:off x="365584" y="1034966"/>
            <a:ext cx="8415372" cy="802640"/>
          </a:xfrm>
          <a:prstGeom prst="rect"/>
          <a:ln>
            <a:noFill/>
          </a:ln>
        </p:spPr>
        <p:txBody>
          <a:bodyPr lIns="0" rIns="0"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en-US" b="1" dirty="0" sz="2400" kern="0" kumimoji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建立</a:t>
            </a:r>
            <a:r>
              <a:rPr altLang="zh-TW" b="1" dirty="0" sz="2400" kern="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2400" kern="0" kumimoji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2400" kern="0" kumimoji="0" lang="en-US" err="1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en-US" b="1" dirty="0" sz="2400" kern="0" kumimoji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設計自動化工具，發展</a:t>
            </a:r>
            <a:r>
              <a:rPr altLang="zh-TW" b="1" dirty="0" sz="2400" kern="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="1" dirty="0" sz="2400" kern="0" kumimoji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軟硬協同設計優化流程，實現</a:t>
            </a:r>
            <a:r>
              <a:rPr altLang="zh-TW" b="1" dirty="0" sz="2400" kern="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2400" kern="0" kumimoji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晶片快速開發</a:t>
            </a:r>
            <a:endParaRPr altLang="en-US" b="1" dirty="0" sz="2400" kern="0" kumimoji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4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49" name="矩形 151"/>
          <p:cNvSpPr/>
          <p:nvPr/>
        </p:nvSpPr>
        <p:spPr bwMode="auto">
          <a:xfrm>
            <a:off x="5504465" y="2377440"/>
            <a:ext cx="3639535" cy="4033801"/>
          </a:xfrm>
          <a:prstGeom prst="rect"/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t" anchorCtr="0" bIns="0" lIns="72000" rIns="7200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400" kern="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Function Verifier</a:t>
            </a:r>
            <a:endParaRPr altLang="en-US" b="1" dirty="0" sz="1400" kern="0" kumimoji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5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702459" y="6484599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51</a:t>
            </a:fld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51" name="標題 1"/>
          <p:cNvSpPr txBox="1"/>
          <p:nvPr/>
        </p:nvSpPr>
        <p:spPr>
          <a:xfrm>
            <a:off x="1102514" y="562783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C.1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zh-TW" dirty="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Hardware Design 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Toolkits</a:t>
            </a:r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52" name="矩形 98"/>
          <p:cNvSpPr/>
          <p:nvPr/>
        </p:nvSpPr>
        <p:spPr>
          <a:xfrm>
            <a:off x="365584" y="1034966"/>
            <a:ext cx="8415372" cy="802640"/>
          </a:xfrm>
          <a:prstGeom prst="rect"/>
          <a:ln>
            <a:noFill/>
          </a:ln>
        </p:spPr>
        <p:txBody>
          <a:bodyPr lIns="0" rIns="0"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en-US" b="1" dirty="0" sz="2400" kern="0" kumimoji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發展</a:t>
            </a:r>
            <a:r>
              <a:rPr altLang="zh-TW" b="1" dirty="0" sz="2400" kern="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2400" kern="0" kumimoji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晶片架構設計自動化與全系統軟硬整合驗證軟體平台，快速找出最妥適之</a:t>
            </a:r>
            <a:r>
              <a:rPr altLang="zh-TW" b="1" dirty="0" sz="2400" kern="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AI-</a:t>
            </a:r>
            <a:r>
              <a:rPr altLang="zh-TW" b="1" dirty="0" sz="2400" kern="0" kumimoji="0" lang="en-US" err="1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Comput</a:t>
            </a:r>
            <a:r>
              <a:rPr altLang="zh-TW" b="1" dirty="0" sz="2400" kern="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-In-DRAM</a:t>
            </a:r>
            <a:r>
              <a:rPr altLang="en-US" b="1" dirty="0" sz="2400" kern="0" kumimoji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晶片硬體組態</a:t>
            </a:r>
            <a:endParaRPr altLang="en-US" b="1" dirty="0" sz="2400" kern="0" kumimoji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53" name="矩形 100"/>
          <p:cNvSpPr/>
          <p:nvPr/>
        </p:nvSpPr>
        <p:spPr bwMode="auto">
          <a:xfrm>
            <a:off x="1522268" y="2377440"/>
            <a:ext cx="1314971" cy="4033801"/>
          </a:xfrm>
          <a:prstGeom prst="rect"/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t" anchorCtr="0" bIns="0" lIns="72000" rIns="7200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400" kern="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1400" kern="0" kumimoji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400" kern="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Architecture Evaluator</a:t>
            </a:r>
            <a:endParaRPr altLang="en-US" b="1" dirty="0" sz="1400" kern="0" kumimoji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54" name="圓角矩形 101"/>
          <p:cNvSpPr/>
          <p:nvPr/>
        </p:nvSpPr>
        <p:spPr bwMode="auto">
          <a:xfrm>
            <a:off x="1777245" y="4100378"/>
            <a:ext cx="949569" cy="411925"/>
          </a:xfrm>
          <a:prstGeom prst="roundRect"/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r="2700000" dist="50800">
              <a:prstClr val="black">
                <a:alpha val="50000"/>
              </a:prstClr>
            </a:innerShdw>
          </a:effectLst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000" i="0" kumimoji="1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Performance model</a:t>
            </a:r>
            <a:endParaRPr altLang="en-US" baseline="0" b="0" cap="none" dirty="0" sz="1000" i="0" kumimoji="1" lang="zh-TW" normalizeH="0" strike="noStrike" u="none" smtClean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55" name="圓角矩形 102"/>
          <p:cNvSpPr/>
          <p:nvPr/>
        </p:nvSpPr>
        <p:spPr bwMode="auto">
          <a:xfrm>
            <a:off x="1777245" y="4571488"/>
            <a:ext cx="949569" cy="411925"/>
          </a:xfrm>
          <a:prstGeom prst="roundRect"/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r="2700000" dist="50800">
              <a:prstClr val="black">
                <a:alpha val="50000"/>
              </a:prstClr>
            </a:innerShdw>
          </a:effectLst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000" i="0" kumimoji="1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Energy model</a:t>
            </a:r>
            <a:endParaRPr altLang="en-US" baseline="0" b="0" cap="none" dirty="0" sz="1000" i="0" kumimoji="1" lang="zh-TW" normalizeH="0" strike="noStrike" u="none" smtClean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56" name="圓角矩形 103"/>
          <p:cNvSpPr/>
          <p:nvPr/>
        </p:nvSpPr>
        <p:spPr bwMode="auto">
          <a:xfrm>
            <a:off x="1777245" y="5042598"/>
            <a:ext cx="949569" cy="406251"/>
          </a:xfrm>
          <a:prstGeom prst="roundRect"/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r="2700000" dist="50800">
              <a:prstClr val="black">
                <a:alpha val="50000"/>
              </a:prstClr>
            </a:innerShdw>
          </a:effectLst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000" i="0" kumimoji="1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Area model</a:t>
            </a:r>
            <a:endParaRPr altLang="en-US" baseline="0" b="0" cap="none" dirty="0" sz="1000" i="0" kumimoji="1" lang="zh-TW" normalizeH="0" strike="noStrike" u="none" smtClean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57" name="矩形 104"/>
          <p:cNvSpPr/>
          <p:nvPr/>
        </p:nvSpPr>
        <p:spPr bwMode="auto">
          <a:xfrm>
            <a:off x="1546149" y="3097788"/>
            <a:ext cx="1268230" cy="703202"/>
          </a:xfrm>
          <a:prstGeom prst="rect"/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000" i="0" kumimoji="1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NN parameter, hardware </a:t>
            </a:r>
            <a:r>
              <a:rPr altLang="zh-TW" baseline="0" b="0" cap="none" dirty="0" sz="1000" i="0" kumimoji="1" lang="en-US" normalizeH="0" err="1" strike="noStrike" u="none" smtClean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config</a:t>
            </a:r>
            <a:r>
              <a:rPr altLang="zh-TW" baseline="0" b="0" cap="none" dirty="0" sz="1000" i="0" kumimoji="1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dirty="0" sz="10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Dataflow,</a:t>
            </a:r>
          </a:p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000" i="0" kumimoji="1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User preference…</a:t>
            </a:r>
            <a:endParaRPr altLang="en-US" baseline="0" b="0" cap="none" dirty="0" sz="1000" i="0" kumimoji="1" lang="zh-TW" normalizeH="0" strike="noStrike" u="none" smtClean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58" name="向下箭號 105"/>
          <p:cNvSpPr/>
          <p:nvPr/>
        </p:nvSpPr>
        <p:spPr bwMode="auto">
          <a:xfrm>
            <a:off x="2027254" y="3846326"/>
            <a:ext cx="199678" cy="228023"/>
          </a:xfrm>
          <a:prstGeom prst="downArrow">
            <a:avLst>
              <a:gd name="adj1" fmla="val 42367"/>
              <a:gd name="adj2" fmla="val 30919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umimoji="1" lang="zh-TW" normalizeH="0" strike="noStrike" u="none" smtClean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59" name="迴轉箭號 106"/>
          <p:cNvSpPr/>
          <p:nvPr/>
        </p:nvSpPr>
        <p:spPr bwMode="auto">
          <a:xfrm>
            <a:off x="1623520" y="3831078"/>
            <a:ext cx="251487" cy="1211520"/>
          </a:xfrm>
          <a:prstGeom prst="uturnArrow">
            <a:avLst>
              <a:gd name="adj1" fmla="val 17000"/>
              <a:gd name="adj2" fmla="val 25000"/>
              <a:gd name="adj3" fmla="val 25000"/>
              <a:gd name="adj4" fmla="val 43032"/>
              <a:gd name="adj5" fmla="val 50264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umimoji="1" lang="zh-TW" normalizeH="0" strike="noStrike" u="none" smtClean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60" name="矩形 107"/>
          <p:cNvSpPr/>
          <p:nvPr/>
        </p:nvSpPr>
        <p:spPr bwMode="auto">
          <a:xfrm>
            <a:off x="1777244" y="5573975"/>
            <a:ext cx="949569" cy="311327"/>
          </a:xfrm>
          <a:prstGeom prst="rect"/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r="2700000" dist="50800">
              <a:prstClr val="black">
                <a:alpha val="50000"/>
              </a:prstClr>
            </a:innerShdw>
          </a:effectLst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000" i="0" kumimoji="1" lang="en-US" normalizeH="0" strike="noStrike" u="none" smtClean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Metrics</a:t>
            </a:r>
          </a:p>
        </p:txBody>
      </p:sp>
      <p:sp>
        <p:nvSpPr>
          <p:cNvPr id="1050061" name="迴轉箭號 108"/>
          <p:cNvSpPr/>
          <p:nvPr/>
        </p:nvSpPr>
        <p:spPr bwMode="auto">
          <a:xfrm flipH="1" flipV="1">
            <a:off x="1586389" y="4466431"/>
            <a:ext cx="251487" cy="1211520"/>
          </a:xfrm>
          <a:prstGeom prst="uturnArrow">
            <a:avLst>
              <a:gd name="adj1" fmla="val 17000"/>
              <a:gd name="adj2" fmla="val 25000"/>
              <a:gd name="adj3" fmla="val 25000"/>
              <a:gd name="adj4" fmla="val 43032"/>
              <a:gd name="adj5" fmla="val 50264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umimoji="1" lang="zh-TW" normalizeH="0" strike="noStrike" u="none" smtClean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50" name="直線單箭頭接點 109"/>
          <p:cNvCxnSpPr>
            <a:cxnSpLocks/>
          </p:cNvCxnSpPr>
          <p:nvPr/>
        </p:nvCxnSpPr>
        <p:spPr bwMode="auto">
          <a:xfrm>
            <a:off x="1187835" y="2994159"/>
            <a:ext cx="334433" cy="286212"/>
          </a:xfrm>
          <a:prstGeom prst="straightConnector1"/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5851" name="直線單箭頭接點 110"/>
          <p:cNvCxnSpPr>
            <a:cxnSpLocks/>
          </p:cNvCxnSpPr>
          <p:nvPr/>
        </p:nvCxnSpPr>
        <p:spPr bwMode="auto">
          <a:xfrm flipV="1">
            <a:off x="1187834" y="3846326"/>
            <a:ext cx="334434" cy="91"/>
          </a:xfrm>
          <a:prstGeom prst="straightConnector1"/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5852" name="直線單箭頭接點 111"/>
          <p:cNvCxnSpPr>
            <a:cxnSpLocks/>
          </p:cNvCxnSpPr>
          <p:nvPr/>
        </p:nvCxnSpPr>
        <p:spPr bwMode="auto">
          <a:xfrm flipV="1">
            <a:off x="1187834" y="4761969"/>
            <a:ext cx="334434" cy="50"/>
          </a:xfrm>
          <a:prstGeom prst="straightConnector1"/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5853" name="直線單箭頭接點 113"/>
          <p:cNvCxnSpPr>
            <a:cxnSpLocks/>
          </p:cNvCxnSpPr>
          <p:nvPr/>
        </p:nvCxnSpPr>
        <p:spPr bwMode="auto">
          <a:xfrm flipV="1">
            <a:off x="1187834" y="5984745"/>
            <a:ext cx="334434" cy="202223"/>
          </a:xfrm>
          <a:prstGeom prst="straightConnector1"/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5854" name="直線單箭頭接點 114"/>
          <p:cNvCxnSpPr>
            <a:cxnSpLocks/>
          </p:cNvCxnSpPr>
          <p:nvPr/>
        </p:nvCxnSpPr>
        <p:spPr bwMode="auto">
          <a:xfrm flipV="1">
            <a:off x="2842987" y="3124238"/>
            <a:ext cx="371826" cy="235640"/>
          </a:xfrm>
          <a:prstGeom prst="straightConnector1"/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5855" name="直線單箭頭接點 115"/>
          <p:cNvCxnSpPr>
            <a:cxnSpLocks/>
          </p:cNvCxnSpPr>
          <p:nvPr/>
        </p:nvCxnSpPr>
        <p:spPr bwMode="auto">
          <a:xfrm>
            <a:off x="2841235" y="4716268"/>
            <a:ext cx="373578" cy="128884"/>
          </a:xfrm>
          <a:prstGeom prst="straightConnector1"/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5856" name="直線單箭頭接點 116"/>
          <p:cNvCxnSpPr>
            <a:cxnSpLocks/>
          </p:cNvCxnSpPr>
          <p:nvPr/>
        </p:nvCxnSpPr>
        <p:spPr bwMode="auto">
          <a:xfrm>
            <a:off x="2827936" y="5274266"/>
            <a:ext cx="386877" cy="299709"/>
          </a:xfrm>
          <a:prstGeom prst="straightConnector1"/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97208" name="Picture 2" descr="ãalexnetãçåçæå°çµæ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91584" y="2577694"/>
            <a:ext cx="1053110" cy="535167"/>
          </a:xfrm>
          <a:prstGeom prst="rect"/>
          <a:noFill/>
          <a:ln>
            <a:solidFill>
              <a:schemeClr val="tx1"/>
            </a:solidFill>
          </a:ln>
        </p:spPr>
      </p:pic>
      <p:sp>
        <p:nvSpPr>
          <p:cNvPr id="1050062" name="矩形 120"/>
          <p:cNvSpPr/>
          <p:nvPr/>
        </p:nvSpPr>
        <p:spPr bwMode="auto">
          <a:xfrm>
            <a:off x="71995" y="2348928"/>
            <a:ext cx="1069750" cy="238171"/>
          </a:xfrm>
          <a:prstGeom prst="rect"/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100" i="0" kumimoji="1" lang="en-US" normalizeH="0" strike="noStrike" u="none" smtClean="0">
                <a:ln>
                  <a:noFill/>
                </a:ln>
                <a:solidFill>
                  <a:srgbClr val="0000C0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NN Algorithm</a:t>
            </a:r>
            <a:endParaRPr altLang="en-US" baseline="0" b="0" cap="none" dirty="0" sz="1100" i="0" kumimoji="1" lang="zh-TW" normalizeH="0" strike="noStrike" u="none" smtClean="0">
              <a:ln>
                <a:noFill/>
              </a:ln>
              <a:solidFill>
                <a:srgbClr val="0000C0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09" name="圖片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4275" y="3369976"/>
            <a:ext cx="1050419" cy="760362"/>
          </a:xfrm>
          <a:prstGeom prst="rect"/>
          <a:ln>
            <a:solidFill>
              <a:schemeClr val="tx1"/>
            </a:solidFill>
          </a:ln>
        </p:spPr>
      </p:pic>
      <p:sp>
        <p:nvSpPr>
          <p:cNvPr id="1050063" name="矩形 121"/>
          <p:cNvSpPr/>
          <p:nvPr/>
        </p:nvSpPr>
        <p:spPr bwMode="auto">
          <a:xfrm>
            <a:off x="-70922" y="3204741"/>
            <a:ext cx="1482766" cy="150052"/>
          </a:xfrm>
          <a:prstGeom prst="rect"/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100" i="0" kumimoji="1" lang="en-US" normalizeH="0" strike="noStrike" u="none" smtClean="0">
                <a:ln>
                  <a:noFill/>
                </a:ln>
                <a:solidFill>
                  <a:srgbClr val="0000C0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DRAM Configuration</a:t>
            </a:r>
            <a:endParaRPr altLang="en-US" baseline="0" b="0" cap="none" dirty="0" sz="1100" i="0" kumimoji="1" lang="zh-TW" normalizeH="0" strike="noStrike" u="none" smtClean="0">
              <a:ln>
                <a:noFill/>
              </a:ln>
              <a:solidFill>
                <a:srgbClr val="0000C0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10" name="內容版面配置區 10"/>
          <p:cNvPicPr>
            <a:picLocks noChangeAspect="1"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91584" y="4469256"/>
            <a:ext cx="1053110" cy="733033"/>
          </a:xfrm>
          <a:prstGeom prst="rect"/>
          <a:ln>
            <a:solidFill>
              <a:schemeClr val="tx1"/>
            </a:solidFill>
          </a:ln>
        </p:spPr>
      </p:pic>
      <p:sp>
        <p:nvSpPr>
          <p:cNvPr id="1050064" name="矩形 123"/>
          <p:cNvSpPr/>
          <p:nvPr/>
        </p:nvSpPr>
        <p:spPr bwMode="auto">
          <a:xfrm>
            <a:off x="7268" y="4252001"/>
            <a:ext cx="1326385" cy="218276"/>
          </a:xfrm>
          <a:prstGeom prst="rect"/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100" i="0" kumimoji="1" lang="en-US" normalizeH="0" strike="noStrike" u="none" smtClean="0">
                <a:ln>
                  <a:noFill/>
                </a:ln>
                <a:solidFill>
                  <a:srgbClr val="0000C0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Data Flow</a:t>
            </a:r>
            <a:endParaRPr altLang="en-US" baseline="0" b="0" cap="none" dirty="0" sz="1100" i="0" kumimoji="1" lang="zh-TW" normalizeH="0" strike="noStrike" u="none" smtClean="0">
              <a:ln>
                <a:noFill/>
              </a:ln>
              <a:solidFill>
                <a:srgbClr val="0000C0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65" name="文字方塊 124"/>
          <p:cNvSpPr txBox="1"/>
          <p:nvPr/>
        </p:nvSpPr>
        <p:spPr>
          <a:xfrm>
            <a:off x="159085" y="5561171"/>
            <a:ext cx="924868" cy="153888"/>
          </a:xfrm>
          <a:prstGeom prst="rect"/>
          <a:solidFill>
            <a:srgbClr val="FFCC99"/>
          </a:solidFill>
        </p:spPr>
        <p:txBody>
          <a:bodyPr anchor="ctr" anchorCtr="0" bIns="0" rtlCol="0" tIns="0" wrap="squar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dirty="0" sz="1000" kern="0" kumimoji="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Chip Area </a:t>
            </a: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66" name="文字方塊 132"/>
          <p:cNvSpPr txBox="1"/>
          <p:nvPr/>
        </p:nvSpPr>
        <p:spPr>
          <a:xfrm>
            <a:off x="159085" y="5775721"/>
            <a:ext cx="924868" cy="153888"/>
          </a:xfrm>
          <a:prstGeom prst="rect"/>
          <a:solidFill>
            <a:srgbClr val="FFCC99"/>
          </a:solidFill>
        </p:spPr>
        <p:txBody>
          <a:bodyPr anchor="ctr" anchorCtr="0" bIns="0" rtlCol="0" tIns="0" wrap="squar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dirty="0" sz="1000" kern="0" kumimoji="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Performance</a:t>
            </a: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67" name="矩形 3"/>
          <p:cNvSpPr/>
          <p:nvPr/>
        </p:nvSpPr>
        <p:spPr>
          <a:xfrm>
            <a:off x="100845" y="5529742"/>
            <a:ext cx="1040900" cy="854215"/>
          </a:xfrm>
          <a:prstGeom prst="rect"/>
          <a:ln>
            <a:solidFill>
              <a:schemeClr val="tx1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68" name="文字方塊 133"/>
          <p:cNvSpPr txBox="1"/>
          <p:nvPr/>
        </p:nvSpPr>
        <p:spPr>
          <a:xfrm>
            <a:off x="168659" y="5985039"/>
            <a:ext cx="924868" cy="153888"/>
          </a:xfrm>
          <a:prstGeom prst="rect"/>
          <a:solidFill>
            <a:srgbClr val="FFCC99"/>
          </a:solidFill>
        </p:spPr>
        <p:txBody>
          <a:bodyPr anchor="ctr" anchorCtr="0" bIns="0" rtlCol="0" tIns="0" wrap="squar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dirty="0" sz="1000" kern="0" kumimoji="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Power</a:t>
            </a: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69" name="文字方塊 134"/>
          <p:cNvSpPr txBox="1"/>
          <p:nvPr/>
        </p:nvSpPr>
        <p:spPr>
          <a:xfrm>
            <a:off x="168659" y="6199589"/>
            <a:ext cx="924868" cy="153888"/>
          </a:xfrm>
          <a:prstGeom prst="rect"/>
          <a:solidFill>
            <a:srgbClr val="FFCC99"/>
          </a:solidFill>
        </p:spPr>
        <p:txBody>
          <a:bodyPr anchor="ctr" anchorCtr="0" bIns="0" rtlCol="0" tIns="0" wrap="squar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dirty="0" sz="1000" kern="0" kumimoji="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Memory BW</a:t>
            </a: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70" name="矩形 135"/>
          <p:cNvSpPr/>
          <p:nvPr/>
        </p:nvSpPr>
        <p:spPr bwMode="auto">
          <a:xfrm>
            <a:off x="-15240" y="5320196"/>
            <a:ext cx="1326385" cy="218276"/>
          </a:xfrm>
          <a:prstGeom prst="rect"/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100" i="0" kumimoji="1" lang="en-US" normalizeH="0" strike="noStrike" u="none" smtClean="0">
                <a:ln>
                  <a:noFill/>
                </a:ln>
                <a:solidFill>
                  <a:srgbClr val="0000C0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User Preference</a:t>
            </a:r>
            <a:endParaRPr altLang="en-US" baseline="0" b="0" cap="none" dirty="0" sz="1100" i="0" kumimoji="1" lang="zh-TW" normalizeH="0" strike="noStrike" u="none" smtClean="0">
              <a:ln>
                <a:noFill/>
              </a:ln>
              <a:solidFill>
                <a:srgbClr val="0000C0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57" name="直線單箭頭接點 136"/>
          <p:cNvCxnSpPr>
            <a:cxnSpLocks/>
          </p:cNvCxnSpPr>
          <p:nvPr/>
        </p:nvCxnSpPr>
        <p:spPr bwMode="auto">
          <a:xfrm flipV="1">
            <a:off x="2837239" y="3917075"/>
            <a:ext cx="377574" cy="100720"/>
          </a:xfrm>
          <a:prstGeom prst="straightConnector1"/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97211" name="圖片 13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/>
          <a:srcRect t="25126"/>
          <a:stretch>
            <a:fillRect/>
          </a:stretch>
        </p:blipFill>
        <p:spPr>
          <a:xfrm>
            <a:off x="3265698" y="2525120"/>
            <a:ext cx="2035112" cy="822960"/>
          </a:xfrm>
          <a:prstGeom prst="rect"/>
          <a:ln w="9525">
            <a:solidFill>
              <a:schemeClr val="tx1"/>
            </a:solidFill>
          </a:ln>
        </p:spPr>
      </p:pic>
      <p:sp>
        <p:nvSpPr>
          <p:cNvPr id="1050071" name="矩形 138"/>
          <p:cNvSpPr/>
          <p:nvPr/>
        </p:nvSpPr>
        <p:spPr>
          <a:xfrm>
            <a:off x="3055193" y="2290385"/>
            <a:ext cx="2354580" cy="256541"/>
          </a:xfrm>
          <a:prstGeom prst="rect"/>
        </p:spPr>
        <p:txBody>
          <a:bodyPr wrap="none">
            <a:spAutoFit/>
          </a:bodyPr>
          <a:p>
            <a:pPr algn="ctr"/>
            <a:r>
              <a:rPr altLang="zh-TW" dirty="0" sz="1100" lang="en-US" smtClean="0">
                <a:solidFill>
                  <a:srgbClr val="0000C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 Bandwidth vs. Performance</a:t>
            </a:r>
            <a:endParaRPr altLang="en-US" dirty="0" sz="1100" lang="zh-TW">
              <a:solidFill>
                <a:srgbClr val="0000C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12" name="圖片 14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5"/>
          <a:srcRect l="2376" t="30236" r="2376" b="4342"/>
          <a:stretch>
            <a:fillRect/>
          </a:stretch>
        </p:blipFill>
        <p:spPr>
          <a:xfrm>
            <a:off x="3272286" y="3593546"/>
            <a:ext cx="2028524" cy="769231"/>
          </a:xfrm>
          <a:prstGeom prst="rect"/>
          <a:ln w="9525">
            <a:solidFill>
              <a:schemeClr val="tx1"/>
            </a:solidFill>
          </a:ln>
        </p:spPr>
      </p:pic>
      <p:sp>
        <p:nvSpPr>
          <p:cNvPr id="1050072" name="矩形 145"/>
          <p:cNvSpPr/>
          <p:nvPr/>
        </p:nvSpPr>
        <p:spPr>
          <a:xfrm>
            <a:off x="3582796" y="3362495"/>
            <a:ext cx="1426994" cy="261610"/>
          </a:xfrm>
          <a:prstGeom prst="rect"/>
        </p:spPr>
        <p:txBody>
          <a:bodyPr wrap="none">
            <a:spAutoFit/>
          </a:bodyPr>
          <a:p>
            <a:pPr algn="ctr"/>
            <a:r>
              <a:rPr altLang="zh-TW" dirty="0" sz="1100" lang="en-US" smtClean="0">
                <a:solidFill>
                  <a:srgbClr val="0000C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Sensitivity Analysis</a:t>
            </a:r>
            <a:endParaRPr altLang="en-US" dirty="0" sz="1100" lang="zh-TW">
              <a:solidFill>
                <a:srgbClr val="0000C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13" name="圖片 14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6" cstate="print"/>
          <a:srcRect l="30300"/>
          <a:stretch>
            <a:fillRect/>
          </a:stretch>
        </p:blipFill>
        <p:spPr>
          <a:xfrm>
            <a:off x="3272286" y="5472354"/>
            <a:ext cx="2028524" cy="959893"/>
          </a:xfrm>
          <a:prstGeom prst="rect"/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1050073" name="矩形 147"/>
          <p:cNvSpPr/>
          <p:nvPr/>
        </p:nvSpPr>
        <p:spPr>
          <a:xfrm>
            <a:off x="3688568" y="5239125"/>
            <a:ext cx="1151277" cy="261610"/>
          </a:xfrm>
          <a:prstGeom prst="rect"/>
        </p:spPr>
        <p:txBody>
          <a:bodyPr wrap="none">
            <a:spAutoFit/>
          </a:bodyPr>
          <a:p>
            <a:pPr algn="ctr"/>
            <a:r>
              <a:rPr altLang="zh-TW" dirty="0" sz="1100" lang="en-US" smtClean="0">
                <a:solidFill>
                  <a:srgbClr val="0000C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MAC Utilization</a:t>
            </a:r>
            <a:endParaRPr altLang="en-US" dirty="0" sz="1100" lang="zh-TW">
              <a:solidFill>
                <a:srgbClr val="0000C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74" name="矩形 9"/>
          <p:cNvSpPr/>
          <p:nvPr/>
        </p:nvSpPr>
        <p:spPr>
          <a:xfrm>
            <a:off x="3272286" y="4470277"/>
            <a:ext cx="2028524" cy="723128"/>
          </a:xfrm>
          <a:prstGeom prst="rect"/>
          <a:noFill/>
          <a:ln w="22225" cap="flat" cmpd="sng" algn="ctr">
            <a:solidFill>
              <a:srgbClr val="FF0000"/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600" kern="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Optimal Hardware Configurations</a:t>
            </a:r>
            <a:endParaRPr altLang="en-US" b="1" dirty="0" sz="1600" kern="0" kumimoji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58" name="直線單箭頭接點 11"/>
          <p:cNvCxnSpPr>
            <a:cxnSpLocks/>
          </p:cNvCxnSpPr>
          <p:nvPr/>
        </p:nvCxnSpPr>
        <p:spPr>
          <a:xfrm>
            <a:off x="5340448" y="4845152"/>
            <a:ext cx="263769" cy="0"/>
          </a:xfrm>
          <a:prstGeom prst="straightConnector1"/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97214" name="圖片 1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7"/>
          <a:srcRect t="1328"/>
          <a:stretch>
            <a:fillRect/>
          </a:stretch>
        </p:blipFill>
        <p:spPr>
          <a:xfrm>
            <a:off x="5519705" y="2621280"/>
            <a:ext cx="3572493" cy="3774721"/>
          </a:xfrm>
          <a:prstGeom prst="rect"/>
        </p:spPr>
      </p:pic>
      <p:sp>
        <p:nvSpPr>
          <p:cNvPr id="1050075" name="矩形 152"/>
          <p:cNvSpPr/>
          <p:nvPr/>
        </p:nvSpPr>
        <p:spPr>
          <a:xfrm>
            <a:off x="132956" y="1954691"/>
            <a:ext cx="4096144" cy="298882"/>
          </a:xfrm>
          <a:prstGeom prst="rect"/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2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Analytical-based AIM</a:t>
            </a:r>
            <a:r>
              <a:rPr altLang="en-US" b="1" dirty="0" sz="120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晶片架構快速分析與自動化探索技術</a:t>
            </a:r>
            <a:endParaRPr altLang="en-US" b="1" dirty="0" sz="12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76" name="矩形 153"/>
          <p:cNvSpPr/>
          <p:nvPr/>
        </p:nvSpPr>
        <p:spPr>
          <a:xfrm>
            <a:off x="5300810" y="1954691"/>
            <a:ext cx="3843189" cy="298882"/>
          </a:xfrm>
          <a:prstGeom prst="rect"/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2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C-based AIM</a:t>
            </a:r>
            <a:r>
              <a:rPr altLang="en-US" b="1" dirty="0" sz="120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晶片高階行為模型設計與軟硬協同驗證技術</a:t>
            </a:r>
            <a:endParaRPr altLang="en-US" b="1" dirty="0" sz="12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77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7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702459" y="6484599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52</a:t>
            </a:fld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79" name="標題 1"/>
          <p:cNvSpPr txBox="1"/>
          <p:nvPr/>
        </p:nvSpPr>
        <p:spPr>
          <a:xfrm>
            <a:off x="1102514" y="562783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C.2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zh-TW" dirty="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Software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Design 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Toolkits</a:t>
            </a:r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80" name="矩形 98"/>
          <p:cNvSpPr/>
          <p:nvPr/>
        </p:nvSpPr>
        <p:spPr>
          <a:xfrm>
            <a:off x="365584" y="1034966"/>
            <a:ext cx="8415372" cy="802640"/>
          </a:xfrm>
          <a:prstGeom prst="rect"/>
          <a:ln>
            <a:noFill/>
          </a:ln>
        </p:spPr>
        <p:txBody>
          <a:bodyPr lIns="0" rIns="0"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en-US" b="1" dirty="0" sz="2400" kern="0" kumimoji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發展</a:t>
            </a:r>
            <a:r>
              <a:rPr altLang="zh-TW" b="1" dirty="0" sz="2400" kern="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2400" kern="0" kumimoji="0" lang="zh-TW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晶片軟體使用者開發工具，建立多位元高精確度之模型量化部署技術與軟體工具鏈</a:t>
            </a:r>
            <a:endParaRPr altLang="en-US" b="1" dirty="0" sz="2400" kern="0" kumimoji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81" name="矩形 152"/>
          <p:cNvSpPr/>
          <p:nvPr/>
        </p:nvSpPr>
        <p:spPr>
          <a:xfrm>
            <a:off x="132956" y="1865963"/>
            <a:ext cx="3738004" cy="387610"/>
          </a:xfrm>
          <a:prstGeom prst="rect"/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2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Hardware-aware Quantization Re-Training Technology</a:t>
            </a:r>
            <a:endParaRPr altLang="en-US" b="1" dirty="0" sz="12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82" name="矩形 153"/>
          <p:cNvSpPr/>
          <p:nvPr/>
        </p:nvSpPr>
        <p:spPr>
          <a:xfrm>
            <a:off x="5239204" y="1875750"/>
            <a:ext cx="3665219" cy="368036"/>
          </a:xfrm>
          <a:prstGeom prst="rect"/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20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Multi-level NN Graph Lowering Technology</a:t>
            </a:r>
            <a:endParaRPr altLang="en-US" b="1" dirty="0" sz="120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15" name="圖片 46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0203" y="2480583"/>
            <a:ext cx="4613718" cy="4092802"/>
          </a:xfrm>
          <a:prstGeom prst="rect"/>
        </p:spPr>
      </p:pic>
      <p:pic>
        <p:nvPicPr>
          <p:cNvPr id="2097216" name="圖片 1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013960" y="2367952"/>
            <a:ext cx="3857666" cy="4205433"/>
          </a:xfrm>
          <a:prstGeom prst="rect"/>
        </p:spPr>
      </p:pic>
      <p:sp>
        <p:nvSpPr>
          <p:cNvPr id="1050083" name="圓角矩形 48"/>
          <p:cNvSpPr/>
          <p:nvPr/>
        </p:nvSpPr>
        <p:spPr>
          <a:xfrm>
            <a:off x="3970611" y="2066437"/>
            <a:ext cx="1202777" cy="563881"/>
          </a:xfrm>
          <a:prstGeom prst="roundRect"/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100" kern="0" kumimoji="0" lang="en-US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Hardware-aware Quantization Re-Training Tool</a:t>
            </a:r>
            <a:endParaRPr altLang="en-US" b="1" dirty="0" sz="1100" kern="0" kumimoji="0" lang="zh-TW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59" name="弧形接點 49"/>
          <p:cNvCxnSpPr>
            <a:cxnSpLocks/>
            <a:stCxn id="1050083" idx="1"/>
          </p:cNvCxnSpPr>
          <p:nvPr/>
        </p:nvCxnSpPr>
        <p:spPr>
          <a:xfrm rot="10800000" flipV="1">
            <a:off x="3368633" y="2348378"/>
            <a:ext cx="601979" cy="198120"/>
          </a:xfrm>
          <a:prstGeom prst="curvedConnector2"/>
          <a:noFill/>
          <a:ln w="9525" cap="flat" cmpd="sng" algn="ctr">
            <a:solidFill>
              <a:srgbClr val="FF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3145860" name="弧形接點 56"/>
          <p:cNvCxnSpPr>
            <a:cxnSpLocks/>
            <a:stCxn id="1050083" idx="3"/>
          </p:cNvCxnSpPr>
          <p:nvPr/>
        </p:nvCxnSpPr>
        <p:spPr>
          <a:xfrm>
            <a:off x="5173388" y="2348378"/>
            <a:ext cx="305392" cy="77872"/>
          </a:xfrm>
          <a:prstGeom prst="curvedConnector2"/>
          <a:noFill/>
          <a:ln w="9525" cap="flat" cmpd="sng" algn="ctr">
            <a:solidFill>
              <a:srgbClr val="FF0000"/>
            </a:solidFill>
            <a:prstDash val="solid"/>
            <a:headEnd type="none"/>
            <a:tailEnd type="triangle"/>
          </a:ln>
          <a:effectLst/>
        </p:spPr>
      </p:cxnSp>
    </p:spTree>
  </p:cSld>
  <p:clrMapOvr>
    <a:masterClrMapping/>
  </p:clrMapOvr>
  <p:timing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84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C.3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lang="en-US" smtClean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Segmentation </a:t>
            </a:r>
            <a:r>
              <a:rPr altLang="zh-TW" dirty="0" lang="en-US" smtClean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Design</a:t>
            </a:r>
            <a:endParaRPr altLang="en-US" dirty="0" 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85" name="內容版面配置區 3"/>
          <p:cNvSpPr>
            <a:spLocks noGrp="1"/>
          </p:cNvSpPr>
          <p:nvPr>
            <p:ph idx="1"/>
          </p:nvPr>
        </p:nvSpPr>
        <p:spPr>
          <a:xfrm>
            <a:off x="489033" y="1462529"/>
            <a:ext cx="4111996" cy="4924892"/>
          </a:xfrm>
        </p:spPr>
        <p:txBody>
          <a:bodyPr/>
          <a:p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評估高解析視訊即時語意分割所需之計算量</a:t>
            </a:r>
            <a:endParaRPr altLang="zh-TW" dirty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研發以清大</a:t>
            </a:r>
            <a:r>
              <a:rPr altLang="zh-TW" dirty="0" lang="en-US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HarDNet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為基礎之高性能類神經網路架構與低耗能算法</a:t>
            </a:r>
            <a:endParaRPr altLang="zh-TW" dirty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訓練所研發之網路並據以調整相關參數</a:t>
            </a:r>
            <a:endParaRPr altLang="zh-TW" dirty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設計善用高頻寬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之加速器電路指令及與架構</a:t>
            </a:r>
            <a:endParaRPr altLang="zh-TW" dirty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設計並驗證可合成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Verilog RTL 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程式碼</a:t>
            </a:r>
            <a:endParaRPr altLang="zh-TW" dirty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測試評估所開發加速器之性能</a:t>
            </a:r>
            <a:endParaRPr altLang="zh-TW" dirty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發展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整合所需之輔助資源</a:t>
            </a:r>
            <a:endParaRPr altLang="zh-TW" dirty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0" lvl="2" marL="914400">
              <a:buNone/>
            </a:pPr>
            <a:endParaRPr altLang="zh-TW" dirty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endParaRPr altLang="zh-TW" dirty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endParaRPr altLang="en-US" dirty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17" name="圖片 6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4985337" y="4207406"/>
            <a:ext cx="3346182" cy="2442441"/>
          </a:xfrm>
          <a:prstGeom prst="rect"/>
        </p:spPr>
      </p:pic>
      <p:sp>
        <p:nvSpPr>
          <p:cNvPr id="1050086" name="object 10"/>
          <p:cNvSpPr/>
          <p:nvPr/>
        </p:nvSpPr>
        <p:spPr>
          <a:xfrm>
            <a:off x="5336695" y="1620789"/>
            <a:ext cx="2875695" cy="251404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>
            <a:endParaRPr sz="100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87" name="文字方塊 4"/>
          <p:cNvSpPr txBox="1"/>
          <p:nvPr/>
        </p:nvSpPr>
        <p:spPr>
          <a:xfrm>
            <a:off x="8447633" y="1850571"/>
            <a:ext cx="461665" cy="1477328"/>
          </a:xfrm>
          <a:prstGeom prst="rect"/>
          <a:noFill/>
          <a:ln w="38100">
            <a:solidFill>
              <a:srgbClr val="FF0000"/>
            </a:solidFill>
            <a:prstDash val="dash"/>
          </a:ln>
        </p:spPr>
        <p:txBody>
          <a:bodyPr rtlCol="0" vert="eaVert" wrap="none">
            <a:spAutoFit/>
          </a:bodyPr>
          <a:p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探討網路架構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88" name="文字方塊 8"/>
          <p:cNvSpPr txBox="1"/>
          <p:nvPr/>
        </p:nvSpPr>
        <p:spPr>
          <a:xfrm>
            <a:off x="8484994" y="4689963"/>
            <a:ext cx="461665" cy="1477328"/>
          </a:xfrm>
          <a:prstGeom prst="rect"/>
          <a:noFill/>
          <a:ln w="38100">
            <a:solidFill>
              <a:srgbClr val="FF0000"/>
            </a:solidFill>
            <a:prstDash val="dash"/>
          </a:ln>
        </p:spPr>
        <p:txBody>
          <a:bodyPr rtlCol="0" vert="eaVert" wrap="none">
            <a:spAutoFit/>
          </a:bodyPr>
          <a:p>
            <a:r>
              <a:rPr altLang="en-US" dirty="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超越現有架構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89" name="文字方塊 5"/>
          <p:cNvSpPr txBox="1"/>
          <p:nvPr/>
        </p:nvSpPr>
        <p:spPr>
          <a:xfrm>
            <a:off x="965199" y="6010832"/>
            <a:ext cx="2416046" cy="369332"/>
          </a:xfrm>
          <a:prstGeom prst="rect"/>
          <a:noFill/>
          <a:ln w="38100">
            <a:solidFill>
              <a:srgbClr val="FF0000"/>
            </a:solidFill>
            <a:prstDash val="dash"/>
          </a:ln>
        </p:spPr>
        <p:txBody>
          <a:bodyPr rtlCol="0" wrap="none">
            <a:spAutoFit/>
          </a:bodyPr>
          <a:p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PSM/NTHU/</a:t>
            </a:r>
            <a:r>
              <a:rPr altLang="zh-TW" dirty="0" lang="en-US" err="1" smtClean="0">
                <a:ea typeface="微軟正黑體" panose="020B0604030504040204" pitchFamily="34" charset="-120"/>
                <a:cs typeface="Arial" panose="020B0604020202020204" pitchFamily="34" charset="0"/>
              </a:rPr>
              <a:t>Neuchips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90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91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702459" y="6484599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54</a:t>
            </a:fld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92" name="標題 1"/>
          <p:cNvSpPr txBox="1"/>
          <p:nvPr/>
        </p:nvSpPr>
        <p:spPr>
          <a:xfrm>
            <a:off x="0" y="562783"/>
            <a:ext cx="9144000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C.4 DMS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Engine NN Model &amp; RTL Design</a:t>
            </a:r>
          </a:p>
        </p:txBody>
      </p:sp>
      <p:sp>
        <p:nvSpPr>
          <p:cNvPr id="1050093" name="向右箭號 4"/>
          <p:cNvSpPr/>
          <p:nvPr/>
        </p:nvSpPr>
        <p:spPr bwMode="auto">
          <a:xfrm rot="16200000">
            <a:off x="5194455" y="5139532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94" name="向右箭號 5"/>
          <p:cNvSpPr/>
          <p:nvPr/>
        </p:nvSpPr>
        <p:spPr bwMode="auto">
          <a:xfrm rot="16200000">
            <a:off x="4819358" y="5134187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95" name="向右箭號 6"/>
          <p:cNvSpPr/>
          <p:nvPr/>
        </p:nvSpPr>
        <p:spPr bwMode="auto">
          <a:xfrm rot="16200000">
            <a:off x="4444764" y="5138560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96" name="向右箭號 7"/>
          <p:cNvSpPr/>
          <p:nvPr/>
        </p:nvSpPr>
        <p:spPr bwMode="auto">
          <a:xfrm rot="16200000">
            <a:off x="4052460" y="5134187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97" name="向右箭號 8"/>
          <p:cNvSpPr/>
          <p:nvPr/>
        </p:nvSpPr>
        <p:spPr bwMode="auto">
          <a:xfrm rot="16200000">
            <a:off x="3692446" y="5129952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98" name="向右箭號 9"/>
          <p:cNvSpPr/>
          <p:nvPr/>
        </p:nvSpPr>
        <p:spPr bwMode="auto">
          <a:xfrm rot="16200000">
            <a:off x="3310974" y="5135757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099" name="向右箭號 10"/>
          <p:cNvSpPr/>
          <p:nvPr/>
        </p:nvSpPr>
        <p:spPr bwMode="auto">
          <a:xfrm rot="16200000">
            <a:off x="5593592" y="5134187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00" name="向右箭號 11"/>
          <p:cNvSpPr/>
          <p:nvPr/>
        </p:nvSpPr>
        <p:spPr bwMode="auto">
          <a:xfrm rot="16200000">
            <a:off x="5960065" y="5137080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01" name="矩形 12"/>
          <p:cNvSpPr/>
          <p:nvPr/>
        </p:nvSpPr>
        <p:spPr bwMode="auto">
          <a:xfrm>
            <a:off x="2508880" y="1968280"/>
            <a:ext cx="526096" cy="358171"/>
          </a:xfrm>
          <a:prstGeom prst="rect"/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62" name="群組 13"/>
          <p:cNvGrpSpPr/>
          <p:nvPr/>
        </p:nvGrpSpPr>
        <p:grpSpPr>
          <a:xfrm rot="5400000">
            <a:off x="5133092" y="3721740"/>
            <a:ext cx="526089" cy="2977358"/>
            <a:chOff x="3433916" y="1765690"/>
            <a:chExt cx="526096" cy="2977358"/>
          </a:xfrm>
          <a:solidFill>
            <a:srgbClr val="FFCC00">
              <a:alpha val="80000"/>
            </a:srgbClr>
          </a:solidFill>
        </p:grpSpPr>
        <p:sp>
          <p:nvSpPr>
            <p:cNvPr id="1050102" name="矩形 14"/>
            <p:cNvSpPr/>
            <p:nvPr/>
          </p:nvSpPr>
          <p:spPr bwMode="auto">
            <a:xfrm>
              <a:off x="3433916" y="1765690"/>
              <a:ext cx="526096" cy="342890"/>
            </a:xfrm>
            <a:prstGeom prst="rect"/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03" name="矩形 15"/>
            <p:cNvSpPr/>
            <p:nvPr/>
          </p:nvSpPr>
          <p:spPr bwMode="auto">
            <a:xfrm>
              <a:off x="3433916" y="2145877"/>
              <a:ext cx="526096" cy="342890"/>
            </a:xfrm>
            <a:prstGeom prst="rect"/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04" name="矩形 16"/>
            <p:cNvSpPr/>
            <p:nvPr/>
          </p:nvSpPr>
          <p:spPr bwMode="auto">
            <a:xfrm>
              <a:off x="3433916" y="2527453"/>
              <a:ext cx="526096" cy="342890"/>
            </a:xfrm>
            <a:prstGeom prst="rect"/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800" i="0" kern="0" kumimoji="0" lang="en-US" noProof="0" normalizeH="0" spc="0" err="1" strike="noStrike" u="none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Psum</a:t>
              </a:r>
              <a:endPara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05" name="矩形 17"/>
            <p:cNvSpPr/>
            <p:nvPr/>
          </p:nvSpPr>
          <p:spPr bwMode="auto">
            <a:xfrm>
              <a:off x="3433916" y="2904261"/>
              <a:ext cx="526096" cy="342890"/>
            </a:xfrm>
            <a:prstGeom prst="rect"/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&amp;</a:t>
              </a:r>
              <a:endPara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06" name="矩形 18"/>
            <p:cNvSpPr/>
            <p:nvPr/>
          </p:nvSpPr>
          <p:spPr bwMode="auto">
            <a:xfrm>
              <a:off x="3433916" y="3282133"/>
              <a:ext cx="526096" cy="342890"/>
            </a:xfrm>
            <a:prstGeom prst="rect"/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800" i="0" kern="0" kumimoji="0" lang="en-US" noProof="0" normalizeH="0" spc="0" err="1" strike="noStrike" u="none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Ofmap</a:t>
              </a:r>
              <a:endPara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07" name="矩形 19"/>
            <p:cNvSpPr/>
            <p:nvPr/>
          </p:nvSpPr>
          <p:spPr bwMode="auto">
            <a:xfrm>
              <a:off x="3433916" y="3654808"/>
              <a:ext cx="526096" cy="342890"/>
            </a:xfrm>
            <a:prstGeom prst="rect"/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08" name="矩形 20"/>
            <p:cNvSpPr/>
            <p:nvPr/>
          </p:nvSpPr>
          <p:spPr bwMode="auto">
            <a:xfrm>
              <a:off x="3433916" y="4027483"/>
              <a:ext cx="526096" cy="342890"/>
            </a:xfrm>
            <a:prstGeom prst="rect"/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09" name="矩形 21"/>
            <p:cNvSpPr/>
            <p:nvPr/>
          </p:nvSpPr>
          <p:spPr bwMode="auto">
            <a:xfrm>
              <a:off x="3433916" y="4400158"/>
              <a:ext cx="526096" cy="342890"/>
            </a:xfrm>
            <a:prstGeom prst="rect"/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t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50110" name="矩形 22"/>
          <p:cNvSpPr/>
          <p:nvPr/>
        </p:nvSpPr>
        <p:spPr bwMode="auto">
          <a:xfrm rot="5400000">
            <a:off x="5055251" y="6179683"/>
            <a:ext cx="464587" cy="342891"/>
          </a:xfrm>
          <a:prstGeom prst="rect"/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Bias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11" name="文字方塊 23"/>
          <p:cNvSpPr txBox="1"/>
          <p:nvPr/>
        </p:nvSpPr>
        <p:spPr>
          <a:xfrm>
            <a:off x="3336491" y="4995544"/>
            <a:ext cx="551181" cy="434340"/>
          </a:xfrm>
          <a:prstGeom prst="rect"/>
          <a:noFill/>
        </p:spPr>
        <p:txBody>
          <a:bodyPr rtlCol="0"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4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endParaRPr altLang="en-US" dirty="0" sz="1400" kumimoji="0" lang="zh-TW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12" name="向右箭號 27"/>
          <p:cNvSpPr/>
          <p:nvPr/>
        </p:nvSpPr>
        <p:spPr bwMode="auto">
          <a:xfrm>
            <a:off x="3075569" y="2050326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13" name="向右箭號 28"/>
          <p:cNvSpPr/>
          <p:nvPr/>
        </p:nvSpPr>
        <p:spPr bwMode="auto">
          <a:xfrm rot="16200000">
            <a:off x="3814650" y="4551100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14" name="文字方塊 29"/>
          <p:cNvSpPr txBox="1"/>
          <p:nvPr/>
        </p:nvSpPr>
        <p:spPr>
          <a:xfrm>
            <a:off x="2493729" y="1534987"/>
            <a:ext cx="551181" cy="434341"/>
          </a:xfrm>
          <a:prstGeom prst="rect"/>
          <a:noFill/>
        </p:spPr>
        <p:txBody>
          <a:bodyPr rtlCol="0"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4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endParaRPr altLang="en-US" dirty="0" sz="1400" kumimoji="0" lang="zh-TW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61" name="直線單箭頭接點 30"/>
          <p:cNvCxnSpPr>
            <a:cxnSpLocks/>
          </p:cNvCxnSpPr>
          <p:nvPr/>
        </p:nvCxnSpPr>
        <p:spPr bwMode="auto">
          <a:xfrm rot="16200000">
            <a:off x="4260682" y="5575858"/>
            <a:ext cx="204788" cy="0"/>
          </a:xfrm>
          <a:prstGeom prst="straightConnector1"/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5862" name="直線單箭頭接點 31"/>
          <p:cNvCxnSpPr>
            <a:cxnSpLocks/>
          </p:cNvCxnSpPr>
          <p:nvPr/>
        </p:nvCxnSpPr>
        <p:spPr bwMode="auto">
          <a:xfrm rot="16200000">
            <a:off x="3764793" y="4820811"/>
            <a:ext cx="204788" cy="0"/>
          </a:xfrm>
          <a:prstGeom prst="straightConnector1"/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50115" name="文字方塊 32"/>
          <p:cNvSpPr txBox="1"/>
          <p:nvPr/>
        </p:nvSpPr>
        <p:spPr>
          <a:xfrm>
            <a:off x="3465709" y="4357362"/>
            <a:ext cx="513081" cy="370840"/>
          </a:xfrm>
          <a:prstGeom prst="rect"/>
          <a:noFill/>
        </p:spPr>
        <p:txBody>
          <a:bodyPr rtlCol="0"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err="1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Psum</a:t>
            </a:r>
            <a:endParaRPr altLang="zh-TW" dirty="0" sz="1000" kumimoji="0" lang="en-US" smtClean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32 bit</a:t>
            </a:r>
            <a:endParaRPr altLang="en-US" dirty="0" sz="1000" kumimoji="0" lang="zh-TW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16" name="向右箭號 33"/>
          <p:cNvSpPr/>
          <p:nvPr/>
        </p:nvSpPr>
        <p:spPr bwMode="auto">
          <a:xfrm>
            <a:off x="3069160" y="4017050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17" name="向右箭號 34"/>
          <p:cNvSpPr/>
          <p:nvPr/>
        </p:nvSpPr>
        <p:spPr bwMode="auto">
          <a:xfrm>
            <a:off x="3067414" y="3644667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18" name="向右箭號 35"/>
          <p:cNvSpPr/>
          <p:nvPr/>
        </p:nvSpPr>
        <p:spPr bwMode="auto">
          <a:xfrm>
            <a:off x="3067414" y="3243695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19" name="向右箭號 36"/>
          <p:cNvSpPr/>
          <p:nvPr/>
        </p:nvSpPr>
        <p:spPr bwMode="auto">
          <a:xfrm>
            <a:off x="3068542" y="2851331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20" name="向右箭號 37"/>
          <p:cNvSpPr/>
          <p:nvPr/>
        </p:nvSpPr>
        <p:spPr bwMode="auto">
          <a:xfrm>
            <a:off x="3067414" y="2443025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21" name="向右箭號 43"/>
          <p:cNvSpPr/>
          <p:nvPr/>
        </p:nvSpPr>
        <p:spPr bwMode="auto">
          <a:xfrm>
            <a:off x="2005420" y="4797671"/>
            <a:ext cx="454219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22" name="文字方塊 44"/>
          <p:cNvSpPr txBox="1"/>
          <p:nvPr/>
        </p:nvSpPr>
        <p:spPr>
          <a:xfrm>
            <a:off x="4429861" y="5514539"/>
            <a:ext cx="513080" cy="370840"/>
          </a:xfrm>
          <a:prstGeom prst="rect"/>
          <a:solidFill>
            <a:srgbClr val="FFFFFF"/>
          </a:solidFill>
          <a:ln>
            <a:solidFill>
              <a:srgbClr val="C00000"/>
            </a:solidFill>
          </a:ln>
        </p:spPr>
        <p:txBody>
          <a:bodyPr rtlCol="0" wrap="non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err="1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Psum</a:t>
            </a: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8 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23" name="向右箭號 45"/>
          <p:cNvSpPr/>
          <p:nvPr/>
        </p:nvSpPr>
        <p:spPr bwMode="auto">
          <a:xfrm>
            <a:off x="2015633" y="4447211"/>
            <a:ext cx="45131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24" name="文字方塊 46"/>
          <p:cNvSpPr txBox="1"/>
          <p:nvPr/>
        </p:nvSpPr>
        <p:spPr>
          <a:xfrm>
            <a:off x="1732985" y="4491335"/>
            <a:ext cx="346570" cy="276999"/>
          </a:xfrm>
          <a:prstGeom prst="rect"/>
          <a:noFill/>
        </p:spPr>
        <p:txBody>
          <a:bodyPr rtlCol="0"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200" kumimoji="0" lang="en-US" smtClean="0">
                <a:solidFill>
                  <a:srgbClr val="FF99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x8</a:t>
            </a:r>
            <a:endParaRPr altLang="en-US" dirty="0" sz="1800" kumimoji="0" lang="zh-TW">
              <a:solidFill>
                <a:srgbClr val="FF99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25" name="圓角矩形 47"/>
          <p:cNvSpPr/>
          <p:nvPr/>
        </p:nvSpPr>
        <p:spPr bwMode="auto">
          <a:xfrm>
            <a:off x="7189584" y="5505523"/>
            <a:ext cx="602434" cy="393762"/>
          </a:xfrm>
          <a:prstGeom prst="roundRect"/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err="1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Ifmap</a:t>
            </a: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000" i="0" kern="0" kumimoji="0" lang="en-US" noProof="0" normalizeH="0" spc="0" err="1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seq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26" name="圓角矩形 48"/>
          <p:cNvSpPr/>
          <p:nvPr/>
        </p:nvSpPr>
        <p:spPr bwMode="auto">
          <a:xfrm>
            <a:off x="7828718" y="5505903"/>
            <a:ext cx="602434" cy="393762"/>
          </a:xfrm>
          <a:prstGeom prst="roundRect"/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Filter</a:t>
            </a:r>
          </a:p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err="1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seq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27" name="向右箭號 49"/>
          <p:cNvSpPr/>
          <p:nvPr/>
        </p:nvSpPr>
        <p:spPr bwMode="auto">
          <a:xfrm rot="16200000">
            <a:off x="4180646" y="4547825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28" name="向右箭號 50"/>
          <p:cNvSpPr/>
          <p:nvPr/>
        </p:nvSpPr>
        <p:spPr bwMode="auto">
          <a:xfrm rot="16200000">
            <a:off x="4560000" y="4557947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29" name="向右箭號 51"/>
          <p:cNvSpPr/>
          <p:nvPr/>
        </p:nvSpPr>
        <p:spPr bwMode="auto">
          <a:xfrm rot="16200000">
            <a:off x="4922954" y="4557946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30" name="向右箭號 52"/>
          <p:cNvSpPr/>
          <p:nvPr/>
        </p:nvSpPr>
        <p:spPr bwMode="auto">
          <a:xfrm rot="16200000">
            <a:off x="5304079" y="4555210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31" name="向右箭號 53"/>
          <p:cNvSpPr/>
          <p:nvPr/>
        </p:nvSpPr>
        <p:spPr bwMode="auto">
          <a:xfrm rot="16200000">
            <a:off x="5687355" y="4555958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32" name="向右箭號 54"/>
          <p:cNvSpPr/>
          <p:nvPr/>
        </p:nvSpPr>
        <p:spPr bwMode="auto">
          <a:xfrm rot="16200000">
            <a:off x="6049998" y="4556045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33" name="向右箭號 55"/>
          <p:cNvSpPr/>
          <p:nvPr/>
        </p:nvSpPr>
        <p:spPr bwMode="auto">
          <a:xfrm rot="16200000">
            <a:off x="6427419" y="4555210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34" name="圓角矩形 56"/>
          <p:cNvSpPr/>
          <p:nvPr/>
        </p:nvSpPr>
        <p:spPr bwMode="auto">
          <a:xfrm>
            <a:off x="3226310" y="2063544"/>
            <a:ext cx="147601" cy="189496"/>
          </a:xfrm>
          <a:prstGeom prst="roundRect"/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35" name="圓角矩形 57"/>
          <p:cNvSpPr/>
          <p:nvPr/>
        </p:nvSpPr>
        <p:spPr bwMode="auto">
          <a:xfrm>
            <a:off x="3373873" y="2061678"/>
            <a:ext cx="137922" cy="189760"/>
          </a:xfrm>
          <a:prstGeom prst="roundRect"/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36" name="圓角矩形 58"/>
          <p:cNvSpPr/>
          <p:nvPr/>
        </p:nvSpPr>
        <p:spPr bwMode="auto">
          <a:xfrm>
            <a:off x="8473183" y="5508440"/>
            <a:ext cx="602434" cy="393762"/>
          </a:xfrm>
          <a:prstGeom prst="roundRect"/>
          <a:solidFill>
            <a:srgbClr val="FFCC66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err="1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Psum</a:t>
            </a: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err="1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seq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37" name="圓角矩形 59"/>
          <p:cNvSpPr/>
          <p:nvPr/>
        </p:nvSpPr>
        <p:spPr bwMode="auto">
          <a:xfrm rot="5400000">
            <a:off x="4003225" y="4497148"/>
            <a:ext cx="147601" cy="189496"/>
          </a:xfrm>
          <a:prstGeom prst="roundRect"/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38" name="圓角矩形 60"/>
          <p:cNvSpPr/>
          <p:nvPr/>
        </p:nvSpPr>
        <p:spPr bwMode="auto">
          <a:xfrm rot="5400000">
            <a:off x="6626865" y="4502029"/>
            <a:ext cx="147601" cy="189496"/>
          </a:xfrm>
          <a:prstGeom prst="roundRect"/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39" name="圓角矩形 61"/>
          <p:cNvSpPr/>
          <p:nvPr/>
        </p:nvSpPr>
        <p:spPr bwMode="auto">
          <a:xfrm>
            <a:off x="7433687" y="5280420"/>
            <a:ext cx="147601" cy="189496"/>
          </a:xfrm>
          <a:prstGeom prst="roundRect"/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40" name="圓角矩形 62"/>
          <p:cNvSpPr/>
          <p:nvPr/>
        </p:nvSpPr>
        <p:spPr bwMode="auto">
          <a:xfrm>
            <a:off x="8073435" y="5281364"/>
            <a:ext cx="137922" cy="189760"/>
          </a:xfrm>
          <a:prstGeom prst="roundRect"/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41" name="圓角矩形 63"/>
          <p:cNvSpPr/>
          <p:nvPr/>
        </p:nvSpPr>
        <p:spPr bwMode="auto">
          <a:xfrm rot="10800000">
            <a:off x="8705364" y="5280420"/>
            <a:ext cx="147601" cy="189496"/>
          </a:xfrm>
          <a:prstGeom prst="roundRect"/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42" name="矩形 64"/>
          <p:cNvSpPr/>
          <p:nvPr/>
        </p:nvSpPr>
        <p:spPr bwMode="auto">
          <a:xfrm>
            <a:off x="2506106" y="2367795"/>
            <a:ext cx="526096" cy="358171"/>
          </a:xfrm>
          <a:prstGeom prst="rect"/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err="1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Ifmap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43" name="矩形 65"/>
          <p:cNvSpPr/>
          <p:nvPr/>
        </p:nvSpPr>
        <p:spPr bwMode="auto">
          <a:xfrm>
            <a:off x="2505823" y="2762071"/>
            <a:ext cx="526096" cy="358171"/>
          </a:xfrm>
          <a:prstGeom prst="rect"/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44" name="矩形 66"/>
          <p:cNvSpPr/>
          <p:nvPr/>
        </p:nvSpPr>
        <p:spPr bwMode="auto">
          <a:xfrm>
            <a:off x="2509734" y="3152568"/>
            <a:ext cx="526096" cy="358171"/>
          </a:xfrm>
          <a:prstGeom prst="rect"/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Filter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45" name="矩形 67"/>
          <p:cNvSpPr/>
          <p:nvPr/>
        </p:nvSpPr>
        <p:spPr bwMode="auto">
          <a:xfrm>
            <a:off x="2508880" y="3550874"/>
            <a:ext cx="526096" cy="358171"/>
          </a:xfrm>
          <a:prstGeom prst="rect"/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46" name="矩形 68"/>
          <p:cNvSpPr/>
          <p:nvPr/>
        </p:nvSpPr>
        <p:spPr bwMode="auto">
          <a:xfrm>
            <a:off x="2505823" y="3948527"/>
            <a:ext cx="526096" cy="358171"/>
          </a:xfrm>
          <a:prstGeom prst="rect"/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17" name="表格 69"/>
          <p:cNvGraphicFramePr>
            <a:graphicFrameLocks noGrp="1"/>
          </p:cNvGraphicFramePr>
          <p:nvPr/>
        </p:nvGraphicFramePr>
        <p:xfrm>
          <a:off x="3794625" y="1932242"/>
          <a:ext cx="3168000" cy="2376000"/>
        </p:xfrm>
        <a:graphic>
          <a:graphicData uri="http://schemas.openxmlformats.org/drawingml/2006/table">
            <a:tbl>
              <a:tblPr firstRow="1" bandRow="1"/>
              <a:tblGrid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  <a:gridCol w="396000"/>
              </a:tblGrid>
              <a:tr h="396000">
                <a:tc>
                  <a:txBody>
                    <a:bodyPr/>
                    <a:lstStyle>
                      <a:lvl1pPr algn="l" defTabSz="914400" eaLnBrk="1" hangingPunct="1" latinLnBrk="0" marL="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dirty="0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b="1" sz="1800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altLang="zh-TW" dirty="0" sz="600" lang="en-US" smtClean="0">
                          <a:solidFill>
                            <a:schemeClr val="tx1"/>
                          </a:solidFill>
                        </a:rPr>
                        <a:t>PE Block</a:t>
                      </a:r>
                      <a:endParaRPr altLang="en-US" dirty="0" sz="600" lang="zh-TW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396000"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396000"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396000"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396000"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396000"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dirty="0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l" defTabSz="914400" eaLnBrk="1" hangingPunct="1" latinLnBrk="0" marL="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algn="l" defTabSz="914400" eaLnBrk="1" hangingPunct="1" latinLnBrk="0" marL="457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algn="l" defTabSz="914400" eaLnBrk="1" hangingPunct="1" latinLnBrk="0" marL="914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algn="l" defTabSz="914400" eaLnBrk="1" hangingPunct="1" latinLnBrk="0" marL="1371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algn="l" defTabSz="914400" eaLnBrk="1" hangingPunct="1" latinLnBrk="0" marL="18288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algn="l" defTabSz="914400" eaLnBrk="1" hangingPunct="1" latinLnBrk="0" marL="22860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algn="l" defTabSz="914400" eaLnBrk="1" hangingPunct="1" latinLnBrk="0" marL="27432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algn="l" defTabSz="914400" eaLnBrk="1" hangingPunct="1" latinLnBrk="0" marL="32004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algn="l" defTabSz="914400" eaLnBrk="1" hangingPunct="1" latinLnBrk="0" marL="3657600" rtl="0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altLang="en-US" dirty="0" lang="zh-TW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50147" name="文字方塊 70"/>
          <p:cNvSpPr txBox="1"/>
          <p:nvPr/>
        </p:nvSpPr>
        <p:spPr>
          <a:xfrm>
            <a:off x="1361298" y="1427908"/>
            <a:ext cx="449581" cy="370840"/>
          </a:xfrm>
          <a:prstGeom prst="rect"/>
          <a:solidFill>
            <a:srgbClr val="FFFFFF"/>
          </a:solidFill>
          <a:ln>
            <a:solidFill>
              <a:srgbClr val="C00000"/>
            </a:solidFill>
          </a:ln>
        </p:spPr>
        <p:txBody>
          <a:bodyPr rtlCol="0" wrap="non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Filter</a:t>
            </a:r>
          </a:p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8 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48" name="文字方塊 71"/>
          <p:cNvSpPr txBox="1"/>
          <p:nvPr/>
        </p:nvSpPr>
        <p:spPr>
          <a:xfrm>
            <a:off x="7129320" y="6148850"/>
            <a:ext cx="500380" cy="370840"/>
          </a:xfrm>
          <a:prstGeom prst="rect"/>
          <a:solidFill>
            <a:srgbClr val="FFFFFF"/>
          </a:solidFill>
          <a:ln>
            <a:solidFill>
              <a:srgbClr val="C00000"/>
            </a:solidFill>
          </a:ln>
        </p:spPr>
        <p:txBody>
          <a:bodyPr rtlCol="0" wrap="non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Bias</a:t>
            </a:r>
          </a:p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32 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49" name="圓角矩形 72"/>
          <p:cNvSpPr/>
          <p:nvPr/>
        </p:nvSpPr>
        <p:spPr bwMode="auto">
          <a:xfrm rot="5400000">
            <a:off x="4377776" y="4483017"/>
            <a:ext cx="147601" cy="189496"/>
          </a:xfrm>
          <a:prstGeom prst="roundRect"/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50" name="圓角矩形 73"/>
          <p:cNvSpPr/>
          <p:nvPr/>
        </p:nvSpPr>
        <p:spPr bwMode="auto">
          <a:xfrm rot="5400000">
            <a:off x="4752719" y="4497149"/>
            <a:ext cx="147601" cy="189496"/>
          </a:xfrm>
          <a:prstGeom prst="roundRect"/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51" name="圓角矩形 74"/>
          <p:cNvSpPr/>
          <p:nvPr/>
        </p:nvSpPr>
        <p:spPr bwMode="auto">
          <a:xfrm rot="5400000">
            <a:off x="5120390" y="4497149"/>
            <a:ext cx="147601" cy="189496"/>
          </a:xfrm>
          <a:prstGeom prst="roundRect"/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52" name="圓角矩形 75"/>
          <p:cNvSpPr/>
          <p:nvPr/>
        </p:nvSpPr>
        <p:spPr bwMode="auto">
          <a:xfrm rot="5400000">
            <a:off x="5495287" y="4497149"/>
            <a:ext cx="147601" cy="189496"/>
          </a:xfrm>
          <a:prstGeom prst="roundRect"/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53" name="圓角矩形 76"/>
          <p:cNvSpPr/>
          <p:nvPr/>
        </p:nvSpPr>
        <p:spPr bwMode="auto">
          <a:xfrm rot="5400000">
            <a:off x="5883675" y="4500166"/>
            <a:ext cx="147601" cy="189496"/>
          </a:xfrm>
          <a:prstGeom prst="roundRect"/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54" name="圓角矩形 77"/>
          <p:cNvSpPr/>
          <p:nvPr/>
        </p:nvSpPr>
        <p:spPr bwMode="auto">
          <a:xfrm rot="5400000">
            <a:off x="6241700" y="4505452"/>
            <a:ext cx="147601" cy="189496"/>
          </a:xfrm>
          <a:prstGeom prst="roundRect"/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55" name="圓角矩形 78"/>
          <p:cNvSpPr/>
          <p:nvPr/>
        </p:nvSpPr>
        <p:spPr bwMode="auto">
          <a:xfrm>
            <a:off x="3225002" y="2446422"/>
            <a:ext cx="147601" cy="189496"/>
          </a:xfrm>
          <a:prstGeom prst="roundRect"/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56" name="圓角矩形 79"/>
          <p:cNvSpPr/>
          <p:nvPr/>
        </p:nvSpPr>
        <p:spPr bwMode="auto">
          <a:xfrm>
            <a:off x="3372565" y="2444556"/>
            <a:ext cx="137922" cy="189760"/>
          </a:xfrm>
          <a:prstGeom prst="roundRect"/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57" name="圓角矩形 80"/>
          <p:cNvSpPr/>
          <p:nvPr/>
        </p:nvSpPr>
        <p:spPr bwMode="auto">
          <a:xfrm>
            <a:off x="3225002" y="2862851"/>
            <a:ext cx="147601" cy="189496"/>
          </a:xfrm>
          <a:prstGeom prst="roundRect"/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58" name="圓角矩形 81"/>
          <p:cNvSpPr/>
          <p:nvPr/>
        </p:nvSpPr>
        <p:spPr bwMode="auto">
          <a:xfrm>
            <a:off x="3372565" y="2860985"/>
            <a:ext cx="137922" cy="189760"/>
          </a:xfrm>
          <a:prstGeom prst="roundRect"/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59" name="圓角矩形 82"/>
          <p:cNvSpPr/>
          <p:nvPr/>
        </p:nvSpPr>
        <p:spPr bwMode="auto">
          <a:xfrm>
            <a:off x="3224329" y="3254032"/>
            <a:ext cx="147601" cy="189496"/>
          </a:xfrm>
          <a:prstGeom prst="roundRect"/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60" name="圓角矩形 83"/>
          <p:cNvSpPr/>
          <p:nvPr/>
        </p:nvSpPr>
        <p:spPr bwMode="auto">
          <a:xfrm>
            <a:off x="3371892" y="3252166"/>
            <a:ext cx="137922" cy="189760"/>
          </a:xfrm>
          <a:prstGeom prst="roundRect"/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61" name="圓角矩形 84"/>
          <p:cNvSpPr/>
          <p:nvPr/>
        </p:nvSpPr>
        <p:spPr bwMode="auto">
          <a:xfrm>
            <a:off x="3224329" y="3653867"/>
            <a:ext cx="147601" cy="189496"/>
          </a:xfrm>
          <a:prstGeom prst="roundRect"/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62" name="圓角矩形 85"/>
          <p:cNvSpPr/>
          <p:nvPr/>
        </p:nvSpPr>
        <p:spPr bwMode="auto">
          <a:xfrm>
            <a:off x="3371892" y="3652001"/>
            <a:ext cx="137922" cy="189760"/>
          </a:xfrm>
          <a:prstGeom prst="roundRect"/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63" name="圓角矩形 86"/>
          <p:cNvSpPr/>
          <p:nvPr/>
        </p:nvSpPr>
        <p:spPr bwMode="auto">
          <a:xfrm>
            <a:off x="3224348" y="4017901"/>
            <a:ext cx="147601" cy="189496"/>
          </a:xfrm>
          <a:prstGeom prst="roundRect"/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64" name="圓角矩形 87"/>
          <p:cNvSpPr/>
          <p:nvPr/>
        </p:nvSpPr>
        <p:spPr bwMode="auto">
          <a:xfrm>
            <a:off x="3371911" y="4024273"/>
            <a:ext cx="137922" cy="189760"/>
          </a:xfrm>
          <a:prstGeom prst="roundRect"/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65" name="向右箭號 88"/>
          <p:cNvSpPr/>
          <p:nvPr/>
        </p:nvSpPr>
        <p:spPr bwMode="auto">
          <a:xfrm>
            <a:off x="2017459" y="2047235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66" name="向右箭號 89"/>
          <p:cNvSpPr/>
          <p:nvPr/>
        </p:nvSpPr>
        <p:spPr bwMode="auto">
          <a:xfrm>
            <a:off x="2012735" y="2440135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67" name="向右箭號 90"/>
          <p:cNvSpPr/>
          <p:nvPr/>
        </p:nvSpPr>
        <p:spPr bwMode="auto">
          <a:xfrm>
            <a:off x="2007371" y="2839492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68" name="向右箭號 91"/>
          <p:cNvSpPr/>
          <p:nvPr/>
        </p:nvSpPr>
        <p:spPr bwMode="auto">
          <a:xfrm>
            <a:off x="2012636" y="3239039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69" name="向右箭號 92"/>
          <p:cNvSpPr/>
          <p:nvPr/>
        </p:nvSpPr>
        <p:spPr bwMode="auto">
          <a:xfrm>
            <a:off x="2008711" y="3631749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70" name="向右箭號 93"/>
          <p:cNvSpPr/>
          <p:nvPr/>
        </p:nvSpPr>
        <p:spPr bwMode="auto">
          <a:xfrm>
            <a:off x="2005420" y="4023870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  <a:r>
              <a: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8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bit</a:t>
            </a:r>
            <a:endParaRPr altLang="en-US" baseline="0" b="0" cap="none" dirty="0" sz="8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71" name="文字方塊 94"/>
          <p:cNvSpPr txBox="1"/>
          <p:nvPr/>
        </p:nvSpPr>
        <p:spPr>
          <a:xfrm>
            <a:off x="1947391" y="1427908"/>
            <a:ext cx="513079" cy="370840"/>
          </a:xfrm>
          <a:prstGeom prst="rect"/>
          <a:solidFill>
            <a:srgbClr val="FFFFFF"/>
          </a:solidFill>
          <a:ln>
            <a:solidFill>
              <a:srgbClr val="C00000"/>
            </a:solidFill>
          </a:ln>
        </p:spPr>
        <p:txBody>
          <a:bodyPr rtlCol="0" wrap="none">
            <a:spAutoFit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err="1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Ifmap</a:t>
            </a:r>
            <a:endParaRPr altLang="zh-TW" baseline="0" b="0" cap="none" dirty="0" sz="1000" i="0" kern="0" kumimoji="0" lang="en-US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0" cap="none" dirty="0" sz="1000" i="0" kern="0" kumimoji="0" lang="en-US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8 bit</a:t>
            </a: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63" name="肘形接點 95"/>
          <p:cNvCxnSpPr>
            <a:cxnSpLocks/>
            <a:stCxn id="1050171" idx="2"/>
          </p:cNvCxnSpPr>
          <p:nvPr/>
        </p:nvCxnSpPr>
        <p:spPr bwMode="auto">
          <a:xfrm rot="16200000" flipH="1">
            <a:off x="2256587" y="1770654"/>
            <a:ext cx="191873" cy="306600"/>
          </a:xfrm>
          <a:prstGeom prst="bentConnector2"/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5864" name="肘形接點 96"/>
          <p:cNvCxnSpPr>
            <a:cxnSpLocks/>
            <a:stCxn id="1050147" idx="2"/>
          </p:cNvCxnSpPr>
          <p:nvPr/>
        </p:nvCxnSpPr>
        <p:spPr bwMode="auto">
          <a:xfrm rot="16200000" flipH="1">
            <a:off x="1836134" y="1596197"/>
            <a:ext cx="445157" cy="908798"/>
          </a:xfrm>
          <a:prstGeom prst="bentConnector2"/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50172" name="矩形 97"/>
          <p:cNvSpPr/>
          <p:nvPr/>
        </p:nvSpPr>
        <p:spPr bwMode="auto">
          <a:xfrm rot="5400000">
            <a:off x="5433123" y="6179682"/>
            <a:ext cx="464587" cy="342891"/>
          </a:xfrm>
          <a:prstGeom prst="rect"/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73" name="矩形 98"/>
          <p:cNvSpPr/>
          <p:nvPr/>
        </p:nvSpPr>
        <p:spPr bwMode="auto">
          <a:xfrm rot="5400000">
            <a:off x="5809931" y="6179681"/>
            <a:ext cx="464587" cy="342891"/>
          </a:xfrm>
          <a:prstGeom prst="rect"/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74" name="矩形 99"/>
          <p:cNvSpPr/>
          <p:nvPr/>
        </p:nvSpPr>
        <p:spPr bwMode="auto">
          <a:xfrm rot="5400000">
            <a:off x="6186040" y="6178951"/>
            <a:ext cx="464587" cy="342891"/>
          </a:xfrm>
          <a:prstGeom prst="rect"/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75" name="矩形 100"/>
          <p:cNvSpPr/>
          <p:nvPr/>
        </p:nvSpPr>
        <p:spPr bwMode="auto">
          <a:xfrm rot="5400000">
            <a:off x="6562150" y="6178951"/>
            <a:ext cx="464587" cy="342891"/>
          </a:xfrm>
          <a:prstGeom prst="rect"/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76" name="矩形 101"/>
          <p:cNvSpPr/>
          <p:nvPr/>
        </p:nvSpPr>
        <p:spPr bwMode="auto">
          <a:xfrm rot="5400000">
            <a:off x="3927455" y="6178190"/>
            <a:ext cx="464587" cy="342891"/>
          </a:xfrm>
          <a:prstGeom prst="rect"/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77" name="矩形 102"/>
          <p:cNvSpPr/>
          <p:nvPr/>
        </p:nvSpPr>
        <p:spPr bwMode="auto">
          <a:xfrm rot="5400000">
            <a:off x="4303564" y="6177460"/>
            <a:ext cx="464587" cy="342891"/>
          </a:xfrm>
          <a:prstGeom prst="rect"/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78" name="矩形 103"/>
          <p:cNvSpPr/>
          <p:nvPr/>
        </p:nvSpPr>
        <p:spPr bwMode="auto">
          <a:xfrm rot="5400000">
            <a:off x="4679674" y="6177460"/>
            <a:ext cx="464587" cy="342891"/>
          </a:xfrm>
          <a:prstGeom prst="rect"/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000" i="0" kern="0" kumimoji="0" lang="zh-TW" noProof="0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79" name="文字方塊 105"/>
          <p:cNvSpPr txBox="1"/>
          <p:nvPr/>
        </p:nvSpPr>
        <p:spPr>
          <a:xfrm>
            <a:off x="1736089" y="4834550"/>
            <a:ext cx="346570" cy="276999"/>
          </a:xfrm>
          <a:prstGeom prst="rect"/>
          <a:noFill/>
        </p:spPr>
        <p:txBody>
          <a:bodyPr rtlCol="0"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200" kumimoji="0" lang="en-US" smtClean="0">
                <a:solidFill>
                  <a:srgbClr val="00B0F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x8</a:t>
            </a:r>
            <a:endParaRPr altLang="en-US" dirty="0" sz="1800" kumimoji="0" lang="zh-TW">
              <a:solidFill>
                <a:srgbClr val="00B0F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63" name="群組 106"/>
          <p:cNvGrpSpPr/>
          <p:nvPr/>
        </p:nvGrpSpPr>
        <p:grpSpPr>
          <a:xfrm>
            <a:off x="3937938" y="1334032"/>
            <a:ext cx="2820253" cy="538628"/>
            <a:chOff x="5441122" y="4044057"/>
            <a:chExt cx="2820253" cy="538628"/>
          </a:xfrm>
        </p:grpSpPr>
        <p:sp>
          <p:nvSpPr>
            <p:cNvPr id="1050180" name="向右箭號 107"/>
            <p:cNvSpPr/>
            <p:nvPr/>
          </p:nvSpPr>
          <p:spPr bwMode="auto">
            <a:xfrm rot="16200000">
              <a:off x="5280611" y="4207843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64</a:t>
              </a:r>
              <a:r>
                <a:rPr altLang="en-US" baseline="0" b="0" cap="none" dirty="0" sz="800" i="0" kern="0" kumimoji="0" lang="zh-TW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bit</a:t>
              </a:r>
              <a:endPara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81" name="向右箭號 108"/>
            <p:cNvSpPr/>
            <p:nvPr/>
          </p:nvSpPr>
          <p:spPr bwMode="auto">
            <a:xfrm rot="16200000">
              <a:off x="5646607" y="4204568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64</a:t>
              </a:r>
              <a:r>
                <a:rPr altLang="en-US" baseline="0" b="0" cap="none" dirty="0" sz="800" i="0" kern="0" kumimoji="0" lang="zh-TW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bit</a:t>
              </a:r>
              <a:endPara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82" name="向右箭號 109"/>
            <p:cNvSpPr/>
            <p:nvPr/>
          </p:nvSpPr>
          <p:spPr bwMode="auto">
            <a:xfrm rot="16200000">
              <a:off x="6025961" y="4214690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64</a:t>
              </a:r>
              <a:r>
                <a:rPr altLang="en-US" baseline="0" b="0" cap="none" dirty="0" sz="800" i="0" kern="0" kumimoji="0" lang="zh-TW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bit</a:t>
              </a:r>
              <a:endPara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83" name="向右箭號 110"/>
            <p:cNvSpPr/>
            <p:nvPr/>
          </p:nvSpPr>
          <p:spPr bwMode="auto">
            <a:xfrm rot="16200000">
              <a:off x="6388915" y="4214689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64</a:t>
              </a:r>
              <a:r>
                <a:rPr altLang="en-US" baseline="0" b="0" cap="none" dirty="0" sz="800" i="0" kern="0" kumimoji="0" lang="zh-TW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bit</a:t>
              </a:r>
              <a:endPara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84" name="向右箭號 111"/>
            <p:cNvSpPr/>
            <p:nvPr/>
          </p:nvSpPr>
          <p:spPr bwMode="auto">
            <a:xfrm rot="16200000">
              <a:off x="6770040" y="4211953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64</a:t>
              </a:r>
              <a:r>
                <a:rPr altLang="en-US" baseline="0" b="0" cap="none" dirty="0" sz="800" i="0" kern="0" kumimoji="0" lang="zh-TW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bit</a:t>
              </a:r>
              <a:endPara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85" name="向右箭號 112"/>
            <p:cNvSpPr/>
            <p:nvPr/>
          </p:nvSpPr>
          <p:spPr bwMode="auto">
            <a:xfrm rot="16200000">
              <a:off x="7153316" y="4212701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64</a:t>
              </a:r>
              <a:r>
                <a:rPr altLang="en-US" baseline="0" b="0" cap="none" dirty="0" sz="800" i="0" kern="0" kumimoji="0" lang="zh-TW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bit</a:t>
              </a:r>
              <a:endPara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86" name="向右箭號 113"/>
            <p:cNvSpPr/>
            <p:nvPr/>
          </p:nvSpPr>
          <p:spPr bwMode="auto">
            <a:xfrm rot="16200000">
              <a:off x="7515959" y="4212788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64</a:t>
              </a:r>
              <a:r>
                <a:rPr altLang="en-US" baseline="0" b="0" cap="none" dirty="0" sz="800" i="0" kern="0" kumimoji="0" lang="zh-TW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bit</a:t>
              </a:r>
              <a:endPara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87" name="向右箭號 114"/>
            <p:cNvSpPr/>
            <p:nvPr/>
          </p:nvSpPr>
          <p:spPr bwMode="auto">
            <a:xfrm rot="16200000">
              <a:off x="7893380" y="4211953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64</a:t>
              </a:r>
              <a:r>
                <a:rPr altLang="en-US" baseline="0" b="0" cap="none" dirty="0" sz="800" i="0" kern="0" kumimoji="0" lang="zh-TW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aseline="0" b="0" cap="none" dirty="0" sz="800" i="0" kern="0" kumimoji="0" lang="en-US" noProof="0" normalizeH="0" spc="0" strike="noStrike" u="none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bit</a:t>
              </a:r>
              <a:endParaRPr altLang="en-US" baseline="0" b="0" cap="none" dirty="0" sz="800" i="0" kern="0" kumimoji="0" lang="zh-TW" noProof="0" normalizeH="0" spc="0" strike="noStrike" u="none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88" name="圓角矩形 115"/>
            <p:cNvSpPr/>
            <p:nvPr/>
          </p:nvSpPr>
          <p:spPr bwMode="auto">
            <a:xfrm rot="5400000">
              <a:off x="5469186" y="4153891"/>
              <a:ext cx="147601" cy="189496"/>
            </a:xfrm>
            <a:prstGeom prst="roundRect"/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89" name="圓角矩形 116"/>
            <p:cNvSpPr/>
            <p:nvPr/>
          </p:nvSpPr>
          <p:spPr bwMode="auto">
            <a:xfrm rot="5400000">
              <a:off x="8092826" y="4158772"/>
              <a:ext cx="147601" cy="189496"/>
            </a:xfrm>
            <a:prstGeom prst="roundRect"/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90" name="圓角矩形 117"/>
            <p:cNvSpPr/>
            <p:nvPr/>
          </p:nvSpPr>
          <p:spPr bwMode="auto">
            <a:xfrm rot="5400000">
              <a:off x="5843737" y="4139760"/>
              <a:ext cx="147601" cy="189496"/>
            </a:xfrm>
            <a:prstGeom prst="roundRect"/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91" name="圓角矩形 118"/>
            <p:cNvSpPr/>
            <p:nvPr/>
          </p:nvSpPr>
          <p:spPr bwMode="auto">
            <a:xfrm rot="5400000">
              <a:off x="6218680" y="4153892"/>
              <a:ext cx="147601" cy="189496"/>
            </a:xfrm>
            <a:prstGeom prst="roundRect"/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92" name="圓角矩形 119"/>
            <p:cNvSpPr/>
            <p:nvPr/>
          </p:nvSpPr>
          <p:spPr bwMode="auto">
            <a:xfrm rot="5400000">
              <a:off x="6586351" y="4153892"/>
              <a:ext cx="147601" cy="189496"/>
            </a:xfrm>
            <a:prstGeom prst="roundRect"/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93" name="圓角矩形 120"/>
            <p:cNvSpPr/>
            <p:nvPr/>
          </p:nvSpPr>
          <p:spPr bwMode="auto">
            <a:xfrm rot="5400000">
              <a:off x="6961248" y="4153892"/>
              <a:ext cx="147601" cy="189496"/>
            </a:xfrm>
            <a:prstGeom prst="roundRect"/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94" name="圓角矩形 121"/>
            <p:cNvSpPr/>
            <p:nvPr/>
          </p:nvSpPr>
          <p:spPr bwMode="auto">
            <a:xfrm rot="5400000">
              <a:off x="7349636" y="4156909"/>
              <a:ext cx="147601" cy="189496"/>
            </a:xfrm>
            <a:prstGeom prst="roundRect"/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195" name="圓角矩形 122"/>
            <p:cNvSpPr/>
            <p:nvPr/>
          </p:nvSpPr>
          <p:spPr bwMode="auto">
            <a:xfrm rot="5400000">
              <a:off x="7707661" y="4162195"/>
              <a:ext cx="147601" cy="189496"/>
            </a:xfrm>
            <a:prstGeom prst="roundRect"/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0" bIns="45720" compatLnSpc="1" lIns="91440" numCol="1" rIns="91440" rtlCol="0" tIns="45720" vert="horz" wrap="square">
              <a:prstTxWarp prst="textNoShape"/>
            </a:bodyPr>
            <a:p>
              <a:pPr algn="ctr" defTabSz="914400" eaLnBrk="1" fontAlgn="auto" hangingPunct="1" indent="0" latinLnBrk="0" lvl="0" marL="0" marR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dirty="0" sz="1000" i="0" kern="0" kumimoji="0" lang="zh-TW" noProof="0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3145865" name="弧形接點 123"/>
          <p:cNvCxnSpPr>
            <a:cxnSpLocks/>
            <a:stCxn id="1050123" idx="3"/>
            <a:endCxn id="1050109" idx="3"/>
          </p:cNvCxnSpPr>
          <p:nvPr/>
        </p:nvCxnSpPr>
        <p:spPr bwMode="auto">
          <a:xfrm>
            <a:off x="2466951" y="4550953"/>
            <a:ext cx="1611952" cy="922511"/>
          </a:xfrm>
          <a:prstGeom prst="curvedConnector4">
            <a:avLst>
              <a:gd name="adj1" fmla="val 46440"/>
              <a:gd name="adj2" fmla="val 124780"/>
            </a:avLst>
          </a:prstGeom>
          <a:solidFill>
            <a:srgbClr val="BBE0E3"/>
          </a:solidFill>
          <a:ln w="9525" cap="flat" cmpd="sng" algn="ctr">
            <a:solidFill>
              <a:srgbClr val="FFFFFF">
                <a:lumMod val="65000"/>
              </a:srgbClr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145866" name="弧形接點 124"/>
          <p:cNvCxnSpPr>
            <a:cxnSpLocks/>
            <a:stCxn id="1050121" idx="3"/>
            <a:endCxn id="1050176" idx="3"/>
          </p:cNvCxnSpPr>
          <p:nvPr/>
        </p:nvCxnSpPr>
        <p:spPr bwMode="auto">
          <a:xfrm>
            <a:off x="2459639" y="4901413"/>
            <a:ext cx="1700109" cy="1680516"/>
          </a:xfrm>
          <a:prstGeom prst="curvedConnector4">
            <a:avLst>
              <a:gd name="adj1" fmla="val 36384"/>
              <a:gd name="adj2" fmla="val 109681"/>
            </a:avLst>
          </a:prstGeom>
          <a:solidFill>
            <a:srgbClr val="BBE0E3"/>
          </a:solidFill>
          <a:ln w="9525" cap="flat" cmpd="sng" algn="ctr">
            <a:solidFill>
              <a:srgbClr val="FFFFFF">
                <a:lumMod val="65000"/>
              </a:srgbClr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2097218" name="圖片 12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053022" y="2471703"/>
            <a:ext cx="1963690" cy="1845158"/>
          </a:xfrm>
          <a:prstGeom prst="rect"/>
          <a:ln w="19050">
            <a:solidFill>
              <a:srgbClr val="0000FF"/>
            </a:solidFill>
          </a:ln>
          <a:effectLst>
            <a:outerShdw algn="br" blurRad="50800" dir="13500000" dist="38100" rotWithShape="0">
              <a:prstClr val="black">
                <a:alpha val="40000"/>
              </a:prstClr>
            </a:outerShdw>
          </a:effectLst>
        </p:spPr>
      </p:pic>
      <p:cxnSp>
        <p:nvCxnSpPr>
          <p:cNvPr id="3145867" name="直線接點 126"/>
          <p:cNvCxnSpPr>
            <a:cxnSpLocks/>
          </p:cNvCxnSpPr>
          <p:nvPr/>
        </p:nvCxnSpPr>
        <p:spPr bwMode="auto">
          <a:xfrm>
            <a:off x="6568694" y="2326451"/>
            <a:ext cx="484328" cy="2014568"/>
          </a:xfrm>
          <a:prstGeom prst="line"/>
          <a:solidFill>
            <a:srgbClr val="BBE0E3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45868" name="直線接點 127"/>
          <p:cNvCxnSpPr>
            <a:cxnSpLocks/>
          </p:cNvCxnSpPr>
          <p:nvPr/>
        </p:nvCxnSpPr>
        <p:spPr bwMode="auto">
          <a:xfrm>
            <a:off x="6962625" y="1931407"/>
            <a:ext cx="2062325" cy="533093"/>
          </a:xfrm>
          <a:prstGeom prst="line"/>
          <a:solidFill>
            <a:srgbClr val="BBE0E3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0196" name="文字方塊 128"/>
          <p:cNvSpPr txBox="1"/>
          <p:nvPr/>
        </p:nvSpPr>
        <p:spPr>
          <a:xfrm>
            <a:off x="8034867" y="2459547"/>
            <a:ext cx="894080" cy="408940"/>
          </a:xfrm>
          <a:prstGeom prst="rect"/>
          <a:noFill/>
        </p:spPr>
        <p:txBody>
          <a:bodyPr rtlCol="0"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200" kumimoji="0" lang="en-US" smtClean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PE Block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smtClean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3x7 PE Array</a:t>
            </a:r>
            <a:endParaRPr altLang="en-US" dirty="0" sz="1000" kumimoji="0" lang="zh-TW">
              <a:solidFill>
                <a:srgbClr val="0000FF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97" name="圓角矩形 129"/>
          <p:cNvSpPr/>
          <p:nvPr/>
        </p:nvSpPr>
        <p:spPr bwMode="auto">
          <a:xfrm>
            <a:off x="7698658" y="3120565"/>
            <a:ext cx="1087395" cy="892262"/>
          </a:xfrm>
          <a:prstGeom prst="roundRect">
            <a:avLst>
              <a:gd name="adj" fmla="val 10204"/>
            </a:avLst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/>
            <a:endParaRPr altLang="en-US" sz="1800" lang="zh-TW" smtClean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98" name="圓角矩形 130"/>
          <p:cNvSpPr/>
          <p:nvPr/>
        </p:nvSpPr>
        <p:spPr bwMode="auto">
          <a:xfrm>
            <a:off x="7702064" y="3124788"/>
            <a:ext cx="151745" cy="892262"/>
          </a:xfrm>
          <a:prstGeom prst="roundRect"/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/>
            <a:endParaRPr altLang="en-US" sz="1800" lang="zh-TW" smtClean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199" name="文字方塊 131"/>
          <p:cNvSpPr txBox="1"/>
          <p:nvPr/>
        </p:nvSpPr>
        <p:spPr>
          <a:xfrm>
            <a:off x="7179140" y="4387313"/>
            <a:ext cx="817879" cy="370840"/>
          </a:xfrm>
          <a:prstGeom prst="rect"/>
          <a:noFill/>
        </p:spPr>
        <p:txBody>
          <a:bodyPr rtlCol="0"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err="1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Ifmap</a:t>
            </a:r>
            <a:r>
              <a:rPr altLang="zh-TW" dirty="0" sz="10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sz="1000" kumimoji="0" lang="en-US" err="1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spad</a:t>
            </a:r>
            <a:endParaRPr altLang="zh-TW" dirty="0" sz="1000" kumimoji="0" lang="en-US" smtClean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(fused)</a:t>
            </a:r>
            <a:endParaRPr altLang="en-US" dirty="0" sz="1000" kumimoji="0" lang="zh-TW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200" name="文字方塊 132"/>
          <p:cNvSpPr txBox="1"/>
          <p:nvPr/>
        </p:nvSpPr>
        <p:spPr>
          <a:xfrm>
            <a:off x="7942820" y="4391995"/>
            <a:ext cx="754380" cy="370840"/>
          </a:xfrm>
          <a:prstGeom prst="rect"/>
          <a:noFill/>
        </p:spPr>
        <p:txBody>
          <a:bodyPr rtlCol="0"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Filter </a:t>
            </a:r>
            <a:r>
              <a:rPr altLang="zh-TW" dirty="0" sz="1000" kumimoji="0" lang="en-US" err="1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spad</a:t>
            </a:r>
            <a:endParaRPr altLang="zh-TW" dirty="0" sz="1000" kumimoji="0" lang="en-US" smtClean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(fused)</a:t>
            </a:r>
            <a:endParaRPr altLang="en-US" dirty="0" sz="1000" kumimoji="0" lang="zh-TW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69" name="弧形接點 133"/>
          <p:cNvCxnSpPr>
            <a:cxnSpLocks/>
            <a:stCxn id="1050199" idx="0"/>
            <a:endCxn id="1050198" idx="2"/>
          </p:cNvCxnSpPr>
          <p:nvPr/>
        </p:nvCxnSpPr>
        <p:spPr bwMode="auto">
          <a:xfrm rot="5400000" flipH="1" flipV="1">
            <a:off x="7497069" y="4106446"/>
            <a:ext cx="370263" cy="191473"/>
          </a:xfrm>
          <a:prstGeom prst="curvedConnector3"/>
          <a:solidFill>
            <a:srgbClr val="BBE0E3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5870" name="弧形接點 134"/>
          <p:cNvCxnSpPr>
            <a:cxnSpLocks/>
            <a:stCxn id="1050200" idx="0"/>
            <a:endCxn id="1050197" idx="2"/>
          </p:cNvCxnSpPr>
          <p:nvPr/>
        </p:nvCxnSpPr>
        <p:spPr bwMode="auto">
          <a:xfrm rot="16200000" flipV="1">
            <a:off x="8105464" y="4149719"/>
            <a:ext cx="379168" cy="105383"/>
          </a:xfrm>
          <a:prstGeom prst="curvedConnector3"/>
          <a:solidFill>
            <a:srgbClr val="BBE0E3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45871" name="直線接點 2"/>
          <p:cNvCxnSpPr>
            <a:cxnSpLocks/>
          </p:cNvCxnSpPr>
          <p:nvPr/>
        </p:nvCxnSpPr>
        <p:spPr>
          <a:xfrm>
            <a:off x="1295400" y="1427908"/>
            <a:ext cx="0" cy="5155514"/>
          </a:xfrm>
          <a:prstGeom prst="line"/>
          <a:ln w="12700">
            <a:solidFill>
              <a:schemeClr val="tx1"/>
            </a:solidFill>
            <a:prstDash val="lgDash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201" name="矩形 3"/>
          <p:cNvSpPr/>
          <p:nvPr/>
        </p:nvSpPr>
        <p:spPr>
          <a:xfrm>
            <a:off x="129361" y="2336649"/>
            <a:ext cx="930772" cy="1112812"/>
          </a:xfrm>
          <a:prstGeom prst="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bIns="0" lIns="0" rIns="0" rtlCol="0" tIns="0" wrap="square">
            <a:noAutofit/>
          </a:bodyPr>
          <a:p>
            <a:pPr algn="ctr"/>
            <a:r>
              <a:rPr altLang="zh-TW" dirty="0" sz="140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Face Detection</a:t>
            </a:r>
            <a:endParaRPr altLang="en-US" dirty="0" sz="140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202" name="矩形 136"/>
          <p:cNvSpPr/>
          <p:nvPr/>
        </p:nvSpPr>
        <p:spPr>
          <a:xfrm>
            <a:off x="129361" y="3885145"/>
            <a:ext cx="930772" cy="1112812"/>
          </a:xfrm>
          <a:prstGeom prst="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bIns="0" lIns="0" rIns="0" rtlCol="0" tIns="0" wrap="square">
            <a:noAutofit/>
          </a:bodyPr>
          <a:p>
            <a:pPr algn="ctr"/>
            <a:r>
              <a:rPr altLang="zh-TW" dirty="0" sz="140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Face Recognition</a:t>
            </a:r>
            <a:endParaRPr altLang="en-US" dirty="0" sz="140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72" name="直線單箭頭接點 137"/>
          <p:cNvCxnSpPr>
            <a:cxnSpLocks/>
          </p:cNvCxnSpPr>
          <p:nvPr/>
        </p:nvCxnSpPr>
        <p:spPr>
          <a:xfrm>
            <a:off x="584268" y="4995544"/>
            <a:ext cx="0" cy="426916"/>
          </a:xfrm>
          <a:prstGeom prst="straightConnector1"/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sp>
        <p:nvSpPr>
          <p:cNvPr id="1050203" name="文字方塊 140"/>
          <p:cNvSpPr txBox="1"/>
          <p:nvPr/>
        </p:nvSpPr>
        <p:spPr>
          <a:xfrm>
            <a:off x="218339" y="5499555"/>
            <a:ext cx="652780" cy="231140"/>
          </a:xfrm>
          <a:prstGeom prst="rect"/>
          <a:noFill/>
        </p:spPr>
        <p:txBody>
          <a:bodyPr rtlCol="0"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Driver ID</a:t>
            </a:r>
            <a:endParaRPr altLang="en-US" dirty="0" sz="1000" kumimoji="0" lang="zh-TW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73" name="直線單箭頭接點 141"/>
          <p:cNvCxnSpPr>
            <a:cxnSpLocks/>
          </p:cNvCxnSpPr>
          <p:nvPr/>
        </p:nvCxnSpPr>
        <p:spPr>
          <a:xfrm>
            <a:off x="584268" y="3461113"/>
            <a:ext cx="0" cy="426916"/>
          </a:xfrm>
          <a:prstGeom prst="straightConnector1"/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cxnSp>
        <p:nvCxnSpPr>
          <p:cNvPr id="3145874" name="直線單箭頭接點 142"/>
          <p:cNvCxnSpPr>
            <a:cxnSpLocks/>
          </p:cNvCxnSpPr>
          <p:nvPr/>
        </p:nvCxnSpPr>
        <p:spPr>
          <a:xfrm rot="-5400000">
            <a:off x="803866" y="3435395"/>
            <a:ext cx="0" cy="426916"/>
          </a:xfrm>
          <a:prstGeom prst="straightConnector1"/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sp>
        <p:nvSpPr>
          <p:cNvPr id="1050204" name="文字方塊 143"/>
          <p:cNvSpPr txBox="1"/>
          <p:nvPr/>
        </p:nvSpPr>
        <p:spPr>
          <a:xfrm>
            <a:off x="945352" y="3525742"/>
            <a:ext cx="386081" cy="231140"/>
          </a:xfrm>
          <a:prstGeom prst="rect"/>
          <a:noFill/>
        </p:spPr>
        <p:txBody>
          <a:bodyPr rtlCol="0"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ROI</a:t>
            </a:r>
            <a:endParaRPr altLang="en-US" dirty="0" sz="1000" kumimoji="0" lang="zh-TW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205" name="文字方塊 144"/>
          <p:cNvSpPr txBox="1"/>
          <p:nvPr/>
        </p:nvSpPr>
        <p:spPr>
          <a:xfrm>
            <a:off x="197512" y="1098791"/>
            <a:ext cx="741680" cy="256540"/>
          </a:xfrm>
          <a:prstGeom prst="rect"/>
          <a:noFill/>
        </p:spPr>
        <p:txBody>
          <a:bodyPr rtlCol="0"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5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NN Model</a:t>
            </a:r>
            <a:endParaRPr altLang="en-US" dirty="0" sz="1050" kumimoji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206" name="文字方塊 145"/>
          <p:cNvSpPr txBox="1"/>
          <p:nvPr/>
        </p:nvSpPr>
        <p:spPr>
          <a:xfrm>
            <a:off x="2096632" y="1051597"/>
            <a:ext cx="881380" cy="256539"/>
          </a:xfrm>
          <a:prstGeom prst="rect"/>
          <a:noFill/>
        </p:spPr>
        <p:txBody>
          <a:bodyPr rtlCol="0"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50" kumimoji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DMS Engine</a:t>
            </a:r>
            <a:endParaRPr altLang="en-US" dirty="0" sz="1050" kumimoji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75" name="直線單箭頭接點 146"/>
          <p:cNvCxnSpPr>
            <a:cxnSpLocks/>
          </p:cNvCxnSpPr>
          <p:nvPr/>
        </p:nvCxnSpPr>
        <p:spPr>
          <a:xfrm>
            <a:off x="575168" y="1909733"/>
            <a:ext cx="0" cy="426916"/>
          </a:xfrm>
          <a:prstGeom prst="straightConnector1"/>
          <a:noFill/>
          <a:ln w="9525" cap="flat" cmpd="sng" algn="ctr">
            <a:solidFill>
              <a:sysClr lastClr="000000" val="windowText"/>
            </a:solidFill>
            <a:prstDash val="solid"/>
            <a:tailEnd type="triangle"/>
          </a:ln>
          <a:effectLst/>
        </p:spPr>
      </p:cxnSp>
      <p:sp>
        <p:nvSpPr>
          <p:cNvPr id="1050207" name="文字方塊 147"/>
          <p:cNvSpPr txBox="1"/>
          <p:nvPr/>
        </p:nvSpPr>
        <p:spPr>
          <a:xfrm>
            <a:off x="99593" y="1642708"/>
            <a:ext cx="881380" cy="231140"/>
          </a:xfrm>
          <a:prstGeom prst="rect"/>
          <a:noFill/>
        </p:spPr>
        <p:txBody>
          <a:bodyPr rtlCol="0"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dirty="0" sz="1000" kumimoji="0" lang="en-US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Video Frame</a:t>
            </a:r>
            <a:endParaRPr altLang="en-US" dirty="0" sz="1000" kumimoji="0" lang="zh-TW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208" name="圓角矩形 138"/>
          <p:cNvSpPr/>
          <p:nvPr/>
        </p:nvSpPr>
        <p:spPr>
          <a:xfrm>
            <a:off x="6959600" y="1063065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lang="en-US" smtClean="0">
                <a:solidFill>
                  <a:srgbClr val="FF0000"/>
                </a:solidFill>
              </a:rPr>
              <a:t>ITRI</a:t>
            </a:r>
            <a:r>
              <a:rPr altLang="en-US" b="1" dirty="0" lang="zh-TW" smtClean="0">
                <a:solidFill>
                  <a:srgbClr val="FF0000"/>
                </a:solidFill>
              </a:rPr>
              <a:t>改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0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702459" y="6484599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55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0210" name="標題 1"/>
          <p:cNvSpPr txBox="1"/>
          <p:nvPr/>
        </p:nvSpPr>
        <p:spPr>
          <a:xfrm>
            <a:off x="0" y="562783"/>
            <a:ext cx="9144000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C.5 AIM </a:t>
            </a:r>
            <a:r>
              <a:rPr altLang="zh-TW" dirty="0" lang="en-US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Chip Design &amp; Implementation</a:t>
            </a:r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211" name="矩形 1"/>
          <p:cNvSpPr/>
          <p:nvPr/>
        </p:nvSpPr>
        <p:spPr>
          <a:xfrm>
            <a:off x="1116999" y="2103120"/>
            <a:ext cx="6865620" cy="3916680"/>
          </a:xfrm>
          <a:prstGeom prst="rect"/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0212" name="上-下雙向箭號 2"/>
          <p:cNvSpPr/>
          <p:nvPr/>
        </p:nvSpPr>
        <p:spPr>
          <a:xfrm>
            <a:off x="5699760" y="1417320"/>
            <a:ext cx="304800" cy="685800"/>
          </a:xfrm>
          <a:prstGeom prst="upDownArrow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cs typeface="Arial" panose="020B0604020202020204" pitchFamily="34" charset="0"/>
            </a:endParaRPr>
          </a:p>
        </p:txBody>
      </p:sp>
      <p:sp>
        <p:nvSpPr>
          <p:cNvPr id="1050213" name="矩形 3"/>
          <p:cNvSpPr/>
          <p:nvPr/>
        </p:nvSpPr>
        <p:spPr>
          <a:xfrm>
            <a:off x="6092038" y="1567439"/>
            <a:ext cx="1795781" cy="358141"/>
          </a:xfrm>
          <a:prstGeom prst="rect"/>
        </p:spPr>
        <p:txBody>
          <a:bodyPr wrap="none">
            <a:spAutoFit/>
          </a:bodyPr>
          <a:p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DRAM Interface</a:t>
            </a:r>
            <a:endParaRPr altLang="en-US" dirty="0" lang="zh-TW">
              <a:cs typeface="Arial" panose="020B0604020202020204" pitchFamily="34" charset="0"/>
            </a:endParaRPr>
          </a:p>
        </p:txBody>
      </p:sp>
      <p:sp>
        <p:nvSpPr>
          <p:cNvPr id="1050214" name="上-下雙向箭號 7"/>
          <p:cNvSpPr/>
          <p:nvPr/>
        </p:nvSpPr>
        <p:spPr>
          <a:xfrm>
            <a:off x="2571081" y="1409205"/>
            <a:ext cx="304800" cy="685800"/>
          </a:xfrm>
          <a:prstGeom prst="upDownArrow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cs typeface="Arial" panose="020B0604020202020204" pitchFamily="34" charset="0"/>
            </a:endParaRPr>
          </a:p>
        </p:txBody>
      </p:sp>
      <p:sp>
        <p:nvSpPr>
          <p:cNvPr id="1050215" name="矩形 8"/>
          <p:cNvSpPr/>
          <p:nvPr/>
        </p:nvSpPr>
        <p:spPr>
          <a:xfrm>
            <a:off x="897340" y="1567439"/>
            <a:ext cx="1569725" cy="369332"/>
          </a:xfrm>
          <a:prstGeom prst="rect"/>
        </p:spPr>
        <p:txBody>
          <a:bodyPr wrap="none">
            <a:spAutoFit/>
          </a:bodyPr>
          <a:p>
            <a:pPr algn="r"/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Test Interface</a:t>
            </a:r>
            <a:endParaRPr altLang="en-US" dirty="0" lang="zh-TW">
              <a:cs typeface="Arial" panose="020B0604020202020204" pitchFamily="34" charset="0"/>
            </a:endParaRPr>
          </a:p>
        </p:txBody>
      </p:sp>
      <p:sp>
        <p:nvSpPr>
          <p:cNvPr id="1050216" name="圓角矩形 9"/>
          <p:cNvSpPr/>
          <p:nvPr/>
        </p:nvSpPr>
        <p:spPr>
          <a:xfrm>
            <a:off x="5301096" y="3981806"/>
            <a:ext cx="2175123" cy="1710333"/>
          </a:xfrm>
          <a:prstGeom prst="roundRect">
            <a:avLst>
              <a:gd name="adj" fmla="val 5529"/>
            </a:avLst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kern="0" kumimoji="0" lang="en-US" smtClean="0">
                <a:ea typeface="標楷體"/>
                <a:cs typeface="Arial" panose="020B0604020202020204" pitchFamily="34" charset="0"/>
              </a:rPr>
              <a:t>Segmentation Engine</a:t>
            </a:r>
            <a:endParaRPr altLang="en-US" b="1" dirty="0" kern="0" kumimoji="0" lang="zh-TW" smtClean="0">
              <a:ea typeface="標楷體"/>
              <a:cs typeface="Arial" panose="020B0604020202020204" pitchFamily="34" charset="0"/>
            </a:endParaRPr>
          </a:p>
        </p:txBody>
      </p:sp>
      <p:sp>
        <p:nvSpPr>
          <p:cNvPr id="1050217" name="圓角矩形 11"/>
          <p:cNvSpPr/>
          <p:nvPr/>
        </p:nvSpPr>
        <p:spPr>
          <a:xfrm>
            <a:off x="1682202" y="3981807"/>
            <a:ext cx="2175123" cy="1710333"/>
          </a:xfrm>
          <a:prstGeom prst="roundRect">
            <a:avLst>
              <a:gd name="adj" fmla="val 5529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kern="0" kumimoji="0" lang="en-US" smtClean="0">
                <a:solidFill>
                  <a:prstClr val="black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DMS </a:t>
            </a:r>
            <a:r>
              <a:rPr altLang="zh-TW" b="1" dirty="0" kern="0" kumimoji="0" lang="en-US">
                <a:solidFill>
                  <a:prstClr val="black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Engine</a:t>
            </a:r>
            <a:endParaRPr altLang="en-US" b="1" dirty="0" kern="0" kumimoji="0" lang="zh-TW">
              <a:solidFill>
                <a:prstClr val="black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050218" name="左-右雙向箭號 4"/>
          <p:cNvSpPr/>
          <p:nvPr/>
        </p:nvSpPr>
        <p:spPr>
          <a:xfrm>
            <a:off x="1621242" y="3391196"/>
            <a:ext cx="5794017" cy="552807"/>
          </a:xfrm>
          <a:prstGeom prst="leftRightArrow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dirty="0" lang="en-US" smtClean="0">
                <a:cs typeface="Arial" panose="020B0604020202020204" pitchFamily="34" charset="0"/>
              </a:rPr>
              <a:t>BUS</a:t>
            </a:r>
            <a:endParaRPr altLang="en-US" dirty="0" lang="zh-TW">
              <a:cs typeface="Arial" panose="020B0604020202020204" pitchFamily="34" charset="0"/>
            </a:endParaRPr>
          </a:p>
        </p:txBody>
      </p:sp>
      <p:sp>
        <p:nvSpPr>
          <p:cNvPr id="1050219" name="圓角矩形 13"/>
          <p:cNvSpPr/>
          <p:nvPr/>
        </p:nvSpPr>
        <p:spPr>
          <a:xfrm>
            <a:off x="1682202" y="2434456"/>
            <a:ext cx="2175123" cy="873566"/>
          </a:xfrm>
          <a:prstGeom prst="roundRect"/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kern="0" kumimoji="0" lang="en-US" smtClean="0">
                <a:solidFill>
                  <a:prstClr val="black"/>
                </a:solidFill>
                <a:ea typeface="標楷體"/>
                <a:cs typeface="Arial" panose="020B0604020202020204" pitchFamily="34" charset="0"/>
              </a:rPr>
              <a:t>RISC-V</a:t>
            </a:r>
            <a:endParaRPr altLang="en-US" b="1" dirty="0" kern="0" kumimoji="0" lang="zh-TW" smtClean="0">
              <a:solidFill>
                <a:prstClr val="black"/>
              </a:solidFill>
              <a:ea typeface="標楷體"/>
              <a:cs typeface="Arial" panose="020B0604020202020204" pitchFamily="34" charset="0"/>
            </a:endParaRPr>
          </a:p>
        </p:txBody>
      </p:sp>
      <p:sp>
        <p:nvSpPr>
          <p:cNvPr id="1050220" name="圓角矩形 14"/>
          <p:cNvSpPr/>
          <p:nvPr/>
        </p:nvSpPr>
        <p:spPr>
          <a:xfrm>
            <a:off x="3959262" y="2434456"/>
            <a:ext cx="1225476" cy="873566"/>
          </a:xfrm>
          <a:prstGeom prst="roundRect"/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1" cap="none" dirty="0" i="0" kern="0" kumimoji="0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/>
                <a:cs typeface="Arial" panose="020B0604020202020204" pitchFamily="34" charset="0"/>
              </a:rPr>
              <a:t>AIM DRAM</a:t>
            </a:r>
            <a:endParaRPr altLang="en-US" baseline="0" b="1" cap="none" dirty="0" i="0" kern="0" kumimoji="0" lang="zh-TW" noProof="0" normalizeH="0" spc="0" strike="noStrike" u="none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標楷體"/>
              <a:cs typeface="Arial" panose="020B0604020202020204" pitchFamily="34" charset="0"/>
            </a:endParaRPr>
          </a:p>
        </p:txBody>
      </p:sp>
      <p:sp>
        <p:nvSpPr>
          <p:cNvPr id="1050221" name="圓角矩形 15"/>
          <p:cNvSpPr/>
          <p:nvPr/>
        </p:nvSpPr>
        <p:spPr>
          <a:xfrm>
            <a:off x="3960350" y="3993822"/>
            <a:ext cx="1244110" cy="1698318"/>
          </a:xfrm>
          <a:prstGeom prst="roundRect">
            <a:avLst>
              <a:gd name="adj" fmla="val 6865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anchor="ctr" anchorCtr="0" bIns="0" compatLnSpc="1" forceAA="0" fromWordArt="0" horzOverflow="overflow" lIns="0" numCol="1" rIns="0" rot="0" rtlCol="0" spcCol="0" spcFirstLastPara="0" tIns="0" vert="horz" vertOverflow="overflow" wrap="square">
            <a:prstTxWarp prst="textNoShape"/>
            <a:noAutofit/>
          </a:bodyPr>
          <a:p>
            <a:pPr algn="ctr"/>
            <a:r>
              <a:rPr altLang="zh-TW" b="1" dirty="0" sz="1400" lang="en-US" smtClean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Peripheral Interface</a:t>
            </a:r>
            <a:endParaRPr altLang="en-US" b="1" dirty="0" sz="1400" lang="zh-TW">
              <a:solidFill>
                <a:srgbClr val="FF0000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050222" name="矩形 5"/>
          <p:cNvSpPr/>
          <p:nvPr/>
        </p:nvSpPr>
        <p:spPr>
          <a:xfrm>
            <a:off x="5286675" y="2467488"/>
            <a:ext cx="1101982" cy="840533"/>
          </a:xfrm>
          <a:prstGeom prst="rect"/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600" kern="0" kumimoji="0" lang="en-US">
                <a:solidFill>
                  <a:prstClr val="black"/>
                </a:solidFill>
                <a:ea typeface="標楷體"/>
                <a:cs typeface="Arial" panose="020B0604020202020204" pitchFamily="34" charset="0"/>
              </a:rPr>
              <a:t>AIM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600" kern="0" kumimoji="0" lang="en-US">
                <a:solidFill>
                  <a:prstClr val="black"/>
                </a:solidFill>
                <a:ea typeface="標楷體"/>
                <a:cs typeface="Arial" panose="020B0604020202020204" pitchFamily="34" charset="0"/>
              </a:rPr>
              <a:t>DRAM Interface</a:t>
            </a:r>
            <a:endParaRPr altLang="en-US" b="1" dirty="0" sz="1600" kern="0" kumimoji="0" lang="zh-TW">
              <a:solidFill>
                <a:prstClr val="black"/>
              </a:solidFill>
              <a:ea typeface="標楷體"/>
              <a:cs typeface="Arial" panose="020B0604020202020204" pitchFamily="34" charset="0"/>
            </a:endParaRPr>
          </a:p>
        </p:txBody>
      </p:sp>
      <p:sp>
        <p:nvSpPr>
          <p:cNvPr id="1050223" name="圓角矩形 17"/>
          <p:cNvSpPr/>
          <p:nvPr/>
        </p:nvSpPr>
        <p:spPr>
          <a:xfrm>
            <a:off x="1960089" y="4106899"/>
            <a:ext cx="1619348" cy="461891"/>
          </a:xfrm>
          <a:prstGeom prst="roundRect">
            <a:avLst>
              <a:gd name="adj" fmla="val 5529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400" kern="0" kumimoji="0" lang="en-US" smtClean="0">
                <a:solidFill>
                  <a:prstClr val="black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AIM DRAM Controller</a:t>
            </a:r>
            <a:endParaRPr altLang="en-US" b="1" dirty="0" sz="1400" kern="0" kumimoji="0" lang="zh-TW">
              <a:solidFill>
                <a:prstClr val="black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050224" name="圓角矩形 18"/>
          <p:cNvSpPr/>
          <p:nvPr/>
        </p:nvSpPr>
        <p:spPr>
          <a:xfrm>
            <a:off x="5578983" y="4106898"/>
            <a:ext cx="1619348" cy="461891"/>
          </a:xfrm>
          <a:prstGeom prst="roundRect">
            <a:avLst>
              <a:gd name="adj" fmla="val 5529"/>
            </a:avLst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altLang="zh-TW" b="1" dirty="0" sz="1400" kern="0" kumimoji="0" lang="en-US">
                <a:ea typeface="標楷體"/>
                <a:cs typeface="Arial" panose="020B0604020202020204" pitchFamily="34" charset="0"/>
              </a:rPr>
              <a:t>AIM DRAM Controller</a:t>
            </a:r>
            <a:endParaRPr altLang="en-US" b="1" dirty="0" sz="1400" kern="0" kumimoji="0" lang="zh-TW">
              <a:ea typeface="標楷體"/>
              <a:cs typeface="Arial" panose="020B0604020202020204" pitchFamily="34" charset="0"/>
            </a:endParaRPr>
          </a:p>
        </p:txBody>
      </p:sp>
      <p:sp>
        <p:nvSpPr>
          <p:cNvPr id="1050225" name="圓角矩形 19"/>
          <p:cNvSpPr/>
          <p:nvPr/>
        </p:nvSpPr>
        <p:spPr>
          <a:xfrm>
            <a:off x="1932904" y="5006030"/>
            <a:ext cx="836859" cy="612339"/>
          </a:xfrm>
          <a:prstGeom prst="roundRect"/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1" cap="none" dirty="0" sz="1400" i="0" kern="0" kumimoji="0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/>
                <a:cs typeface="Arial" panose="020B0604020202020204" pitchFamily="34" charset="0"/>
              </a:rPr>
              <a:t>AIM DRAM</a:t>
            </a:r>
            <a:endParaRPr altLang="en-US" baseline="0" b="1" cap="none" dirty="0" sz="1400" i="0" kern="0" kumimoji="0" lang="zh-TW" noProof="0" normalizeH="0" spc="0" strike="noStrike" u="none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標楷體"/>
              <a:cs typeface="Arial" panose="020B0604020202020204" pitchFamily="34" charset="0"/>
            </a:endParaRPr>
          </a:p>
        </p:txBody>
      </p:sp>
      <p:sp>
        <p:nvSpPr>
          <p:cNvPr id="1050226" name="圓角矩形 20"/>
          <p:cNvSpPr/>
          <p:nvPr/>
        </p:nvSpPr>
        <p:spPr>
          <a:xfrm>
            <a:off x="5551798" y="5022329"/>
            <a:ext cx="836859" cy="612339"/>
          </a:xfrm>
          <a:prstGeom prst="roundRect"/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txBody>
          <a:bodyPr anchor="ctr" bIns="0" lIns="0" rIns="0" rtlCol="0" tIns="0"/>
          <a:p>
            <a:pPr algn="ctr" defTabSz="914400" eaLnBrk="1" fontAlgn="auto" hangingPunct="1" indent="0" latinLnBrk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TW" baseline="0" b="1" cap="none" dirty="0" sz="1400" i="0" kern="0" kumimoji="0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標楷體"/>
                <a:cs typeface="Arial" panose="020B0604020202020204" pitchFamily="34" charset="0"/>
              </a:rPr>
              <a:t>AIM DRAM</a:t>
            </a:r>
            <a:endParaRPr altLang="en-US" baseline="0" b="1" cap="none" dirty="0" sz="1400" i="0" kern="0" kumimoji="0" lang="zh-TW" noProof="0" normalizeH="0" spc="0" strike="noStrike" u="none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標楷體"/>
              <a:cs typeface="Arial" panose="020B0604020202020204" pitchFamily="34" charset="0"/>
            </a:endParaRPr>
          </a:p>
        </p:txBody>
      </p:sp>
      <p:sp>
        <p:nvSpPr>
          <p:cNvPr id="1050227" name="矩形 21"/>
          <p:cNvSpPr/>
          <p:nvPr/>
        </p:nvSpPr>
        <p:spPr>
          <a:xfrm>
            <a:off x="6490594" y="2467489"/>
            <a:ext cx="1101982" cy="840533"/>
          </a:xfrm>
          <a:prstGeom prst="rect"/>
          <a:noFill/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dirty="0" lang="en-US" smtClean="0">
                <a:cs typeface="Arial" panose="020B0604020202020204" pitchFamily="34" charset="0"/>
              </a:rPr>
              <a:t>DRAM Slave</a:t>
            </a:r>
          </a:p>
          <a:p>
            <a:pPr algn="ctr"/>
            <a:r>
              <a:rPr altLang="zh-TW" dirty="0" lang="en-US" smtClean="0">
                <a:cs typeface="Arial" panose="020B0604020202020204" pitchFamily="34" charset="0"/>
              </a:rPr>
              <a:t>Interface</a:t>
            </a:r>
            <a:endParaRPr altLang="en-US" dirty="0" lang="zh-TW"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2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229" name="矩形 2"/>
          <p:cNvSpPr/>
          <p:nvPr/>
        </p:nvSpPr>
        <p:spPr>
          <a:xfrm>
            <a:off x="0" y="2170549"/>
            <a:ext cx="9144000" cy="1385455"/>
          </a:xfrm>
          <a:prstGeom prst="rect"/>
          <a:solidFill>
            <a:srgbClr val="FFC0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r>
              <a:rPr altLang="en-US" dirty="0" sz="240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力積電  分項計畫負責人</a:t>
            </a:r>
            <a:r>
              <a:rPr altLang="en-US" dirty="0" sz="2400"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姓名</a:t>
            </a:r>
          </a:p>
        </p:txBody>
      </p:sp>
      <p:sp>
        <p:nvSpPr>
          <p:cNvPr id="1050230" name="文字方塊 1"/>
          <p:cNvSpPr txBox="1"/>
          <p:nvPr/>
        </p:nvSpPr>
        <p:spPr>
          <a:xfrm>
            <a:off x="0" y="1385459"/>
            <a:ext cx="6280727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36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b="1" dirty="0" sz="3600" lang="en-US"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altLang="en-US" b="1" dirty="0" sz="36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b="1" dirty="0" sz="36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3600" lang="en-US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3600" lang="zh-TW">
                <a:ea typeface="微軟正黑體" panose="020B0604030504040204" pitchFamily="34" charset="-120"/>
                <a:cs typeface="Arial" panose="020B0604020202020204" pitchFamily="34" charset="0"/>
              </a:rPr>
              <a:t>載具</a:t>
            </a:r>
            <a:r>
              <a:rPr altLang="en-US" b="1" dirty="0" sz="36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驗證</a:t>
            </a:r>
            <a:endParaRPr altLang="zh-TW" b="1" dirty="0" sz="3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231" name="內容版面配置區 2"/>
          <p:cNvSpPr txBox="1"/>
          <p:nvPr/>
        </p:nvSpPr>
        <p:spPr>
          <a:xfrm>
            <a:off x="2918690" y="3823859"/>
            <a:ext cx="6151419" cy="2200711"/>
          </a:xfrm>
          <a:prstGeom prst="rect"/>
        </p:spPr>
        <p:txBody>
          <a:bodyPr>
            <a:normAutofit/>
          </a:bodyPr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altLang="en-US" dirty="0" sz="2800" kern="0" lang="zh-TW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現職 </a:t>
            </a:r>
            <a:endParaRPr altLang="zh-TW" dirty="0" sz="2800" kern="0" lang="en-US" smtClean="0">
              <a:latin typeface="Microsoft JhengHei" panose="020B0604030504040204" pitchFamily="34" charset="-120"/>
              <a:ea typeface="Microsoft JhengHei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sz="2800" kern="0" lang="zh-TW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經歷</a:t>
            </a:r>
            <a:r>
              <a:rPr altLang="zh-TW" dirty="0" sz="2800" kern="0" lang="en-US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endParaRPr altLang="en-US" dirty="0" kern="0" 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50232" name="矩形 3"/>
          <p:cNvSpPr/>
          <p:nvPr/>
        </p:nvSpPr>
        <p:spPr>
          <a:xfrm>
            <a:off x="489527" y="4017822"/>
            <a:ext cx="1874982" cy="2281382"/>
          </a:xfrm>
          <a:prstGeom prst="rect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dirty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endParaRPr altLang="en-US" dirty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0233" name="圓角矩形 6"/>
          <p:cNvSpPr/>
          <p:nvPr/>
        </p:nvSpPr>
        <p:spPr>
          <a:xfrm>
            <a:off x="6553200" y="628073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請</a:t>
            </a:r>
            <a:r>
              <a:rPr altLang="zh-TW" b="1" dirty="0" lang="en-US" err="1" smtClean="0">
                <a:solidFill>
                  <a:srgbClr val="FF0000"/>
                </a:solidFill>
              </a:rPr>
              <a:t>AutoSys</a:t>
            </a:r>
            <a:r>
              <a:rPr altLang="en-US" b="1" dirty="0" lang="zh-TW" smtClean="0">
                <a:solidFill>
                  <a:srgbClr val="FF0000"/>
                </a:solidFill>
              </a:rPr>
              <a:t>補充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34" name="標題 1"/>
          <p:cNvSpPr txBox="1"/>
          <p:nvPr/>
        </p:nvSpPr>
        <p:spPr>
          <a:xfrm>
            <a:off x="1102514" y="562783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載具驗證</a:t>
            </a:r>
          </a:p>
        </p:txBody>
      </p:sp>
      <p:sp>
        <p:nvSpPr>
          <p:cNvPr id="1050235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776754" y="6501280"/>
            <a:ext cx="2034070" cy="323876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57</a:t>
            </a:fld>
            <a:endParaRPr altLang="zh-TW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236" name="矩形 26"/>
          <p:cNvSpPr/>
          <p:nvPr/>
        </p:nvSpPr>
        <p:spPr>
          <a:xfrm>
            <a:off x="1032464" y="4462442"/>
            <a:ext cx="7718374" cy="2021840"/>
          </a:xfrm>
          <a:prstGeom prst="rect"/>
        </p:spPr>
        <p:txBody>
          <a:bodyPr wrap="square">
            <a:spAutoFit/>
          </a:bodyPr>
          <a:p>
            <a:pPr indent="-342900" marL="342900">
              <a:buFont typeface="+mj-lt"/>
              <a:buAutoNum type="arabicPeriod"/>
            </a:pP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晶片目標：</a:t>
            </a: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主力運算</a:t>
            </a:r>
            <a:endParaRPr altLang="zh-TW" dirty="0" sz="1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lvl="1" marL="742950">
              <a:buFont typeface="Arial" panose="020B0604020202020204" pitchFamily="34" charset="0"/>
              <a:buChar char="•"/>
            </a:pP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ADAS=&gt;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車外高速應用之道路物件</a:t>
            </a: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Segmentation(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包括汽車、機車、行人</a:t>
            </a: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與深度</a:t>
            </a: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距離</a:t>
            </a: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運算，因為車速快，因此需要快速</a:t>
            </a: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運算。由</a:t>
            </a: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晶片負責</a:t>
            </a:r>
            <a:endParaRPr altLang="zh-TW" dirty="0" sz="1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lvl="1" marL="742950">
              <a:buFont typeface="Arial" panose="020B0604020202020204" pitchFamily="34" charset="0"/>
              <a:buChar char="•"/>
            </a:pP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DMS=&gt;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辨識駕駛人</a:t>
            </a:r>
            <a:endParaRPr altLang="zh-TW" dirty="0" sz="1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342900" marL="342900">
              <a:buFont typeface="+mj-lt"/>
              <a:buAutoNum type="arabicPeriod"/>
            </a:pP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DSP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特性：高彈性</a:t>
            </a: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後運算＋影像訊號處理</a:t>
            </a:r>
            <a:endParaRPr altLang="zh-TW" dirty="0" sz="1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lvl="1" marL="742950">
              <a:buFont typeface="Arial" panose="020B0604020202020204" pitchFamily="34" charset="0"/>
              <a:buChar char="•"/>
            </a:pP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ADAS=&gt;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負責車種分類</a:t>
            </a: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(AI)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與車輛動態決策</a:t>
            </a:r>
            <a:endParaRPr altLang="zh-TW" dirty="0" sz="1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lvl="1" marL="742950">
              <a:buFont typeface="Arial" panose="020B0604020202020204" pitchFamily="34" charset="0"/>
              <a:buChar char="•"/>
            </a:pP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DMS=&gt;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辨識注意力、抽煙、看手機等危險行為</a:t>
            </a:r>
            <a:endParaRPr altLang="zh-TW" dirty="0" sz="1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342900" lvl="1" marL="342900">
              <a:buFont typeface="+mj-lt"/>
              <a:buAutoNum type="arabicPeriod" startAt="3"/>
            </a:pPr>
            <a:r>
              <a:rPr altLang="zh-TW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ARM+NEON</a:t>
            </a:r>
            <a:r>
              <a:rPr altLang="en-US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：系統運算、輔助運算</a:t>
            </a:r>
            <a:endParaRPr altLang="zh-TW" dirty="0" sz="1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19" name="圖片 4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06114" y="1183309"/>
            <a:ext cx="5403001" cy="3143673"/>
          </a:xfrm>
          <a:prstGeom prst="rect"/>
          <a:solidFill>
            <a:schemeClr val="accent2"/>
          </a:solidFill>
        </p:spPr>
      </p:pic>
      <p:sp>
        <p:nvSpPr>
          <p:cNvPr id="1050237" name="矩形 43"/>
          <p:cNvSpPr/>
          <p:nvPr/>
        </p:nvSpPr>
        <p:spPr>
          <a:xfrm>
            <a:off x="4271590" y="3481404"/>
            <a:ext cx="835266" cy="307041"/>
          </a:xfrm>
          <a:prstGeom prst="rect"/>
          <a:solidFill>
            <a:srgbClr val="A0C0E5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050" lang="en-US">
                <a:cs typeface="Arial" panose="020B0604020202020204" pitchFamily="34" charset="0"/>
              </a:rPr>
              <a:t>DSP</a:t>
            </a:r>
            <a:endParaRPr altLang="en-US" b="1" dirty="0" sz="1050" lang="zh-TW">
              <a:cs typeface="Arial" panose="020B0604020202020204" pitchFamily="34" charset="0"/>
            </a:endParaRPr>
          </a:p>
        </p:txBody>
      </p:sp>
      <p:sp>
        <p:nvSpPr>
          <p:cNvPr id="1050238" name="矩形 44"/>
          <p:cNvSpPr/>
          <p:nvPr/>
        </p:nvSpPr>
        <p:spPr>
          <a:xfrm>
            <a:off x="4271590" y="3848103"/>
            <a:ext cx="835266" cy="307041"/>
          </a:xfrm>
          <a:prstGeom prst="rect"/>
          <a:solidFill>
            <a:srgbClr val="A0C0E5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000" lang="en-US">
                <a:cs typeface="Arial" panose="020B0604020202020204" pitchFamily="34" charset="0"/>
              </a:rPr>
              <a:t>ARM</a:t>
            </a:r>
            <a:endParaRPr altLang="en-US" b="1" dirty="0" sz="1000" lang="zh-TW">
              <a:cs typeface="Arial" panose="020B0604020202020204" pitchFamily="34" charset="0"/>
            </a:endParaRPr>
          </a:p>
        </p:txBody>
      </p:sp>
      <p:sp>
        <p:nvSpPr>
          <p:cNvPr id="1050239" name="文字方塊 45"/>
          <p:cNvSpPr txBox="1"/>
          <p:nvPr/>
        </p:nvSpPr>
        <p:spPr>
          <a:xfrm>
            <a:off x="6314424" y="2831705"/>
            <a:ext cx="2406629" cy="12725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l"/>
            </a:pPr>
            <a:r>
              <a:rPr altLang="zh-TW" b="1" dirty="0" sz="1600" lang="en-US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AIM</a:t>
            </a:r>
            <a:r>
              <a:rPr altLang="en-US" b="1" dirty="0" sz="1600" lang="zh-TW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：</a:t>
            </a:r>
            <a:r>
              <a:rPr altLang="zh-TW" b="1" dirty="0" sz="1600" lang="en-US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AI</a:t>
            </a:r>
            <a:r>
              <a:rPr altLang="en-US" b="1" dirty="0" sz="1600" lang="zh-TW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主力運算</a:t>
            </a:r>
            <a:endParaRPr altLang="zh-TW" b="1" dirty="0" sz="1600" lang="en-US">
              <a:solidFill>
                <a:srgbClr val="FF0000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indent="-285750" marL="285750">
              <a:buFont typeface="Wingdings" panose="05000000000000000000" pitchFamily="2" charset="2"/>
              <a:buChar char="l"/>
            </a:pPr>
            <a:r>
              <a:rPr altLang="zh-TW" b="1" dirty="0" sz="1600" lang="en-US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DSP</a:t>
            </a:r>
            <a:r>
              <a:rPr altLang="en-US" b="1" dirty="0" sz="1600" lang="zh-TW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：</a:t>
            </a:r>
            <a:r>
              <a:rPr altLang="zh-TW" b="1" dirty="0" sz="1600" lang="en-US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AI</a:t>
            </a:r>
            <a:r>
              <a:rPr altLang="en-US" b="1" dirty="0" sz="1600" lang="zh-TW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後運算</a:t>
            </a:r>
            <a:r>
              <a:rPr altLang="zh-TW" b="1" dirty="0" sz="1600" lang="en-US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+</a:t>
            </a:r>
            <a:r>
              <a:rPr altLang="en-US" b="1" dirty="0" sz="1600" lang="zh-TW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影像處理</a:t>
            </a:r>
            <a:endParaRPr altLang="zh-TW" b="1" dirty="0" sz="1600" lang="en-US">
              <a:solidFill>
                <a:srgbClr val="FF0000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indent="-285750" marL="285750">
              <a:buFont typeface="Wingdings" panose="05000000000000000000" pitchFamily="2" charset="2"/>
              <a:buChar char="l"/>
            </a:pPr>
            <a:r>
              <a:rPr altLang="zh-TW" b="1" dirty="0" sz="1600" lang="en-US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ARM+NEON</a:t>
            </a:r>
            <a:r>
              <a:rPr altLang="en-US" b="1" dirty="0" sz="1600" lang="zh-TW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：輔助運算</a:t>
            </a:r>
          </a:p>
        </p:txBody>
      </p:sp>
      <p:cxnSp>
        <p:nvCxnSpPr>
          <p:cNvPr id="3145876" name="直線單箭頭接點 47"/>
          <p:cNvCxnSpPr>
            <a:cxnSpLocks/>
          </p:cNvCxnSpPr>
          <p:nvPr/>
        </p:nvCxnSpPr>
        <p:spPr>
          <a:xfrm flipV="1">
            <a:off x="5106856" y="3008287"/>
            <a:ext cx="1261181" cy="238280"/>
          </a:xfrm>
          <a:prstGeom prst="straightConnector1"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7" name="直線單箭頭接點 50"/>
          <p:cNvCxnSpPr>
            <a:cxnSpLocks/>
          </p:cNvCxnSpPr>
          <p:nvPr/>
        </p:nvCxnSpPr>
        <p:spPr>
          <a:xfrm flipV="1">
            <a:off x="5106856" y="3246567"/>
            <a:ext cx="1261181" cy="378088"/>
          </a:xfrm>
          <a:prstGeom prst="straightConnector1"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78" name="直線單箭頭接點 53"/>
          <p:cNvCxnSpPr>
            <a:cxnSpLocks/>
          </p:cNvCxnSpPr>
          <p:nvPr/>
        </p:nvCxnSpPr>
        <p:spPr>
          <a:xfrm flipV="1">
            <a:off x="5128980" y="3723127"/>
            <a:ext cx="1239057" cy="278496"/>
          </a:xfrm>
          <a:prstGeom prst="straightConnector1"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40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241" name="標題 1"/>
          <p:cNvSpPr txBox="1"/>
          <p:nvPr/>
        </p:nvSpPr>
        <p:spPr>
          <a:xfrm>
            <a:off x="73892" y="562783"/>
            <a:ext cx="89869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載具驗證之挑戰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解決方式</a:t>
            </a:r>
          </a:p>
        </p:txBody>
      </p:sp>
      <p:graphicFrame>
        <p:nvGraphicFramePr>
          <p:cNvPr id="4194318" name="表格 3"/>
          <p:cNvGraphicFramePr>
            <a:graphicFrameLocks noGrp="1"/>
          </p:cNvGraphicFramePr>
          <p:nvPr/>
        </p:nvGraphicFramePr>
        <p:xfrm>
          <a:off x="431800" y="1701557"/>
          <a:ext cx="8351982" cy="4298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456"/>
                <a:gridCol w="5078526"/>
              </a:tblGrid>
              <a:tr h="407510">
                <a:tc>
                  <a:txBody>
                    <a:bodyPr/>
                    <a:p>
                      <a:r>
                        <a:rPr altLang="en-US" b="1" dirty="0" sz="2400" kern="100" lang="zh-TW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挑戰</a:t>
                      </a:r>
                      <a:endParaRPr altLang="en-US" dirty="0" sz="2400" lang="zh-TW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l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="1" dirty="0" sz="2400" kern="100" lang="zh-TW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解決方式</a:t>
                      </a:r>
                      <a:endParaRPr altLang="zh-TW" b="1" dirty="0" sz="2400" kern="100" lang="en-US">
                        <a:solidFill>
                          <a:prstClr val="white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844345"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在現有市售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SoC(NXP S32V2)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平台整合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AIM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晶片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改變原有記憶體位置對應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(Memory Map)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表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修改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DDR DRAM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匯流排使得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顆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AIM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晶片能共存並同時使用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協同設計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AIM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對應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DDR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控制器傳輸與功能控制軟體協定與之對應之硬體電路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indent="-285750" marL="285750">
                        <a:buFont typeface="Arial" panose="020B0604020202020204" pitchFamily="34" charset="0"/>
                        <a:buChar char="•"/>
                      </a:pP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NXP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原廠支援下之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Linux Kernel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修改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815020"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適合車用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SoC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之低功耗及低成本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邊緣運算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cap="none" dirty="0" sz="1800" i="0" kern="1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浮點運算</a:t>
                      </a:r>
                      <a:r>
                        <a:rPr altLang="zh-TW" b="1" cap="none" dirty="0" sz="1800" i="0" kern="1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-&gt;</a:t>
                      </a:r>
                      <a:r>
                        <a:rPr altLang="en-US" b="1" cap="none" dirty="0" sz="1800" i="0" kern="1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定點運算</a:t>
                      </a:r>
                      <a:endParaRPr altLang="zh-TW" b="1" cap="none" dirty="0" sz="1800" i="0" kern="100" kumimoji="0" lang="en-US" noProof="0" normalizeH="0" spc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cap="none" dirty="0" sz="1800" i="0" kern="1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低運算量演算法</a:t>
                      </a:r>
                      <a:endParaRPr altLang="zh-TW" b="1" cap="none" dirty="0" sz="1800" i="0" kern="100" kumimoji="0" lang="en-US" noProof="0" normalizeH="0" spc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en-US" b="1" cap="none" dirty="0" sz="1800" i="0" kern="1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高效率軟體實現（</a:t>
                      </a:r>
                      <a:r>
                        <a:rPr altLang="zh-TW" b="1" cap="none" dirty="0" sz="1800" i="0" kern="1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DSP</a:t>
                      </a:r>
                      <a:r>
                        <a:rPr altLang="en-US" b="1" cap="none" dirty="0" sz="1800" i="0" kern="1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＋</a:t>
                      </a:r>
                      <a:r>
                        <a:rPr altLang="zh-TW" b="1" cap="none" dirty="0" sz="1800" i="0" kern="1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NEON</a:t>
                      </a:r>
                      <a:r>
                        <a:rPr altLang="en-US" b="1" cap="none" dirty="0" sz="1800" i="0" kern="1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</a:t>
                      </a:r>
                      <a:endParaRPr altLang="zh-TW" b="1" cap="none" dirty="0" sz="1800" i="0" kern="100" kumimoji="0" lang="en-US" noProof="0" normalizeH="0" spc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1079803">
                <a:tc>
                  <a:txBody>
                    <a:bodyPr/>
                    <a:p>
                      <a:pPr algn="l" defTabSz="457200" eaLnBrk="1" fontAlgn="auto" hangingPunct="1" indent="-285750" latinLnBrk="0" lvl="0" marL="28575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AIM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基礎電路系統之實車測試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indent="-285750" lvl="0" marL="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依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AEB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與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LKA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需求之車身動態決策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indent="-285750" lvl="0" marL="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實車不同重量、車速</a:t>
                      </a:r>
                      <a:r>
                        <a:rPr altLang="zh-TW" b="1" dirty="0" sz="1800" kern="100" lang="en-US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…</a:t>
                      </a: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等控制之策略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indent="-285750" lvl="0" marL="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altLang="en-US" b="1" dirty="0" sz="1800" kern="100" lang="zh-TW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影像與毫米波雷達融合技術</a:t>
                      </a:r>
                      <a:endParaRPr altLang="zh-TW" b="1" dirty="0" sz="1800" kern="100" 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42" name="標題 1"/>
          <p:cNvSpPr txBox="1"/>
          <p:nvPr/>
        </p:nvSpPr>
        <p:spPr>
          <a:xfrm>
            <a:off x="102177" y="562782"/>
            <a:ext cx="8959273" cy="980267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D.1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車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規電路板平台軟硬體設計</a:t>
            </a:r>
            <a:b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zh-TW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(AutoSys/ITRI)</a:t>
            </a:r>
            <a:endParaRPr altLang="en-US" dirty="0" 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19" name="物件 13"/>
          <p:cNvGraphicFramePr>
            <a:graphicFrameLocks noChangeAspect="1"/>
          </p:cNvGraphicFramePr>
          <p:nvPr/>
        </p:nvGraphicFramePr>
        <p:xfrm>
          <a:off x="142969" y="1003746"/>
          <a:ext cx="8918482" cy="5469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" spid="_x0000_s1032" imgH="4333840" imgW="7072187" progId="Visio.Drawing.15">
                  <p:embed/>
                </p:oleObj>
              </mc:Choice>
              <mc:Fallback>
                <p:oleObj name="Visio" r:id="rId1" imgH="4333840" imgW="7072187" progId="Visio.Drawing.15">
                  <p:embed/>
                  <p:pic>
                    <p:nvPicPr>
                      <p:cNvPr id="2097220" name="物件 13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142969" y="1003746"/>
                        <a:ext cx="8918482" cy="5469154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0243" name="圓角矩形 3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lang="en-US" err="1" smtClean="0">
                <a:solidFill>
                  <a:srgbClr val="FF0000"/>
                </a:solidFill>
              </a:rPr>
              <a:t>AutoSys</a:t>
            </a:r>
            <a:r>
              <a:rPr altLang="en-US" b="1" dirty="0" lang="zh-TW" smtClean="0">
                <a:solidFill>
                  <a:srgbClr val="FF0000"/>
                </a:solidFill>
              </a:rPr>
              <a:t>補充文字說明技術亮點、突破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889" name="圖案 17"/>
          <p:cNvSpPr/>
          <p:nvPr/>
        </p:nvSpPr>
        <p:spPr>
          <a:xfrm>
            <a:off x="827088" y="2779713"/>
            <a:ext cx="3068637" cy="1873250"/>
          </a:xfrm>
          <a:custGeom>
            <a:avLst/>
            <a:gdLst>
              <a:gd name="connsiteX0" fmla="*/ 0 w 6096000"/>
              <a:gd name="connsiteY0" fmla="*/ 3809999 h 3809999"/>
              <a:gd name="connsiteX1" fmla="*/ 5143500 w 6096000"/>
              <a:gd name="connsiteY1" fmla="*/ 476250 h 3809999"/>
              <a:gd name="connsiteX2" fmla="*/ 5089840 w 6096000"/>
              <a:gd name="connsiteY2" fmla="*/ 0 h 3809999"/>
              <a:gd name="connsiteX3" fmla="*/ 6096000 w 6096000"/>
              <a:gd name="connsiteY3" fmla="*/ 398088 h 3809999"/>
              <a:gd name="connsiteX4" fmla="*/ 5222476 w 6096000"/>
              <a:gd name="connsiteY4" fmla="*/ 1177175 h 3809999"/>
              <a:gd name="connsiteX5" fmla="*/ 5168815 w 6096000"/>
              <a:gd name="connsiteY5" fmla="*/ 700926 h 3809999"/>
              <a:gd name="connsiteX6" fmla="*/ 0 w 6096000"/>
              <a:gd name="connsiteY6" fmla="*/ 3809999 h 3809999"/>
              <a:gd name="connsiteX0" fmla="*/ 0 w 6096000"/>
              <a:gd name="connsiteY0" fmla="*/ 3809999 h 3809999"/>
              <a:gd name="connsiteX1" fmla="*/ 5143500 w 6096000"/>
              <a:gd name="connsiteY1" fmla="*/ 476250 h 3809999"/>
              <a:gd name="connsiteX2" fmla="*/ 5089840 w 6096000"/>
              <a:gd name="connsiteY2" fmla="*/ 0 h 3809999"/>
              <a:gd name="connsiteX3" fmla="*/ 6096000 w 6096000"/>
              <a:gd name="connsiteY3" fmla="*/ 398088 h 3809999"/>
              <a:gd name="connsiteX4" fmla="*/ 5213146 w 6096000"/>
              <a:gd name="connsiteY4" fmla="*/ 971902 h 3809999"/>
              <a:gd name="connsiteX5" fmla="*/ 5168815 w 6096000"/>
              <a:gd name="connsiteY5" fmla="*/ 700926 h 3809999"/>
              <a:gd name="connsiteX6" fmla="*/ 0 w 6096000"/>
              <a:gd name="connsiteY6" fmla="*/ 3809999 h 3809999"/>
              <a:gd name="connsiteX0" fmla="*/ 0 w 6096000"/>
              <a:gd name="connsiteY0" fmla="*/ 3576734 h 3576734"/>
              <a:gd name="connsiteX1" fmla="*/ 5143500 w 6096000"/>
              <a:gd name="connsiteY1" fmla="*/ 242985 h 3576734"/>
              <a:gd name="connsiteX2" fmla="*/ 5136493 w 6096000"/>
              <a:gd name="connsiteY2" fmla="*/ 0 h 3576734"/>
              <a:gd name="connsiteX3" fmla="*/ 6096000 w 6096000"/>
              <a:gd name="connsiteY3" fmla="*/ 164823 h 3576734"/>
              <a:gd name="connsiteX4" fmla="*/ 5213146 w 6096000"/>
              <a:gd name="connsiteY4" fmla="*/ 738637 h 3576734"/>
              <a:gd name="connsiteX5" fmla="*/ 5168815 w 6096000"/>
              <a:gd name="connsiteY5" fmla="*/ 467661 h 3576734"/>
              <a:gd name="connsiteX6" fmla="*/ 0 w 6096000"/>
              <a:gd name="connsiteY6" fmla="*/ 3576734 h 3576734"/>
              <a:gd name="connsiteX0" fmla="*/ 0 w 5526832"/>
              <a:gd name="connsiteY0" fmla="*/ 3576734 h 3576734"/>
              <a:gd name="connsiteX1" fmla="*/ 5143500 w 5526832"/>
              <a:gd name="connsiteY1" fmla="*/ 242985 h 3576734"/>
              <a:gd name="connsiteX2" fmla="*/ 5136493 w 5526832"/>
              <a:gd name="connsiteY2" fmla="*/ 0 h 3576734"/>
              <a:gd name="connsiteX3" fmla="*/ 5526832 w 5526832"/>
              <a:gd name="connsiteY3" fmla="*/ 332774 h 3576734"/>
              <a:gd name="connsiteX4" fmla="*/ 5213146 w 5526832"/>
              <a:gd name="connsiteY4" fmla="*/ 738637 h 3576734"/>
              <a:gd name="connsiteX5" fmla="*/ 5168815 w 5526832"/>
              <a:gd name="connsiteY5" fmla="*/ 467661 h 3576734"/>
              <a:gd name="connsiteX6" fmla="*/ 0 w 5526832"/>
              <a:gd name="connsiteY6" fmla="*/ 3576734 h 3576734"/>
              <a:gd name="connsiteX0" fmla="*/ 0 w 5526832"/>
              <a:gd name="connsiteY0" fmla="*/ 3576734 h 3576734"/>
              <a:gd name="connsiteX1" fmla="*/ 5146361 w 5526832"/>
              <a:gd name="connsiteY1" fmla="*/ 176414 h 3576734"/>
              <a:gd name="connsiteX2" fmla="*/ 5136493 w 5526832"/>
              <a:gd name="connsiteY2" fmla="*/ 0 h 3576734"/>
              <a:gd name="connsiteX3" fmla="*/ 5526832 w 5526832"/>
              <a:gd name="connsiteY3" fmla="*/ 332774 h 3576734"/>
              <a:gd name="connsiteX4" fmla="*/ 5213146 w 5526832"/>
              <a:gd name="connsiteY4" fmla="*/ 738637 h 3576734"/>
              <a:gd name="connsiteX5" fmla="*/ 5168815 w 5526832"/>
              <a:gd name="connsiteY5" fmla="*/ 467661 h 3576734"/>
              <a:gd name="connsiteX6" fmla="*/ 0 w 5526832"/>
              <a:gd name="connsiteY6" fmla="*/ 3576734 h 3576734"/>
              <a:gd name="connsiteX0" fmla="*/ 0 w 5526832"/>
              <a:gd name="connsiteY0" fmla="*/ 3576734 h 3576734"/>
              <a:gd name="connsiteX1" fmla="*/ 5146361 w 5526832"/>
              <a:gd name="connsiteY1" fmla="*/ 176414 h 3576734"/>
              <a:gd name="connsiteX2" fmla="*/ 5136493 w 5526832"/>
              <a:gd name="connsiteY2" fmla="*/ 0 h 3576734"/>
              <a:gd name="connsiteX3" fmla="*/ 5526832 w 5526832"/>
              <a:gd name="connsiteY3" fmla="*/ 332774 h 3576734"/>
              <a:gd name="connsiteX4" fmla="*/ 5213146 w 5526832"/>
              <a:gd name="connsiteY4" fmla="*/ 738637 h 3576734"/>
              <a:gd name="connsiteX5" fmla="*/ 5197407 w 5526832"/>
              <a:gd name="connsiteY5" fmla="*/ 552389 h 3576734"/>
              <a:gd name="connsiteX6" fmla="*/ 0 w 5526832"/>
              <a:gd name="connsiteY6" fmla="*/ 3576734 h 3576734"/>
              <a:gd name="connsiteX0" fmla="*/ 0 w 5526832"/>
              <a:gd name="connsiteY0" fmla="*/ 3576734 h 3576734"/>
              <a:gd name="connsiteX1" fmla="*/ 4997683 w 5526832"/>
              <a:gd name="connsiteY1" fmla="*/ 215751 h 3576734"/>
              <a:gd name="connsiteX2" fmla="*/ 5136493 w 5526832"/>
              <a:gd name="connsiteY2" fmla="*/ 0 h 3576734"/>
              <a:gd name="connsiteX3" fmla="*/ 5526832 w 5526832"/>
              <a:gd name="connsiteY3" fmla="*/ 332774 h 3576734"/>
              <a:gd name="connsiteX4" fmla="*/ 5213146 w 5526832"/>
              <a:gd name="connsiteY4" fmla="*/ 738637 h 3576734"/>
              <a:gd name="connsiteX5" fmla="*/ 5197407 w 5526832"/>
              <a:gd name="connsiteY5" fmla="*/ 552389 h 3576734"/>
              <a:gd name="connsiteX6" fmla="*/ 0 w 5526832"/>
              <a:gd name="connsiteY6" fmla="*/ 3576734 h 3576734"/>
              <a:gd name="connsiteX0" fmla="*/ 0 w 5526832"/>
              <a:gd name="connsiteY0" fmla="*/ 3570682 h 3570682"/>
              <a:gd name="connsiteX1" fmla="*/ 4997683 w 5526832"/>
              <a:gd name="connsiteY1" fmla="*/ 209699 h 3570682"/>
              <a:gd name="connsiteX2" fmla="*/ 4904899 w 5526832"/>
              <a:gd name="connsiteY2" fmla="*/ 0 h 3570682"/>
              <a:gd name="connsiteX3" fmla="*/ 5526832 w 5526832"/>
              <a:gd name="connsiteY3" fmla="*/ 326722 h 3570682"/>
              <a:gd name="connsiteX4" fmla="*/ 5213146 w 5526832"/>
              <a:gd name="connsiteY4" fmla="*/ 732585 h 3570682"/>
              <a:gd name="connsiteX5" fmla="*/ 5197407 w 5526832"/>
              <a:gd name="connsiteY5" fmla="*/ 546337 h 3570682"/>
              <a:gd name="connsiteX6" fmla="*/ 0 w 5526832"/>
              <a:gd name="connsiteY6" fmla="*/ 3570682 h 3570682"/>
              <a:gd name="connsiteX0" fmla="*/ 0 w 5526832"/>
              <a:gd name="connsiteY0" fmla="*/ 3570682 h 3570682"/>
              <a:gd name="connsiteX1" fmla="*/ 4997683 w 5526832"/>
              <a:gd name="connsiteY1" fmla="*/ 209699 h 3570682"/>
              <a:gd name="connsiteX2" fmla="*/ 4904899 w 5526832"/>
              <a:gd name="connsiteY2" fmla="*/ 0 h 3570682"/>
              <a:gd name="connsiteX3" fmla="*/ 5526832 w 5526832"/>
              <a:gd name="connsiteY3" fmla="*/ 326722 h 3570682"/>
              <a:gd name="connsiteX4" fmla="*/ 5213146 w 5526832"/>
              <a:gd name="connsiteY4" fmla="*/ 732585 h 3570682"/>
              <a:gd name="connsiteX5" fmla="*/ 5040152 w 5526832"/>
              <a:gd name="connsiteY5" fmla="*/ 549364 h 3570682"/>
              <a:gd name="connsiteX6" fmla="*/ 0 w 5526832"/>
              <a:gd name="connsiteY6" fmla="*/ 3570682 h 3570682"/>
              <a:gd name="connsiteX0" fmla="*/ 0 w 5526832"/>
              <a:gd name="connsiteY0" fmla="*/ 3570682 h 3570682"/>
              <a:gd name="connsiteX1" fmla="*/ 4997683 w 5526832"/>
              <a:gd name="connsiteY1" fmla="*/ 209699 h 3570682"/>
              <a:gd name="connsiteX2" fmla="*/ 4904899 w 5526832"/>
              <a:gd name="connsiteY2" fmla="*/ 0 h 3570682"/>
              <a:gd name="connsiteX3" fmla="*/ 5526832 w 5526832"/>
              <a:gd name="connsiteY3" fmla="*/ 326722 h 3570682"/>
              <a:gd name="connsiteX4" fmla="*/ 5213146 w 5526832"/>
              <a:gd name="connsiteY4" fmla="*/ 732585 h 3570682"/>
              <a:gd name="connsiteX5" fmla="*/ 5040152 w 5526832"/>
              <a:gd name="connsiteY5" fmla="*/ 549364 h 3570682"/>
              <a:gd name="connsiteX6" fmla="*/ 0 w 5526832"/>
              <a:gd name="connsiteY6" fmla="*/ 3570682 h 3570682"/>
              <a:gd name="connsiteX0" fmla="*/ 0 w 5526832"/>
              <a:gd name="connsiteY0" fmla="*/ 3570682 h 3570682"/>
              <a:gd name="connsiteX1" fmla="*/ 4997683 w 5526832"/>
              <a:gd name="connsiteY1" fmla="*/ 209699 h 3570682"/>
              <a:gd name="connsiteX2" fmla="*/ 4904899 w 5526832"/>
              <a:gd name="connsiteY2" fmla="*/ 0 h 3570682"/>
              <a:gd name="connsiteX3" fmla="*/ 5526832 w 5526832"/>
              <a:gd name="connsiteY3" fmla="*/ 326722 h 3570682"/>
              <a:gd name="connsiteX4" fmla="*/ 5024440 w 5526832"/>
              <a:gd name="connsiteY4" fmla="*/ 768896 h 3570682"/>
              <a:gd name="connsiteX5" fmla="*/ 5040152 w 5526832"/>
              <a:gd name="connsiteY5" fmla="*/ 549364 h 3570682"/>
              <a:gd name="connsiteX6" fmla="*/ 0 w 5526832"/>
              <a:gd name="connsiteY6" fmla="*/ 3570682 h 357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6832" h="3570682">
                <a:moveTo>
                  <a:pt x="0" y="3570682"/>
                </a:moveTo>
                <a:cubicBezTo>
                  <a:pt x="677333" y="1877349"/>
                  <a:pt x="2246016" y="738866"/>
                  <a:pt x="4997683" y="209699"/>
                </a:cubicBezTo>
                <a:lnTo>
                  <a:pt x="4904899" y="0"/>
                </a:lnTo>
                <a:lnTo>
                  <a:pt x="5526832" y="326722"/>
                </a:lnTo>
                <a:lnTo>
                  <a:pt x="5024440" y="768896"/>
                </a:lnTo>
                <a:lnTo>
                  <a:pt x="5040152" y="549364"/>
                </a:lnTo>
                <a:cubicBezTo>
                  <a:pt x="2610275" y="761030"/>
                  <a:pt x="1016000" y="1709633"/>
                  <a:pt x="0" y="3570682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chemeClr val="bg1"/>
              </a:gs>
            </a:gsLst>
            <a:lin ang="5400000" scaled="1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4194306" name="圖表 3"/>
          <p:cNvGraphicFramePr>
            <a:graphicFrameLocks/>
          </p:cNvGraphicFramePr>
          <p:nvPr/>
        </p:nvGraphicFramePr>
        <p:xfrm>
          <a:off x="-1" y="2484561"/>
          <a:ext cx="4303591" cy="2879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2097170" name="Picture 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4284663" y="2565400"/>
            <a:ext cx="4852987" cy="2360613"/>
          </a:xfrm>
          <a:prstGeom prst="rect"/>
          <a:noFill/>
          <a:ln>
            <a:noFill/>
          </a:ln>
          <a:effectLst/>
        </p:spPr>
      </p:pic>
      <p:sp>
        <p:nvSpPr>
          <p:cNvPr id="1048890" name="矩形 5"/>
          <p:cNvSpPr/>
          <p:nvPr/>
        </p:nvSpPr>
        <p:spPr>
          <a:xfrm>
            <a:off x="4410075" y="3805238"/>
            <a:ext cx="4652963" cy="161925"/>
          </a:xfrm>
          <a:prstGeom prst="rect"/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endParaRPr altLang="en-US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91" name="Text Box 29"/>
          <p:cNvSpPr txBox="1">
            <a:spLocks noChangeArrowheads="1"/>
          </p:cNvSpPr>
          <p:nvPr/>
        </p:nvSpPr>
        <p:spPr bwMode="auto">
          <a:xfrm>
            <a:off x="792163" y="1937544"/>
            <a:ext cx="3132137" cy="461962"/>
          </a:xfrm>
          <a:prstGeom prst="rect"/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eaLnBrk="0" hangingPunct="0" indent="-285750" marL="74295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eaLnBrk="0" hangingPunct="0" indent="-228600" marL="11430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eaLnBrk="0" hangingPunct="0" indent="-228600" marL="16002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eaLnBrk="0" hangingPunct="0" indent="-228600" marL="20574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altLang="en-US" b="1" dirty="0" sz="2400" lang="zh-TW">
                <a:solidFill>
                  <a:srgbClr val="006666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營收</a:t>
            </a:r>
            <a:endParaRPr altLang="zh-TW" b="1" dirty="0" sz="2400" lang="en-US">
              <a:solidFill>
                <a:srgbClr val="006666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92" name="Text Box 10"/>
          <p:cNvSpPr txBox="1">
            <a:spLocks noChangeArrowheads="1"/>
          </p:cNvSpPr>
          <p:nvPr/>
        </p:nvSpPr>
        <p:spPr bwMode="auto">
          <a:xfrm>
            <a:off x="3635375" y="2551113"/>
            <a:ext cx="784225" cy="400050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eaLnBrk="0" hangingPunct="0" indent="-285750" marL="74295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eaLnBrk="0" hangingPunct="0" indent="-228600" marL="11430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eaLnBrk="0" hangingPunct="0" indent="-228600" marL="16002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eaLnBrk="0" hangingPunct="0" indent="-228600" marL="20574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altLang="zh-TW" b="1" dirty="0" sz="2000" lang="en-US">
                <a:solidFill>
                  <a:srgbClr val="C0000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No.5</a:t>
            </a:r>
          </a:p>
        </p:txBody>
      </p:sp>
      <p:sp>
        <p:nvSpPr>
          <p:cNvPr id="1048893" name="Text Box 30"/>
          <p:cNvSpPr txBox="1">
            <a:spLocks noChangeArrowheads="1"/>
          </p:cNvSpPr>
          <p:nvPr/>
        </p:nvSpPr>
        <p:spPr bwMode="auto">
          <a:xfrm>
            <a:off x="4581524" y="2022598"/>
            <a:ext cx="4310063" cy="461963"/>
          </a:xfrm>
          <a:prstGeom prst="rect"/>
          <a:noFill/>
          <a:ln>
            <a:noFill/>
          </a:ln>
          <a:effectLst/>
        </p:spPr>
        <p:txBody>
          <a:bodyPr anchor="b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eaLnBrk="0" hangingPunct="0" indent="-285750" marL="74295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eaLnBrk="0" hangingPunct="0" indent="-228600" marL="11430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eaLnBrk="0" hangingPunct="0" indent="-228600" marL="16002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eaLnBrk="0" hangingPunct="0" indent="-228600" marL="20574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altLang="zh-TW" b="1" dirty="0" sz="2400" lang="en-US">
                <a:solidFill>
                  <a:srgbClr val="006666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2018 </a:t>
            </a:r>
            <a:r>
              <a:rPr altLang="en-US" b="1" dirty="0" sz="2400" lang="zh-TW">
                <a:solidFill>
                  <a:srgbClr val="006666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排名</a:t>
            </a:r>
            <a:endParaRPr altLang="zh-TW" b="1" dirty="0" sz="2400" lang="en-US">
              <a:solidFill>
                <a:srgbClr val="006666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94" name="文字方塊 4"/>
          <p:cNvSpPr txBox="1">
            <a:spLocks noChangeArrowheads="1"/>
          </p:cNvSpPr>
          <p:nvPr/>
        </p:nvSpPr>
        <p:spPr bwMode="auto">
          <a:xfrm>
            <a:off x="-36513" y="2276475"/>
            <a:ext cx="863601" cy="246063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eaLnBrk="0" hangingPunct="0" indent="-285750" marL="74295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eaLnBrk="0" hangingPunct="0" indent="-228600" marL="11430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eaLnBrk="0" hangingPunct="0" indent="-228600" marL="16002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eaLnBrk="0" hangingPunct="0" indent="-228600" marL="20574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altLang="zh-TW" b="1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($ Million)</a:t>
            </a:r>
            <a:endParaRPr altLang="en-US" b="1" sz="100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895" name="Text Box 28"/>
          <p:cNvSpPr txBox="1">
            <a:spLocks noChangeArrowheads="1"/>
          </p:cNvSpPr>
          <p:nvPr/>
        </p:nvSpPr>
        <p:spPr bwMode="auto">
          <a:xfrm>
            <a:off x="6871278" y="5006852"/>
            <a:ext cx="2376488" cy="244475"/>
          </a:xfrm>
          <a:prstGeom prst="rect"/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eaLnBrk="0" hangingPunct="0" indent="-285750" marL="74295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eaLnBrk="0" hangingPunct="0" indent="-228600" marL="11430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eaLnBrk="0" hangingPunct="0" indent="-228600" marL="16002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eaLnBrk="0" hangingPunct="0" indent="-228600" marL="20574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altLang="zh-TW" b="1" dirty="0" sz="10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Source: IC Insight, Company Data</a:t>
            </a:r>
          </a:p>
        </p:txBody>
      </p:sp>
      <p:sp>
        <p:nvSpPr>
          <p:cNvPr id="1048896" name="Text Box 10"/>
          <p:cNvSpPr txBox="1">
            <a:spLocks noChangeArrowheads="1"/>
          </p:cNvSpPr>
          <p:nvPr/>
        </p:nvSpPr>
        <p:spPr bwMode="auto">
          <a:xfrm>
            <a:off x="1744663" y="3055938"/>
            <a:ext cx="784225" cy="292100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eaLnBrk="0" hangingPunct="0" indent="-285750" marL="74295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eaLnBrk="0" hangingPunct="0" indent="-228600" marL="11430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eaLnBrk="0" hangingPunct="0" indent="-228600" marL="16002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eaLnBrk="0" hangingPunct="0" indent="-228600" marL="205740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altLang="zh-TW" b="1" sz="1300" lang="en-US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No.6</a:t>
            </a:r>
          </a:p>
        </p:txBody>
      </p:sp>
      <p:sp>
        <p:nvSpPr>
          <p:cNvPr id="1048897" name="標題 31"/>
          <p:cNvSpPr txBox="1"/>
          <p:nvPr/>
        </p:nvSpPr>
        <p:spPr>
          <a:xfrm>
            <a:off x="1101051" y="643607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公司概況及研發實績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898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992722" y="6518275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899" name="圓角矩形 14"/>
          <p:cNvSpPr/>
          <p:nvPr/>
        </p:nvSpPr>
        <p:spPr>
          <a:xfrm>
            <a:off x="6553200" y="628073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補文字說明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44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245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D.2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汽車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安全應用後處理開發</a:t>
            </a:r>
            <a:b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zh-TW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(AutoSys/</a:t>
            </a:r>
            <a:r>
              <a:rPr altLang="zh-TW" dirty="0" kern="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YunTech</a:t>
            </a:r>
            <a:r>
              <a:rPr altLang="zh-TW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altLang="en-US" dirty="0" 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70" name="群組 1"/>
          <p:cNvGrpSpPr/>
          <p:nvPr/>
        </p:nvGrpSpPr>
        <p:grpSpPr>
          <a:xfrm>
            <a:off x="535275" y="1523999"/>
            <a:ext cx="8162349" cy="4479117"/>
            <a:chOff x="83127" y="1198946"/>
            <a:chExt cx="9806269" cy="5562996"/>
          </a:xfrm>
        </p:grpSpPr>
        <p:pic>
          <p:nvPicPr>
            <p:cNvPr id="2097222" name="圖片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83127" y="1198946"/>
              <a:ext cx="9806269" cy="5562996"/>
            </a:xfrm>
            <a:prstGeom prst="rect"/>
            <a:effectLst>
              <a:softEdge rad="38100"/>
            </a:effectLst>
          </p:spPr>
        </p:pic>
        <p:sp>
          <p:nvSpPr>
            <p:cNvPr id="1050246" name="矩形 4"/>
            <p:cNvSpPr/>
            <p:nvPr/>
          </p:nvSpPr>
          <p:spPr>
            <a:xfrm>
              <a:off x="5458591" y="5417235"/>
              <a:ext cx="4087906" cy="365125"/>
            </a:xfrm>
            <a:prstGeom prst="rect"/>
            <a:noFill/>
            <a:ln w="571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TW"/>
            </a:p>
          </p:txBody>
        </p:sp>
        <p:cxnSp>
          <p:nvCxnSpPr>
            <p:cNvPr id="3145879" name="直線單箭頭接點 5"/>
            <p:cNvCxnSpPr>
              <a:cxnSpLocks/>
            </p:cNvCxnSpPr>
            <p:nvPr/>
          </p:nvCxnSpPr>
          <p:spPr>
            <a:xfrm flipH="1" flipV="1">
              <a:off x="1337069" y="3601882"/>
              <a:ext cx="4054288" cy="1976718"/>
            </a:xfrm>
            <a:prstGeom prst="straightConnector1"/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0247" name="文字方塊 6"/>
          <p:cNvSpPr txBox="1"/>
          <p:nvPr/>
        </p:nvSpPr>
        <p:spPr>
          <a:xfrm>
            <a:off x="44183" y="5922417"/>
            <a:ext cx="2821187" cy="701040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buFont typeface="+mj-lt"/>
              <a:buAutoNum type="arabicPeriod"/>
            </a:pPr>
            <a:r>
              <a:rPr altLang="en-US" dirty="0" lang="zh-TW">
                <a:latin typeface="標楷體" panose="03000509000000000000" pitchFamily="65" charset="-120"/>
                <a:ea typeface="標楷體" panose="03000509000000000000" pitchFamily="65" charset="-120"/>
              </a:rPr>
              <a:t>支援</a:t>
            </a:r>
            <a:r>
              <a:rPr altLang="zh-TW" dirty="0" lang="en-US"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altLang="en-US" dirty="0" lang="zh-TW">
                <a:latin typeface="標楷體" panose="03000509000000000000" pitchFamily="65" charset="-120"/>
                <a:ea typeface="標楷體" panose="03000509000000000000" pitchFamily="65" charset="-120"/>
              </a:rPr>
              <a:t>邊緣運算平台</a:t>
            </a:r>
            <a:endParaRPr altLang="zh-TW" dirty="0"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342900" marL="342900">
              <a:buFont typeface="+mj-lt"/>
              <a:buAutoNum type="arabicPeriod"/>
            </a:pPr>
            <a:r>
              <a:rPr altLang="en-US" dirty="0" lang="zh-TW">
                <a:latin typeface="標楷體" panose="03000509000000000000" pitchFamily="65" charset="-120"/>
                <a:ea typeface="標楷體" panose="03000509000000000000" pitchFamily="65" charset="-120"/>
              </a:rPr>
              <a:t>超低運算量演算法</a:t>
            </a:r>
          </a:p>
        </p:txBody>
      </p:sp>
      <p:sp>
        <p:nvSpPr>
          <p:cNvPr id="1050248" name="文字方塊 8"/>
          <p:cNvSpPr txBox="1"/>
          <p:nvPr/>
        </p:nvSpPr>
        <p:spPr>
          <a:xfrm>
            <a:off x="2999621" y="5922416"/>
            <a:ext cx="3134479" cy="701039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buFont typeface="+mj-lt"/>
              <a:buAutoNum type="arabicPeriod" startAt="3"/>
            </a:pPr>
            <a:r>
              <a:rPr altLang="zh-TW" dirty="0" 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Float point =&gt; 1 Bit</a:t>
            </a:r>
          </a:p>
          <a:p>
            <a:pPr indent="-342900" marL="342900">
              <a:buFont typeface="+mj-lt"/>
              <a:buAutoNum type="arabicPeriod" startAt="3"/>
            </a:pPr>
            <a:r>
              <a:rPr altLang="zh-TW" dirty="0" 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APEX DSP:</a:t>
            </a:r>
            <a:r>
              <a:rPr altLang="en-US" dirty="0" lang="zh-TW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平行化實作</a:t>
            </a:r>
          </a:p>
        </p:txBody>
      </p:sp>
      <p:sp>
        <p:nvSpPr>
          <p:cNvPr id="1050249" name="文字方塊 9"/>
          <p:cNvSpPr txBox="1"/>
          <p:nvPr/>
        </p:nvSpPr>
        <p:spPr>
          <a:xfrm>
            <a:off x="6322813" y="5922417"/>
            <a:ext cx="2821187" cy="701040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buFont typeface="+mj-lt"/>
              <a:buAutoNum type="arabicPeriod" startAt="5"/>
            </a:pPr>
            <a:r>
              <a:rPr altLang="zh-TW" dirty="0" lang="en-US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NN</a:t>
            </a:r>
            <a:r>
              <a:rPr altLang="en-US" dirty="0" lang="zh-TW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架構重新設計</a:t>
            </a:r>
            <a:endParaRPr altLang="zh-TW" dirty="0" lang="en-US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-342900" marL="342900">
              <a:buFont typeface="+mj-lt"/>
              <a:buAutoNum type="arabicPeriod" startAt="5"/>
            </a:pPr>
            <a:r>
              <a:rPr altLang="en-US" dirty="0" lang="zh-TW">
                <a:latin typeface="標楷體" panose="03000509000000000000" pitchFamily="65" charset="-120"/>
                <a:ea typeface="標楷體" panose="03000509000000000000" pitchFamily="65" charset="-120"/>
              </a:rPr>
              <a:t>已掌握相關技術</a:t>
            </a:r>
            <a:endParaRPr altLang="zh-TW" dirty="0" 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50250" name="圓角矩形 10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lang="en-US" err="1" smtClean="0">
                <a:solidFill>
                  <a:srgbClr val="FF0000"/>
                </a:solidFill>
              </a:rPr>
              <a:t>AutoSys</a:t>
            </a:r>
            <a:r>
              <a:rPr altLang="en-US" b="1" dirty="0" lang="zh-TW" smtClean="0">
                <a:solidFill>
                  <a:srgbClr val="FF0000"/>
                </a:solidFill>
              </a:rPr>
              <a:t>補充文字說明技術亮點、突破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51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>
              <a:cs typeface="Arial" panose="020B0604020202020204" pitchFamily="34" charset="0"/>
            </a:endParaRPr>
          </a:p>
        </p:txBody>
      </p:sp>
      <p:sp>
        <p:nvSpPr>
          <p:cNvPr id="1050252" name="標題 1"/>
          <p:cNvSpPr txBox="1"/>
          <p:nvPr/>
        </p:nvSpPr>
        <p:spPr>
          <a:xfrm>
            <a:off x="83127" y="562783"/>
            <a:ext cx="8959273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zh-TW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D.3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具實車驗證與產品系統測試</a:t>
            </a:r>
            <a:b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altLang="zh-TW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(AutoSys/ITRI)</a:t>
            </a:r>
            <a:endParaRPr altLang="en-US" dirty="0" 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23" name="圖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415953" y="1736469"/>
            <a:ext cx="4600236" cy="3032617"/>
          </a:xfrm>
          <a:prstGeom prst="rect"/>
        </p:spPr>
      </p:pic>
      <p:cxnSp>
        <p:nvCxnSpPr>
          <p:cNvPr id="3145880" name="直線單箭頭接點 7"/>
          <p:cNvCxnSpPr>
            <a:cxnSpLocks/>
          </p:cNvCxnSpPr>
          <p:nvPr/>
        </p:nvCxnSpPr>
        <p:spPr>
          <a:xfrm flipH="1">
            <a:off x="2573036" y="2272599"/>
            <a:ext cx="3169127" cy="980178"/>
          </a:xfrm>
          <a:prstGeom prst="straightConnector1"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253" name="文字方塊 4"/>
          <p:cNvSpPr txBox="1"/>
          <p:nvPr/>
        </p:nvSpPr>
        <p:spPr>
          <a:xfrm>
            <a:off x="1570713" y="3026907"/>
            <a:ext cx="1002323" cy="43434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b="1" dirty="0" sz="1200" lang="zh-TW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影像攝影機</a:t>
            </a:r>
            <a:r>
              <a:rPr altLang="zh-TW" b="1" dirty="0" sz="1200" lang="en-US" err="1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FoV</a:t>
            </a:r>
            <a:r>
              <a:rPr altLang="zh-TW" b="1" dirty="0" sz="1200" lang="en-US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-H 55</a:t>
            </a:r>
            <a:r>
              <a:rPr altLang="en-US" b="1" dirty="0" sz="1200" lang="zh-TW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度</a:t>
            </a:r>
            <a:endParaRPr altLang="zh-TW" b="1" dirty="0" sz="1200" lang="en-US">
              <a:solidFill>
                <a:srgbClr val="FF0000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3145881" name="直線單箭頭接點 10"/>
          <p:cNvCxnSpPr>
            <a:cxnSpLocks/>
          </p:cNvCxnSpPr>
          <p:nvPr/>
        </p:nvCxnSpPr>
        <p:spPr>
          <a:xfrm flipV="1">
            <a:off x="5765990" y="2487051"/>
            <a:ext cx="363377" cy="226366"/>
          </a:xfrm>
          <a:prstGeom prst="straightConnector1"/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254" name="文字方塊 13"/>
          <p:cNvSpPr txBox="1"/>
          <p:nvPr/>
        </p:nvSpPr>
        <p:spPr>
          <a:xfrm>
            <a:off x="4843370" y="2724343"/>
            <a:ext cx="1002323" cy="61214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b="1" dirty="0" sz="1200" lang="zh-TW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紅外線影像攝影機</a:t>
            </a:r>
            <a:r>
              <a:rPr altLang="zh-TW" b="1" dirty="0" sz="1200" lang="en-US" err="1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FoV</a:t>
            </a:r>
            <a:r>
              <a:rPr altLang="zh-TW" b="1" dirty="0" sz="1200" lang="en-US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-H 120</a:t>
            </a:r>
            <a:r>
              <a:rPr altLang="en-US" b="1" dirty="0" sz="1200" lang="zh-TW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度</a:t>
            </a:r>
            <a:endParaRPr altLang="zh-TW" b="1" dirty="0" sz="1200" lang="en-US">
              <a:solidFill>
                <a:srgbClr val="FF0000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050255" name="矩形 11"/>
          <p:cNvSpPr/>
          <p:nvPr/>
        </p:nvSpPr>
        <p:spPr>
          <a:xfrm>
            <a:off x="3922299" y="3548839"/>
            <a:ext cx="119140" cy="213731"/>
          </a:xfrm>
          <a:prstGeom prst="rect"/>
          <a:solidFill>
            <a:srgbClr val="A0C0E5"/>
          </a:solidFill>
          <a:ln w="28575">
            <a:solidFill>
              <a:srgbClr val="FF00FF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cs typeface="Arial" panose="020B0604020202020204" pitchFamily="34" charset="0"/>
            </a:endParaRPr>
          </a:p>
        </p:txBody>
      </p:sp>
      <p:sp>
        <p:nvSpPr>
          <p:cNvPr id="1050256" name="矩形 15"/>
          <p:cNvSpPr/>
          <p:nvPr/>
        </p:nvSpPr>
        <p:spPr>
          <a:xfrm>
            <a:off x="4127814" y="3632598"/>
            <a:ext cx="119140" cy="213731"/>
          </a:xfrm>
          <a:prstGeom prst="rect"/>
          <a:solidFill>
            <a:srgbClr val="A0C0E5"/>
          </a:solidFill>
          <a:ln w="28575">
            <a:solidFill>
              <a:srgbClr val="FF00FF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cs typeface="Arial" panose="020B0604020202020204" pitchFamily="34" charset="0"/>
            </a:endParaRPr>
          </a:p>
        </p:txBody>
      </p:sp>
      <p:cxnSp>
        <p:nvCxnSpPr>
          <p:cNvPr id="3145882" name="直線單箭頭接點 16"/>
          <p:cNvCxnSpPr>
            <a:cxnSpLocks/>
          </p:cNvCxnSpPr>
          <p:nvPr/>
        </p:nvCxnSpPr>
        <p:spPr>
          <a:xfrm flipH="1">
            <a:off x="1491840" y="3678451"/>
            <a:ext cx="2430459" cy="822067"/>
          </a:xfrm>
          <a:prstGeom prst="straightConnector1"/>
          <a:ln w="50800"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257" name="文字方塊 18"/>
          <p:cNvSpPr txBox="1"/>
          <p:nvPr/>
        </p:nvSpPr>
        <p:spPr>
          <a:xfrm>
            <a:off x="1150027" y="3843760"/>
            <a:ext cx="1135583" cy="46166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TW" b="1" dirty="0" sz="1200" lang="en-US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77Ghz</a:t>
            </a:r>
            <a:r>
              <a:rPr altLang="en-US" b="1" dirty="0" sz="1200" lang="zh-TW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遠距窄角</a:t>
            </a:r>
            <a:r>
              <a:rPr altLang="zh-TW" b="1" dirty="0" sz="1200" lang="en-US" err="1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mmWR</a:t>
            </a:r>
            <a:endParaRPr altLang="zh-TW" b="1" dirty="0" sz="1200" lang="en-US">
              <a:solidFill>
                <a:srgbClr val="FF00FF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3145883" name="直線單箭頭接點 19"/>
          <p:cNvCxnSpPr>
            <a:cxnSpLocks/>
          </p:cNvCxnSpPr>
          <p:nvPr/>
        </p:nvCxnSpPr>
        <p:spPr>
          <a:xfrm flipH="1">
            <a:off x="2707069" y="3843760"/>
            <a:ext cx="1449760" cy="550195"/>
          </a:xfrm>
          <a:prstGeom prst="straightConnector1"/>
          <a:ln w="50800"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258" name="文字方塊 21"/>
          <p:cNvSpPr txBox="1"/>
          <p:nvPr/>
        </p:nvSpPr>
        <p:spPr>
          <a:xfrm>
            <a:off x="2278495" y="4403970"/>
            <a:ext cx="1135583" cy="61214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TW" b="1" dirty="0" sz="1200" lang="en-US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24/77Ghz</a:t>
            </a:r>
            <a:r>
              <a:rPr altLang="en-US" b="1" dirty="0" sz="1200" lang="zh-TW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近距廣角</a:t>
            </a:r>
            <a:r>
              <a:rPr altLang="zh-TW" b="1" dirty="0" sz="1200" lang="en-US" err="1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mmWR</a:t>
            </a:r>
            <a:endParaRPr altLang="zh-TW" b="1" dirty="0" sz="1200" lang="en-US">
              <a:solidFill>
                <a:srgbClr val="FF00FF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050259" name="矩形 22"/>
          <p:cNvSpPr/>
          <p:nvPr/>
        </p:nvSpPr>
        <p:spPr>
          <a:xfrm>
            <a:off x="931195" y="5160046"/>
            <a:ext cx="7718374" cy="1077218"/>
          </a:xfrm>
          <a:prstGeom prst="rect"/>
        </p:spPr>
        <p:txBody>
          <a:bodyPr wrap="square">
            <a:spAutoFit/>
          </a:bodyPr>
          <a:p>
            <a:pPr indent="-342900" marL="342900">
              <a:buFont typeface="+mj-lt"/>
              <a:buAutoNum type="arabicPeriod"/>
            </a:pPr>
            <a:r>
              <a:rPr altLang="en-US" b="1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影像與毫米波雷達融合技術</a:t>
            </a:r>
            <a:endParaRPr altLang="zh-TW" b="1" dirty="0" sz="1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342900" marL="342900">
              <a:buFont typeface="+mj-lt"/>
              <a:buAutoNum type="arabicPeriod"/>
            </a:pPr>
            <a:r>
              <a:rPr altLang="zh-TW" b="1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AEB</a:t>
            </a:r>
            <a:r>
              <a:rPr altLang="en-US" b="1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altLang="zh-TW" b="1" dirty="0" sz="1600" lang="en-US">
                <a:ea typeface="微軟正黑體" panose="020B0604030504040204" pitchFamily="34" charset="-120"/>
                <a:cs typeface="Arial" panose="020B0604020202020204" pitchFamily="34" charset="0"/>
              </a:rPr>
              <a:t>LKA</a:t>
            </a:r>
            <a:r>
              <a:rPr altLang="en-US" b="1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車輛動態決策</a:t>
            </a:r>
            <a:endParaRPr altLang="zh-TW" b="1" dirty="0" sz="1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342900" marL="342900">
              <a:buFont typeface="+mj-lt"/>
              <a:buAutoNum type="arabicPeriod"/>
            </a:pPr>
            <a:r>
              <a:rPr altLang="en-US" b="1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實車在不同載重、不同車速、不同天候、抓地力下之車身動態控制系統</a:t>
            </a:r>
            <a:endParaRPr altLang="zh-TW" b="1" dirty="0" sz="1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342900" marL="342900">
              <a:buFont typeface="+mj-lt"/>
              <a:buAutoNum type="arabicPeriod"/>
            </a:pPr>
            <a:r>
              <a:rPr altLang="en-US" b="1" dirty="0" sz="1600" lang="zh-TW">
                <a:ea typeface="微軟正黑體" panose="020B0604030504040204" pitchFamily="34" charset="-120"/>
                <a:cs typeface="Arial" panose="020B0604020202020204" pitchFamily="34" charset="0"/>
              </a:rPr>
              <a:t>控制系統之自我撿測技術</a:t>
            </a:r>
            <a:endParaRPr altLang="zh-TW" b="1" dirty="0" sz="16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0" name="表格 5"/>
          <p:cNvGraphicFramePr>
            <a:graphicFrameLocks noGrp="1"/>
          </p:cNvGraphicFramePr>
          <p:nvPr/>
        </p:nvGraphicFramePr>
        <p:xfrm>
          <a:off x="1170432" y="1006427"/>
          <a:ext cx="6828599" cy="5773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727"/>
                <a:gridCol w="214620"/>
                <a:gridCol w="214619"/>
                <a:gridCol w="214620"/>
                <a:gridCol w="214620"/>
                <a:gridCol w="214619"/>
                <a:gridCol w="214620"/>
                <a:gridCol w="214620"/>
                <a:gridCol w="214619"/>
                <a:gridCol w="214620"/>
                <a:gridCol w="214620"/>
                <a:gridCol w="214619"/>
                <a:gridCol w="214620"/>
                <a:gridCol w="214620"/>
                <a:gridCol w="214619"/>
                <a:gridCol w="214620"/>
                <a:gridCol w="214620"/>
                <a:gridCol w="214619"/>
                <a:gridCol w="214620"/>
                <a:gridCol w="214620"/>
                <a:gridCol w="214619"/>
                <a:gridCol w="214620"/>
                <a:gridCol w="214620"/>
                <a:gridCol w="214619"/>
                <a:gridCol w="214620"/>
              </a:tblGrid>
              <a:tr h="182293">
                <a:tc rowSpan="2">
                  <a:txBody>
                    <a:bodyPr/>
                    <a:p>
                      <a:endParaRPr altLang="en-US" baseline="0" dirty="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2">
                  <a:txBody>
                    <a:bodyPr/>
                    <a:p>
                      <a:pPr algn="ctr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aseline="0" b="1" cap="none" dirty="0" sz="11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2020</a:t>
                      </a:r>
                      <a:endParaRPr altLang="en-US" baseline="0" b="1" cap="none" dirty="0" sz="1100" i="0" kern="1200" kumimoji="0" lang="zh-TW" noProof="0" normalizeH="0" spc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dirty="0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gridSpan="12">
                  <a:txBody>
                    <a:bodyPr/>
                    <a:p>
                      <a:pPr algn="ctr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aseline="0" b="1" cap="none" dirty="0" sz="11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</a:t>
                      </a:r>
                      <a:endParaRPr altLang="en-US" baseline="0" b="1" cap="none" dirty="0" sz="1100" i="0" kern="1200" kumimoji="0" lang="zh-TW" noProof="0" normalizeH="0" spc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dirty="0" lang="zh-TW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</a:tr>
              <a:tr h="171100">
                <a:tc vMerge="1"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altLang="en-US" baseline="0" b="0" cap="none" dirty="0" sz="1800" i="0" kern="1200" kumimoji="0" lang="zh-TW" noProof="0" normalizeH="0" spc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p>
                      <a:pPr algn="ctr"/>
                      <a:r>
                        <a:rPr altLang="zh-TW" baseline="0" b="1" cap="none" dirty="0" sz="9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Q1</a:t>
                      </a:r>
                      <a:endParaRPr altLang="en-US" baseline="0" b="1" dirty="0" sz="900" lang="zh-TW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gridSpan="3">
                  <a:txBody>
                    <a:bodyPr/>
                    <a:p>
                      <a:pPr algn="ctr"/>
                      <a:r>
                        <a:rPr altLang="zh-TW" baseline="0" b="1" cap="none" dirty="0" sz="9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Q2</a:t>
                      </a:r>
                      <a:endParaRPr altLang="en-US" baseline="0" b="1" dirty="0" sz="900" lang="zh-TW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gridSpan="3">
                  <a:txBody>
                    <a:bodyPr/>
                    <a:p>
                      <a:pPr algn="ctr"/>
                      <a:r>
                        <a:rPr altLang="zh-TW" baseline="0" b="1" cap="none" dirty="0" sz="9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Q3</a:t>
                      </a:r>
                      <a:endParaRPr altLang="en-US" baseline="0" b="1" dirty="0" sz="900" lang="zh-TW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gridSpan="3">
                  <a:txBody>
                    <a:bodyPr/>
                    <a:p>
                      <a:pPr algn="ctr"/>
                      <a:r>
                        <a:rPr altLang="zh-TW" baseline="0" b="1" cap="none" dirty="0" sz="9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Q4</a:t>
                      </a:r>
                      <a:endParaRPr altLang="en-US" baseline="0" b="1" dirty="0" sz="900" lang="zh-TW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gridSpan="3">
                  <a:txBody>
                    <a:bodyPr/>
                    <a:p>
                      <a:pPr algn="ctr"/>
                      <a:r>
                        <a:rPr altLang="zh-TW" baseline="0" b="1" cap="none" dirty="0" sz="9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Q1</a:t>
                      </a:r>
                      <a:endParaRPr altLang="en-US" baseline="0" b="1" dirty="0" sz="900" lang="zh-TW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gridSpan="3">
                  <a:txBody>
                    <a:bodyPr/>
                    <a:p>
                      <a:pPr algn="ctr"/>
                      <a:r>
                        <a:rPr altLang="zh-TW" baseline="0" b="1" cap="none" dirty="0" sz="9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Q2</a:t>
                      </a:r>
                      <a:endParaRPr altLang="en-US" baseline="0" b="1" dirty="0" sz="900" lang="zh-TW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gridSpan="3">
                  <a:txBody>
                    <a:bodyPr/>
                    <a:p>
                      <a:pPr algn="ctr"/>
                      <a:r>
                        <a:rPr altLang="zh-TW" baseline="0" b="1" cap="none" dirty="0" sz="9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Q3</a:t>
                      </a:r>
                      <a:endParaRPr altLang="en-US" baseline="0" b="1" dirty="0" sz="900" lang="zh-TW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gridSpan="3">
                  <a:txBody>
                    <a:bodyPr/>
                    <a:p>
                      <a:pPr algn="ctr"/>
                      <a:r>
                        <a:rPr altLang="zh-TW" baseline="0" b="1" cap="none" dirty="0" sz="9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Q4</a:t>
                      </a:r>
                      <a:endParaRPr altLang="en-US" baseline="0" b="1" dirty="0" sz="900" lang="zh-TW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</a:tr>
              <a:tr h="663877">
                <a:tc>
                  <a:txBody>
                    <a:bodyPr/>
                    <a:p>
                      <a:pPr algn="ctr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aseline="0" b="1" cap="none" dirty="0" sz="12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Shuttle </a:t>
                      </a:r>
                      <a:r>
                        <a:rPr altLang="en-US" baseline="0" b="1" cap="none" dirty="0" sz="1200" i="0" kern="12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晶圓時程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703326"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aseline="0" b="1" cap="none" dirty="0" sz="12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A. AIM</a:t>
                      </a:r>
                      <a:r>
                        <a:rPr altLang="en-US" baseline="0" b="1" cap="none" dirty="0" sz="1200" i="0" kern="12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製程平台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150620"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aseline="0" b="1" cap="none" dirty="0" sz="12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B. AIM</a:t>
                      </a:r>
                      <a:r>
                        <a:rPr altLang="en-US" baseline="0" b="1" cap="none" dirty="0" sz="1200" i="0" kern="12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元件平台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859280"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aseline="0" b="1" cap="none" dirty="0" sz="12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C. AIM</a:t>
                      </a:r>
                      <a:r>
                        <a:rPr altLang="en-US" baseline="0" b="1" cap="none" dirty="0" sz="1200" i="0" kern="1200" kumimoji="0" lang="zh-TW" noProof="0" normalizeH="0" spc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設計平台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908304"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aseline="0" b="1" cap="none" dirty="0" sz="1200" i="0" kern="1200" kumimoji="0" lang="en-US" noProof="0" normalizeH="0" spc="0" strike="noStrike" u="none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D. AIM</a:t>
                      </a:r>
                      <a:r>
                        <a:rPr altLang="en-US" baseline="0" b="1" cap="none" dirty="0" sz="1200" i="0" kern="1200" kumimoji="0" lang="zh-TW" noProof="0" normalizeH="0" spc="0" strike="noStrike" u="none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載具驗證</a:t>
                      </a:r>
                      <a:endParaRPr altLang="zh-TW" baseline="0" b="1" cap="none" dirty="0" sz="1200" i="0" kern="1200" kumimoji="0" lang="en-US" noProof="0" normalizeH="0" spc="0" strike="noStrike" u="none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endParaRPr altLang="en-US" baseline="0" dirty="0" sz="1200" lang="zh-TW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50260" name="標題 1"/>
          <p:cNvSpPr>
            <a:spLocks noGrp="1"/>
          </p:cNvSpPr>
          <p:nvPr>
            <p:ph type="title"/>
          </p:nvPr>
        </p:nvSpPr>
        <p:spPr>
          <a:xfrm>
            <a:off x="1236518" y="577410"/>
            <a:ext cx="7450282" cy="566488"/>
          </a:xfrm>
        </p:spPr>
        <p:txBody>
          <a:bodyPr/>
          <a:p>
            <a:r>
              <a:rPr altLang="en-US" dirty="0"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時程規劃</a:t>
            </a:r>
          </a:p>
        </p:txBody>
      </p:sp>
      <p:grpSp>
        <p:nvGrpSpPr>
          <p:cNvPr id="273" name="群組 16"/>
          <p:cNvGrpSpPr/>
          <p:nvPr/>
        </p:nvGrpSpPr>
        <p:grpSpPr>
          <a:xfrm>
            <a:off x="2848711" y="1495804"/>
            <a:ext cx="6380339" cy="215444"/>
            <a:chOff x="2454503" y="1922853"/>
            <a:chExt cx="6380339" cy="276285"/>
          </a:xfrm>
        </p:grpSpPr>
        <p:sp>
          <p:nvSpPr>
            <p:cNvPr id="1050261" name="矩形 6"/>
            <p:cNvSpPr/>
            <p:nvPr/>
          </p:nvSpPr>
          <p:spPr bwMode="auto">
            <a:xfrm>
              <a:off x="2454503" y="1986087"/>
              <a:ext cx="320775" cy="149817"/>
            </a:xfrm>
            <a:prstGeom prst="rect"/>
            <a:solidFill>
              <a:schemeClr val="accent5">
                <a:lumMod val="75000"/>
              </a:schemeClr>
            </a:solidFill>
            <a:ln w="19050">
              <a:noFill/>
            </a:ln>
          </p:spPr>
          <p:txBody>
            <a:bodyPr anchor="ctr" bIns="0" lIns="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62" name="文字方塊 17"/>
            <p:cNvSpPr txBox="1"/>
            <p:nvPr/>
          </p:nvSpPr>
          <p:spPr>
            <a:xfrm>
              <a:off x="2775278" y="1922853"/>
              <a:ext cx="6059564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1</a:t>
              </a:r>
              <a:r>
                <a:rPr altLang="zh-TW" baseline="30000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st</a:t>
              </a:r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 Shuttle for A1, A2, A4, A5, A6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4" name="群組 15"/>
          <p:cNvGrpSpPr/>
          <p:nvPr/>
        </p:nvGrpSpPr>
        <p:grpSpPr>
          <a:xfrm>
            <a:off x="2852281" y="2418912"/>
            <a:ext cx="3790327" cy="215444"/>
            <a:chOff x="2458073" y="2160415"/>
            <a:chExt cx="3790327" cy="276285"/>
          </a:xfrm>
        </p:grpSpPr>
        <p:sp>
          <p:nvSpPr>
            <p:cNvPr id="1050263" name="矩形 7"/>
            <p:cNvSpPr/>
            <p:nvPr/>
          </p:nvSpPr>
          <p:spPr bwMode="auto">
            <a:xfrm>
              <a:off x="2458073" y="2205970"/>
              <a:ext cx="956711" cy="149818"/>
            </a:xfrm>
            <a:prstGeom prst="rect"/>
            <a:solidFill>
              <a:schemeClr val="accent5">
                <a:lumMod val="75000"/>
              </a:schemeClr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64" name="文字方塊 18"/>
            <p:cNvSpPr txBox="1"/>
            <p:nvPr/>
          </p:nvSpPr>
          <p:spPr>
            <a:xfrm>
              <a:off x="3414784" y="2160415"/>
              <a:ext cx="2833616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A.3 Memory Bit Cell and </a:t>
              </a:r>
              <a:r>
                <a:rPr altLang="zh-TW" b="1" dirty="0" sz="800" lang="en-US" err="1">
                  <a:ea typeface="微軟正黑體" panose="020B0604030504040204" pitchFamily="34" charset="-120"/>
                  <a:cs typeface="Arial" panose="020B0604020202020204" pitchFamily="34" charset="0"/>
                </a:rPr>
                <a:t>Subarry</a:t>
              </a:r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 Development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5" name="群組 14"/>
          <p:cNvGrpSpPr/>
          <p:nvPr/>
        </p:nvGrpSpPr>
        <p:grpSpPr>
          <a:xfrm>
            <a:off x="3814383" y="1726581"/>
            <a:ext cx="3468843" cy="205741"/>
            <a:chOff x="3423830" y="2414681"/>
            <a:chExt cx="3465710" cy="263842"/>
          </a:xfrm>
        </p:grpSpPr>
        <p:sp>
          <p:nvSpPr>
            <p:cNvPr id="1050265" name="矩形 8"/>
            <p:cNvSpPr/>
            <p:nvPr/>
          </p:nvSpPr>
          <p:spPr bwMode="auto">
            <a:xfrm>
              <a:off x="3423830" y="2477915"/>
              <a:ext cx="643781" cy="149817"/>
            </a:xfrm>
            <a:prstGeom prst="rect"/>
            <a:solidFill>
              <a:schemeClr val="accent5">
                <a:lumMod val="75000"/>
              </a:schemeClr>
            </a:solidFill>
            <a:ln w="38100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66" name="文字方塊 19"/>
            <p:cNvSpPr txBox="1"/>
            <p:nvPr/>
          </p:nvSpPr>
          <p:spPr>
            <a:xfrm>
              <a:off x="4067610" y="2414681"/>
              <a:ext cx="2821930" cy="263842"/>
            </a:xfrm>
            <a:prstGeom prst="rect"/>
            <a:noFill/>
            <a:ln>
              <a:noFill/>
            </a:ln>
          </p:spPr>
          <p:txBody>
            <a:bodyPr rtlCol="0" wrap="non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</a:t>
              </a:r>
              <a:r>
                <a:rPr altLang="zh-TW" baseline="30000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nd</a:t>
              </a:r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 Shuttle for A3; B1, B2, B3, B4, B5; C5 </a:t>
              </a:r>
              <a:r>
                <a:rPr altLang="zh-TW" b="1" dirty="0" sz="7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(Surveillance SOC)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6" name="群組 26"/>
          <p:cNvGrpSpPr/>
          <p:nvPr/>
        </p:nvGrpSpPr>
        <p:grpSpPr>
          <a:xfrm>
            <a:off x="2848717" y="2880466"/>
            <a:ext cx="3168205" cy="215444"/>
            <a:chOff x="2454509" y="2743757"/>
            <a:chExt cx="3168205" cy="276285"/>
          </a:xfrm>
        </p:grpSpPr>
        <p:sp>
          <p:nvSpPr>
            <p:cNvPr id="1050267" name="矩形 20"/>
            <p:cNvSpPr/>
            <p:nvPr/>
          </p:nvSpPr>
          <p:spPr bwMode="auto">
            <a:xfrm>
              <a:off x="2454509" y="2789312"/>
              <a:ext cx="1287562" cy="149818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 err="1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Syntronix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68" name="文字方塊 23"/>
            <p:cNvSpPr txBox="1"/>
            <p:nvPr/>
          </p:nvSpPr>
          <p:spPr>
            <a:xfrm>
              <a:off x="3742356" y="2743757"/>
              <a:ext cx="1880358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B1. Cell Library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7" name="群組 13"/>
          <p:cNvGrpSpPr/>
          <p:nvPr/>
        </p:nvGrpSpPr>
        <p:grpSpPr>
          <a:xfrm>
            <a:off x="3493840" y="3803574"/>
            <a:ext cx="3328297" cy="215444"/>
            <a:chOff x="3099632" y="3759011"/>
            <a:chExt cx="3328297" cy="276285"/>
          </a:xfrm>
        </p:grpSpPr>
        <p:sp>
          <p:nvSpPr>
            <p:cNvPr id="1050269" name="矩形 21"/>
            <p:cNvSpPr/>
            <p:nvPr/>
          </p:nvSpPr>
          <p:spPr bwMode="auto">
            <a:xfrm>
              <a:off x="3099632" y="3804566"/>
              <a:ext cx="964905" cy="149817"/>
            </a:xfrm>
            <a:prstGeom prst="rect"/>
            <a:solidFill>
              <a:schemeClr val="accent5">
                <a:lumMod val="75000"/>
              </a:schemeClr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70" name="文字方塊 24"/>
            <p:cNvSpPr txBox="1"/>
            <p:nvPr/>
          </p:nvSpPr>
          <p:spPr>
            <a:xfrm>
              <a:off x="4064539" y="3759011"/>
              <a:ext cx="2363390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B6. Design Integration Flow Development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8" name="群組 33"/>
          <p:cNvGrpSpPr/>
          <p:nvPr/>
        </p:nvGrpSpPr>
        <p:grpSpPr>
          <a:xfrm>
            <a:off x="2839665" y="4265128"/>
            <a:ext cx="5125516" cy="215444"/>
            <a:chOff x="2454508" y="4300835"/>
            <a:chExt cx="5125516" cy="276285"/>
          </a:xfrm>
        </p:grpSpPr>
        <p:sp>
          <p:nvSpPr>
            <p:cNvPr id="1050271" name="矩形 22"/>
            <p:cNvSpPr/>
            <p:nvPr/>
          </p:nvSpPr>
          <p:spPr bwMode="auto">
            <a:xfrm>
              <a:off x="2454508" y="4352884"/>
              <a:ext cx="329821" cy="151200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 wrap="none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altLang="en-US" b="1" dirty="0" sz="7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72" name="文字方塊 25"/>
            <p:cNvSpPr txBox="1"/>
            <p:nvPr/>
          </p:nvSpPr>
          <p:spPr>
            <a:xfrm>
              <a:off x="2784329" y="4300835"/>
              <a:ext cx="4795695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C2. DLA Engine IP  (ITRI DIP) Architecture Design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9" name="群組 34"/>
          <p:cNvGrpSpPr/>
          <p:nvPr/>
        </p:nvGrpSpPr>
        <p:grpSpPr>
          <a:xfrm>
            <a:off x="2848712" y="4034351"/>
            <a:ext cx="2957029" cy="215444"/>
            <a:chOff x="2454504" y="5429116"/>
            <a:chExt cx="2957029" cy="276285"/>
          </a:xfrm>
        </p:grpSpPr>
        <p:sp>
          <p:nvSpPr>
            <p:cNvPr id="1050273" name="矩形 28"/>
            <p:cNvSpPr/>
            <p:nvPr/>
          </p:nvSpPr>
          <p:spPr bwMode="auto">
            <a:xfrm>
              <a:off x="2454504" y="5469623"/>
              <a:ext cx="641549" cy="149818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74" name="文字方塊 29"/>
            <p:cNvSpPr txBox="1"/>
            <p:nvPr/>
          </p:nvSpPr>
          <p:spPr>
            <a:xfrm>
              <a:off x="3098290" y="5429116"/>
              <a:ext cx="2313243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C1. DLA  Architecture Design Tool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0" name="群組 10"/>
          <p:cNvGrpSpPr/>
          <p:nvPr/>
        </p:nvGrpSpPr>
        <p:grpSpPr>
          <a:xfrm>
            <a:off x="2848718" y="3111243"/>
            <a:ext cx="5008582" cy="215444"/>
            <a:chOff x="2454509" y="3004591"/>
            <a:chExt cx="6262001" cy="276285"/>
          </a:xfrm>
        </p:grpSpPr>
        <p:sp>
          <p:nvSpPr>
            <p:cNvPr id="1050275" name="矩形 142"/>
            <p:cNvSpPr/>
            <p:nvPr/>
          </p:nvSpPr>
          <p:spPr bwMode="auto">
            <a:xfrm>
              <a:off x="2454509" y="3050146"/>
              <a:ext cx="1287562" cy="149818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Max RAM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76" name="文字方塊 143"/>
            <p:cNvSpPr txBox="1"/>
            <p:nvPr/>
          </p:nvSpPr>
          <p:spPr>
            <a:xfrm>
              <a:off x="3742071" y="3004591"/>
              <a:ext cx="4974439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B2. HBW</a:t>
              </a:r>
              <a:r>
                <a:rPr altLang="en-US" b="1" dirty="0" sz="800" lang="zh-TW"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DRAM Mat &amp; Macro 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1" name="群組 11"/>
          <p:cNvGrpSpPr/>
          <p:nvPr/>
        </p:nvGrpSpPr>
        <p:grpSpPr>
          <a:xfrm>
            <a:off x="2839665" y="3342020"/>
            <a:ext cx="4878610" cy="215444"/>
            <a:chOff x="2454503" y="3260851"/>
            <a:chExt cx="4878610" cy="276285"/>
          </a:xfrm>
        </p:grpSpPr>
        <p:sp>
          <p:nvSpPr>
            <p:cNvPr id="1050277" name="矩形 147"/>
            <p:cNvSpPr/>
            <p:nvPr/>
          </p:nvSpPr>
          <p:spPr bwMode="auto">
            <a:xfrm>
              <a:off x="2454503" y="3306406"/>
              <a:ext cx="1287568" cy="149818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AP Memory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78" name="文字方塊 148"/>
            <p:cNvSpPr txBox="1"/>
            <p:nvPr/>
          </p:nvSpPr>
          <p:spPr>
            <a:xfrm>
              <a:off x="3755246" y="3260851"/>
              <a:ext cx="3577867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B3. SRAM Macro &amp; Compiler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2" name="群組 12"/>
          <p:cNvGrpSpPr/>
          <p:nvPr/>
        </p:nvGrpSpPr>
        <p:grpSpPr>
          <a:xfrm>
            <a:off x="2848717" y="3572797"/>
            <a:ext cx="3540102" cy="215444"/>
            <a:chOff x="2454509" y="3517746"/>
            <a:chExt cx="3540102" cy="276285"/>
          </a:xfrm>
        </p:grpSpPr>
        <p:sp>
          <p:nvSpPr>
            <p:cNvPr id="1050279" name="矩形 149"/>
            <p:cNvSpPr/>
            <p:nvPr/>
          </p:nvSpPr>
          <p:spPr bwMode="auto">
            <a:xfrm>
              <a:off x="2454509" y="3563301"/>
              <a:ext cx="1287562" cy="149818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3</a:t>
              </a:r>
              <a:r>
                <a:rPr altLang="zh-TW" baseline="30000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rd</a:t>
              </a:r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Party IP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80" name="文字方塊 150"/>
            <p:cNvSpPr txBox="1"/>
            <p:nvPr/>
          </p:nvSpPr>
          <p:spPr>
            <a:xfrm>
              <a:off x="3733024" y="3517746"/>
              <a:ext cx="2261587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B4. Peripheral IP, B5. Interface IP 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3" name="群組 32"/>
          <p:cNvGrpSpPr/>
          <p:nvPr/>
        </p:nvGrpSpPr>
        <p:grpSpPr>
          <a:xfrm>
            <a:off x="2851402" y="5188236"/>
            <a:ext cx="4822447" cy="215444"/>
            <a:chOff x="2454510" y="4502832"/>
            <a:chExt cx="4822447" cy="276285"/>
          </a:xfrm>
        </p:grpSpPr>
        <p:sp>
          <p:nvSpPr>
            <p:cNvPr id="1050281" name="矩形 153"/>
            <p:cNvSpPr/>
            <p:nvPr/>
          </p:nvSpPr>
          <p:spPr bwMode="auto">
            <a:xfrm>
              <a:off x="2454510" y="4565375"/>
              <a:ext cx="1284877" cy="151200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82" name="文字方塊 154"/>
            <p:cNvSpPr txBox="1"/>
            <p:nvPr/>
          </p:nvSpPr>
          <p:spPr>
            <a:xfrm>
              <a:off x="3743516" y="4502832"/>
              <a:ext cx="3533441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C3.  NN Software Developer's Kit 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4" name="群組 31"/>
          <p:cNvGrpSpPr/>
          <p:nvPr/>
        </p:nvGrpSpPr>
        <p:grpSpPr>
          <a:xfrm>
            <a:off x="2855536" y="5419013"/>
            <a:ext cx="4240698" cy="215444"/>
            <a:chOff x="2445456" y="4713926"/>
            <a:chExt cx="4240698" cy="276285"/>
          </a:xfrm>
        </p:grpSpPr>
        <p:sp>
          <p:nvSpPr>
            <p:cNvPr id="1050283" name="矩形 155"/>
            <p:cNvSpPr/>
            <p:nvPr/>
          </p:nvSpPr>
          <p:spPr bwMode="auto">
            <a:xfrm>
              <a:off x="2445456" y="4776469"/>
              <a:ext cx="1603209" cy="151200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prstClr val="white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altLang="en-US" b="1" dirty="0" sz="7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84" name="文字方塊 156"/>
            <p:cNvSpPr txBox="1"/>
            <p:nvPr/>
          </p:nvSpPr>
          <p:spPr>
            <a:xfrm>
              <a:off x="4048666" y="4713926"/>
              <a:ext cx="2637488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C4. NN Model/Algorithm (Surveillance) Design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5" name="群組 30"/>
          <p:cNvGrpSpPr/>
          <p:nvPr/>
        </p:nvGrpSpPr>
        <p:grpSpPr>
          <a:xfrm>
            <a:off x="2855538" y="5649790"/>
            <a:ext cx="5270429" cy="215444"/>
            <a:chOff x="2526540" y="4944710"/>
            <a:chExt cx="5130201" cy="276285"/>
          </a:xfrm>
        </p:grpSpPr>
        <p:sp>
          <p:nvSpPr>
            <p:cNvPr id="1050285" name="矩形 151"/>
            <p:cNvSpPr/>
            <p:nvPr/>
          </p:nvSpPr>
          <p:spPr bwMode="auto">
            <a:xfrm>
              <a:off x="2526540" y="5007944"/>
              <a:ext cx="2918747" cy="149817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NTHU</a:t>
              </a:r>
              <a:endParaRPr altLang="en-US" b="1" dirty="0" sz="7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86" name="文字方塊 152"/>
            <p:cNvSpPr txBox="1"/>
            <p:nvPr/>
          </p:nvSpPr>
          <p:spPr>
            <a:xfrm>
              <a:off x="5445287" y="4944710"/>
              <a:ext cx="2211454" cy="276285"/>
            </a:xfrm>
            <a:prstGeom prst="rect"/>
            <a:noFill/>
            <a:ln>
              <a:noFill/>
            </a:ln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C4. NN Model/Algorithm Design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50287" name="矩形 170"/>
          <p:cNvSpPr/>
          <p:nvPr/>
        </p:nvSpPr>
        <p:spPr bwMode="auto">
          <a:xfrm>
            <a:off x="3492497" y="6261126"/>
            <a:ext cx="2567954" cy="116826"/>
          </a:xfrm>
          <a:prstGeom prst="rect"/>
          <a:solidFill>
            <a:schemeClr val="accent3">
              <a:lumMod val="75000"/>
            </a:schemeClr>
          </a:solidFill>
          <a:ln w="28575">
            <a:noFill/>
          </a:ln>
        </p:spPr>
        <p:txBody>
          <a:bodyPr anchor="ctr" bIns="0" lIns="108000" rIns="0" tIns="0"/>
          <a:p>
            <a:pPr eaLnBrk="0" hangingPunct="0"/>
            <a:r>
              <a:rPr altLang="zh-TW" b="1" dirty="0" sz="800" lang="en-US" err="1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r>
              <a: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80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/ </a:t>
            </a:r>
            <a:r>
              <a:rPr altLang="zh-TW" b="1" dirty="0" sz="800" lang="en-US" err="1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Yuntech</a:t>
            </a:r>
            <a:endParaRPr altLang="en-US" b="1" dirty="0" sz="800" lang="zh-TW">
              <a:solidFill>
                <a:schemeClr val="bg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86" name="群組 162"/>
          <p:cNvGrpSpPr/>
          <p:nvPr/>
        </p:nvGrpSpPr>
        <p:grpSpPr>
          <a:xfrm>
            <a:off x="2851402" y="5949112"/>
            <a:ext cx="4678170" cy="215444"/>
            <a:chOff x="7214296" y="6351877"/>
            <a:chExt cx="4678170" cy="276285"/>
          </a:xfrm>
        </p:grpSpPr>
        <p:sp>
          <p:nvSpPr>
            <p:cNvPr id="1050288" name="文字方塊 171"/>
            <p:cNvSpPr txBox="1"/>
            <p:nvPr/>
          </p:nvSpPr>
          <p:spPr>
            <a:xfrm>
              <a:off x="9740627" y="6351877"/>
              <a:ext cx="2151839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D1.</a:t>
              </a:r>
              <a:r>
                <a:rPr altLang="en-US" b="1" dirty="0" sz="800" lang="zh-TW">
                  <a:ea typeface="微軟正黑體" panose="020B0604030504040204" pitchFamily="34" charset="-120"/>
                  <a:cs typeface="Arial" panose="020B0604020202020204" pitchFamily="34" charset="0"/>
                </a:rPr>
                <a:t>車規電路板平台軟硬體設計</a:t>
              </a:r>
            </a:p>
          </p:txBody>
        </p:sp>
        <p:sp>
          <p:nvSpPr>
            <p:cNvPr id="1050289" name="矩形 172"/>
            <p:cNvSpPr/>
            <p:nvPr/>
          </p:nvSpPr>
          <p:spPr bwMode="auto">
            <a:xfrm>
              <a:off x="7214296" y="6410430"/>
              <a:ext cx="2583926" cy="149817"/>
            </a:xfrm>
            <a:prstGeom prst="rect"/>
            <a:solidFill>
              <a:schemeClr val="accent3">
                <a:lumMod val="75000"/>
              </a:schemeClr>
            </a:solidFill>
            <a:ln w="28575">
              <a:noFill/>
            </a:ln>
          </p:spPr>
          <p:txBody>
            <a:bodyPr anchor="ctr" bIns="0" lIns="36000" rIns="0" tIns="0"/>
            <a:p>
              <a:pPr eaLnBrk="0" hangingPunct="0"/>
              <a:r>
                <a:rPr altLang="zh-TW" b="1" dirty="0" sz="800" lang="en-US" err="1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AutoSys</a:t>
              </a:r>
              <a:r>
                <a:rPr altLang="en-US" b="1" dirty="0" sz="800" lang="zh-TW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/ ITRI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7" name="群組 69"/>
          <p:cNvGrpSpPr/>
          <p:nvPr/>
        </p:nvGrpSpPr>
        <p:grpSpPr>
          <a:xfrm>
            <a:off x="2852281" y="4495905"/>
            <a:ext cx="3890350" cy="215444"/>
            <a:chOff x="2467124" y="4300835"/>
            <a:chExt cx="3890350" cy="276285"/>
          </a:xfrm>
        </p:grpSpPr>
        <p:sp>
          <p:nvSpPr>
            <p:cNvPr id="1050290" name="矩形 70"/>
            <p:cNvSpPr/>
            <p:nvPr/>
          </p:nvSpPr>
          <p:spPr bwMode="auto">
            <a:xfrm>
              <a:off x="2467124" y="4363378"/>
              <a:ext cx="956711" cy="151200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 wrap="none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91" name="文字方塊 71"/>
            <p:cNvSpPr txBox="1"/>
            <p:nvPr/>
          </p:nvSpPr>
          <p:spPr>
            <a:xfrm>
              <a:off x="3423835" y="4300835"/>
              <a:ext cx="2933639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C5. DLA Chip (Surveillance) Development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8" name="群組 76"/>
          <p:cNvGrpSpPr/>
          <p:nvPr/>
        </p:nvGrpSpPr>
        <p:grpSpPr>
          <a:xfrm>
            <a:off x="3814381" y="2649689"/>
            <a:ext cx="3040397" cy="205741"/>
            <a:chOff x="3255530" y="2160415"/>
            <a:chExt cx="3040397" cy="263842"/>
          </a:xfrm>
        </p:grpSpPr>
        <p:sp>
          <p:nvSpPr>
            <p:cNvPr id="1050292" name="矩形 77"/>
            <p:cNvSpPr/>
            <p:nvPr/>
          </p:nvSpPr>
          <p:spPr bwMode="auto">
            <a:xfrm>
              <a:off x="3255530" y="2205970"/>
              <a:ext cx="1130321" cy="149817"/>
            </a:xfrm>
            <a:prstGeom prst="rect"/>
            <a:solidFill>
              <a:schemeClr val="accent5">
                <a:lumMod val="75000"/>
              </a:schemeClr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93" name="文字方塊 78"/>
            <p:cNvSpPr txBox="1"/>
            <p:nvPr/>
          </p:nvSpPr>
          <p:spPr>
            <a:xfrm>
              <a:off x="4385847" y="2160415"/>
              <a:ext cx="1910080" cy="26384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A.6 Foundry Service Pack Compilation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9" name="群組 79"/>
          <p:cNvGrpSpPr/>
          <p:nvPr/>
        </p:nvGrpSpPr>
        <p:grpSpPr>
          <a:xfrm>
            <a:off x="2855537" y="2188135"/>
            <a:ext cx="5109645" cy="215444"/>
            <a:chOff x="2454502" y="1922853"/>
            <a:chExt cx="5109645" cy="276285"/>
          </a:xfrm>
        </p:grpSpPr>
        <p:sp>
          <p:nvSpPr>
            <p:cNvPr id="1050294" name="矩形 80"/>
            <p:cNvSpPr/>
            <p:nvPr/>
          </p:nvSpPr>
          <p:spPr bwMode="auto">
            <a:xfrm>
              <a:off x="2454502" y="1968408"/>
              <a:ext cx="962501" cy="149817"/>
            </a:xfrm>
            <a:prstGeom prst="rect"/>
            <a:solidFill>
              <a:schemeClr val="accent5">
                <a:lumMod val="75000"/>
              </a:schemeClr>
            </a:solidFill>
            <a:ln w="19050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95" name="文字方塊 81"/>
            <p:cNvSpPr txBox="1"/>
            <p:nvPr/>
          </p:nvSpPr>
          <p:spPr>
            <a:xfrm>
              <a:off x="3416913" y="1922853"/>
              <a:ext cx="4147234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A1. FEOL; A2. BEOL; A4 New Device  &amp; A5. Process Integration Development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90" name="群組 82"/>
          <p:cNvGrpSpPr/>
          <p:nvPr/>
        </p:nvGrpSpPr>
        <p:grpSpPr>
          <a:xfrm>
            <a:off x="2848712" y="4726682"/>
            <a:ext cx="5137883" cy="215444"/>
            <a:chOff x="2442140" y="4300835"/>
            <a:chExt cx="5137883" cy="276285"/>
          </a:xfrm>
        </p:grpSpPr>
        <p:sp>
          <p:nvSpPr>
            <p:cNvPr id="1050296" name="矩形 83"/>
            <p:cNvSpPr/>
            <p:nvPr/>
          </p:nvSpPr>
          <p:spPr bwMode="auto">
            <a:xfrm>
              <a:off x="2442140" y="4363378"/>
              <a:ext cx="1714906" cy="151200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 wrap="none"/>
            <a:p>
              <a:pPr eaLnBrk="0" hangingPunct="0"/>
              <a:r>
                <a:rPr altLang="zh-TW" b="1" dirty="0" sz="800" lang="en-US" err="1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Neuchips</a:t>
              </a:r>
              <a:endParaRPr altLang="en-US" b="1" dirty="0" sz="7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97" name="文字方塊 84"/>
            <p:cNvSpPr txBox="1"/>
            <p:nvPr/>
          </p:nvSpPr>
          <p:spPr>
            <a:xfrm>
              <a:off x="4157046" y="4300835"/>
              <a:ext cx="3422977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C2. DLA Engine IP  (</a:t>
              </a:r>
              <a:r>
                <a:rPr altLang="zh-TW" b="1" dirty="0" sz="800" lang="en-US" err="1">
                  <a:ea typeface="微軟正黑體" panose="020B0604030504040204" pitchFamily="34" charset="-120"/>
                  <a:cs typeface="Arial" panose="020B0604020202020204" pitchFamily="34" charset="0"/>
                </a:rPr>
                <a:t>Neuchips</a:t>
              </a:r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 VNNA) Architecture Design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91" name="群組 85"/>
          <p:cNvGrpSpPr/>
          <p:nvPr/>
        </p:nvGrpSpPr>
        <p:grpSpPr>
          <a:xfrm>
            <a:off x="2855538" y="4957459"/>
            <a:ext cx="5601900" cy="215444"/>
            <a:chOff x="2448966" y="4300835"/>
            <a:chExt cx="5601900" cy="276285"/>
          </a:xfrm>
        </p:grpSpPr>
        <p:sp>
          <p:nvSpPr>
            <p:cNvPr id="1050298" name="矩形 86"/>
            <p:cNvSpPr/>
            <p:nvPr/>
          </p:nvSpPr>
          <p:spPr bwMode="auto">
            <a:xfrm>
              <a:off x="2448966" y="4363378"/>
              <a:ext cx="2356042" cy="151200"/>
            </a:xfrm>
            <a:prstGeom prst="rect"/>
            <a:solidFill>
              <a:srgbClr val="009AD0"/>
            </a:solidFill>
            <a:ln w="28575">
              <a:noFill/>
            </a:ln>
          </p:spPr>
          <p:txBody>
            <a:bodyPr anchor="ctr" bIns="0" lIns="108000" rIns="0" tIns="0" wrap="none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99" name="文字方塊 87"/>
            <p:cNvSpPr txBox="1"/>
            <p:nvPr/>
          </p:nvSpPr>
          <p:spPr>
            <a:xfrm>
              <a:off x="4805008" y="4300835"/>
              <a:ext cx="3245858" cy="276285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C5. DLA Chip (ADAS) Development</a:t>
              </a:r>
              <a:endPara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92" name="群組 36"/>
          <p:cNvGrpSpPr/>
          <p:nvPr/>
        </p:nvGrpSpPr>
        <p:grpSpPr>
          <a:xfrm>
            <a:off x="5906114" y="4315666"/>
            <a:ext cx="2394606" cy="360233"/>
            <a:chOff x="6588866" y="4431490"/>
            <a:chExt cx="2394606" cy="360233"/>
          </a:xfrm>
        </p:grpSpPr>
        <p:sp>
          <p:nvSpPr>
            <p:cNvPr id="1050300" name="右大括弧 4"/>
            <p:cNvSpPr/>
            <p:nvPr/>
          </p:nvSpPr>
          <p:spPr>
            <a:xfrm>
              <a:off x="6588866" y="4431490"/>
              <a:ext cx="126894" cy="360233"/>
            </a:xfrm>
            <a:prstGeom prst="rightBrace">
              <a:avLst>
                <a:gd name="adj1" fmla="val 17471"/>
                <a:gd name="adj2" fmla="val 50000"/>
              </a:avLst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rtlCol="0"/>
            <a:p>
              <a:pPr algn="ctr"/>
              <a:endParaRPr altLang="en-US" dirty="0" lang="zh-TW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301" name="文字方塊 9"/>
            <p:cNvSpPr txBox="1"/>
            <p:nvPr/>
          </p:nvSpPr>
          <p:spPr>
            <a:xfrm>
              <a:off x="6715759" y="4484647"/>
              <a:ext cx="2267713" cy="253916"/>
            </a:xfrm>
            <a:prstGeom prst="rect"/>
            <a:noFill/>
          </p:spPr>
          <p:txBody>
            <a:bodyPr anchor="ctr" rtlCol="0" wrap="square">
              <a:spAutoFit/>
            </a:bodyPr>
            <a:p>
              <a:r>
                <a:rPr altLang="zh-TW" b="1" dirty="0" sz="1050" lang="en-US">
                  <a:solidFill>
                    <a:srgbClr val="C00000"/>
                  </a:solidFill>
                  <a:cs typeface="Arial" panose="020B0604020202020204" pitchFamily="34" charset="0"/>
                </a:rPr>
                <a:t>Surveillance DLA Engine &amp; Chip</a:t>
              </a:r>
              <a:endParaRPr altLang="en-US" b="1" dirty="0" sz="1050" lang="zh-TW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3" name="群組 88"/>
          <p:cNvGrpSpPr/>
          <p:nvPr/>
        </p:nvGrpSpPr>
        <p:grpSpPr>
          <a:xfrm>
            <a:off x="7432706" y="4758545"/>
            <a:ext cx="1503522" cy="370842"/>
            <a:chOff x="6588866" y="4426184"/>
            <a:chExt cx="1503522" cy="370842"/>
          </a:xfrm>
        </p:grpSpPr>
        <p:sp>
          <p:nvSpPr>
            <p:cNvPr id="1050302" name="右大括弧 89"/>
            <p:cNvSpPr/>
            <p:nvPr/>
          </p:nvSpPr>
          <p:spPr>
            <a:xfrm>
              <a:off x="6588866" y="4431490"/>
              <a:ext cx="126894" cy="360233"/>
            </a:xfrm>
            <a:prstGeom prst="rightBrace">
              <a:avLst>
                <a:gd name="adj1" fmla="val 17471"/>
                <a:gd name="adj2" fmla="val 50000"/>
              </a:avLst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rtlCol="0"/>
            <a:p>
              <a:pPr algn="ctr"/>
              <a:endParaRPr altLang="en-US" dirty="0" lang="zh-TW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303" name="文字方塊 90"/>
            <p:cNvSpPr txBox="1"/>
            <p:nvPr/>
          </p:nvSpPr>
          <p:spPr>
            <a:xfrm>
              <a:off x="6715760" y="4426184"/>
              <a:ext cx="1376628" cy="370842"/>
            </a:xfrm>
            <a:prstGeom prst="rect"/>
            <a:noFill/>
          </p:spPr>
          <p:txBody>
            <a:bodyPr anchor="ctr" rtlCol="0" wrap="square">
              <a:spAutoFit/>
            </a:bodyPr>
            <a:p>
              <a:r>
                <a:rPr altLang="zh-TW" b="1" dirty="0" sz="1050" lang="en-US">
                  <a:solidFill>
                    <a:srgbClr val="C00000"/>
                  </a:solidFill>
                  <a:cs typeface="Arial" panose="020B0604020202020204" pitchFamily="34" charset="0"/>
                </a:rPr>
                <a:t>ADAS DLA Engine &amp; Chip</a:t>
              </a:r>
              <a:endParaRPr altLang="en-US" b="1" dirty="0" sz="1050" lang="zh-TW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4" name="群組 40"/>
          <p:cNvGrpSpPr/>
          <p:nvPr/>
        </p:nvGrpSpPr>
        <p:grpSpPr>
          <a:xfrm>
            <a:off x="6929580" y="5399777"/>
            <a:ext cx="1932480" cy="253916"/>
            <a:chOff x="7273290" y="5500291"/>
            <a:chExt cx="1932480" cy="253916"/>
          </a:xfrm>
        </p:grpSpPr>
        <p:cxnSp>
          <p:nvCxnSpPr>
            <p:cNvPr id="3145884" name="直線單箭頭接點 38"/>
            <p:cNvCxnSpPr>
              <a:cxnSpLocks/>
            </p:cNvCxnSpPr>
            <p:nvPr/>
          </p:nvCxnSpPr>
          <p:spPr>
            <a:xfrm flipH="1">
              <a:off x="7273290" y="5627783"/>
              <a:ext cx="222408" cy="0"/>
            </a:xfrm>
            <a:prstGeom prst="straightConnector1"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304" name="文字方塊 91"/>
            <p:cNvSpPr txBox="1"/>
            <p:nvPr/>
          </p:nvSpPr>
          <p:spPr>
            <a:xfrm>
              <a:off x="7495697" y="5500291"/>
              <a:ext cx="1710073" cy="253916"/>
            </a:xfrm>
            <a:prstGeom prst="rect"/>
            <a:noFill/>
          </p:spPr>
          <p:txBody>
            <a:bodyPr anchor="ctr" rtlCol="0" wrap="square">
              <a:spAutoFit/>
            </a:bodyPr>
            <a:p>
              <a:r>
                <a:rPr altLang="zh-TW" b="1" dirty="0" sz="1050" lang="en-US">
                  <a:solidFill>
                    <a:srgbClr val="C00000"/>
                  </a:solidFill>
                  <a:cs typeface="Arial" panose="020B0604020202020204" pitchFamily="34" charset="0"/>
                </a:rPr>
                <a:t>Surveillance NN Model</a:t>
              </a:r>
              <a:endParaRPr altLang="en-US" b="1" dirty="0" sz="1050" lang="zh-TW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5" name="群組 92"/>
          <p:cNvGrpSpPr/>
          <p:nvPr/>
        </p:nvGrpSpPr>
        <p:grpSpPr>
          <a:xfrm>
            <a:off x="7600611" y="5630554"/>
            <a:ext cx="1463379" cy="253916"/>
            <a:chOff x="7273290" y="5500291"/>
            <a:chExt cx="1463379" cy="253916"/>
          </a:xfrm>
        </p:grpSpPr>
        <p:cxnSp>
          <p:nvCxnSpPr>
            <p:cNvPr id="3145885" name="直線單箭頭接點 93"/>
            <p:cNvCxnSpPr>
              <a:cxnSpLocks/>
            </p:cNvCxnSpPr>
            <p:nvPr/>
          </p:nvCxnSpPr>
          <p:spPr>
            <a:xfrm flipH="1">
              <a:off x="7273290" y="5627783"/>
              <a:ext cx="222408" cy="0"/>
            </a:xfrm>
            <a:prstGeom prst="straightConnector1"/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305" name="文字方塊 94"/>
            <p:cNvSpPr txBox="1"/>
            <p:nvPr/>
          </p:nvSpPr>
          <p:spPr>
            <a:xfrm>
              <a:off x="7495697" y="5500291"/>
              <a:ext cx="1240972" cy="253916"/>
            </a:xfrm>
            <a:prstGeom prst="rect"/>
            <a:noFill/>
          </p:spPr>
          <p:txBody>
            <a:bodyPr anchor="ctr" rtlCol="0" wrap="square">
              <a:spAutoFit/>
            </a:bodyPr>
            <a:p>
              <a:r>
                <a:rPr altLang="zh-TW" b="1" dirty="0" sz="1050" lang="en-US">
                  <a:solidFill>
                    <a:srgbClr val="C00000"/>
                  </a:solidFill>
                  <a:cs typeface="Arial" panose="020B0604020202020204" pitchFamily="34" charset="0"/>
                </a:rPr>
                <a:t>ADAS NN Model</a:t>
              </a:r>
              <a:endParaRPr altLang="en-US" b="1" dirty="0" sz="1050" lang="zh-TW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6" name="群組 41"/>
          <p:cNvGrpSpPr/>
          <p:nvPr/>
        </p:nvGrpSpPr>
        <p:grpSpPr>
          <a:xfrm>
            <a:off x="2766060" y="1957360"/>
            <a:ext cx="6256020" cy="215444"/>
            <a:chOff x="2766060" y="1957360"/>
            <a:chExt cx="6256020" cy="215444"/>
          </a:xfrm>
        </p:grpSpPr>
        <p:sp>
          <p:nvSpPr>
            <p:cNvPr id="1050306" name="矩形 159"/>
            <p:cNvSpPr/>
            <p:nvPr/>
          </p:nvSpPr>
          <p:spPr bwMode="auto">
            <a:xfrm>
              <a:off x="6496050" y="2006669"/>
              <a:ext cx="652175" cy="116826"/>
            </a:xfrm>
            <a:prstGeom prst="rect"/>
            <a:solidFill>
              <a:schemeClr val="accent5">
                <a:lumMod val="75000"/>
              </a:schemeClr>
            </a:solidFill>
            <a:ln w="28575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307" name="文字方塊 160"/>
            <p:cNvSpPr txBox="1"/>
            <p:nvPr/>
          </p:nvSpPr>
          <p:spPr>
            <a:xfrm>
              <a:off x="2766060" y="1957360"/>
              <a:ext cx="2445520" cy="215444"/>
            </a:xfrm>
            <a:prstGeom prst="rect"/>
            <a:noFill/>
          </p:spPr>
          <p:txBody>
            <a:bodyPr lIns="0" rIns="36000" rtlCol="0" wrap="square">
              <a:spAutoFit/>
            </a:bodyPr>
            <a:p>
              <a:pPr algn="r"/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3</a:t>
              </a:r>
              <a:r>
                <a:rPr altLang="zh-TW" baseline="30000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rd</a:t>
              </a:r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 Shuttle for C5 </a:t>
              </a:r>
              <a:r>
                <a:rPr altLang="zh-TW" b="1" dirty="0" sz="7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(Surveillance </a:t>
              </a:r>
              <a:r>
                <a:rPr altLang="zh-TW" b="1" dirty="0" sz="600" 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</a:t>
              </a:r>
              <a:r>
                <a:rPr altLang="zh-TW" baseline="30000" b="1" dirty="0" sz="600" 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nd</a:t>
              </a:r>
              <a:r>
                <a:rPr altLang="zh-TW" b="1" dirty="0" sz="600" 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Cut</a:t>
              </a:r>
              <a:r>
                <a:rPr altLang="zh-TW" b="1" dirty="0" sz="7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  &amp; ADAS SOC)</a:t>
              </a:r>
              <a:endParaRPr altLang="en-US" b="1" dirty="0" sz="7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308" name="矩形 161"/>
            <p:cNvSpPr/>
            <p:nvPr/>
          </p:nvSpPr>
          <p:spPr bwMode="auto">
            <a:xfrm>
              <a:off x="5211581" y="2006669"/>
              <a:ext cx="642484" cy="116826"/>
            </a:xfrm>
            <a:prstGeom prst="rect"/>
            <a:solidFill>
              <a:schemeClr val="accent5">
                <a:lumMod val="75000"/>
              </a:schemeClr>
            </a:solidFill>
            <a:ln w="38100">
              <a:noFill/>
            </a:ln>
          </p:spPr>
          <p:txBody>
            <a:bodyPr anchor="ctr" bIns="0" lIns="108000" rIns="0" tIns="0"/>
            <a:p>
              <a:pPr eaLnBrk="0" hangingPunct="0"/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309" name="文字方塊 95"/>
            <p:cNvSpPr txBox="1"/>
            <p:nvPr/>
          </p:nvSpPr>
          <p:spPr>
            <a:xfrm>
              <a:off x="7148225" y="1957360"/>
              <a:ext cx="1873855" cy="215444"/>
            </a:xfrm>
            <a:prstGeom prst="rect"/>
            <a:noFill/>
          </p:spPr>
          <p:txBody>
            <a:bodyPr lIns="90000" rIns="36000" rtlCol="0" wrap="square">
              <a:spAutoFit/>
            </a:bodyPr>
            <a:p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3.5</a:t>
              </a:r>
              <a:r>
                <a:rPr altLang="zh-TW" baseline="30000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th</a:t>
              </a:r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 Shuttle for C5 </a:t>
              </a:r>
              <a:r>
                <a:rPr altLang="zh-TW" b="1" dirty="0" sz="7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(ADAS </a:t>
              </a:r>
              <a:r>
                <a:rPr altLang="zh-TW" b="1" dirty="0" sz="600" 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</a:t>
              </a:r>
              <a:r>
                <a:rPr altLang="zh-TW" baseline="30000" b="1" dirty="0" sz="600" 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nd</a:t>
              </a:r>
              <a:r>
                <a:rPr altLang="zh-TW" b="1" dirty="0" sz="600" 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Cut </a:t>
              </a:r>
              <a:r>
                <a:rPr altLang="zh-TW" b="1" dirty="0" sz="7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 SOC)</a:t>
              </a:r>
              <a:endParaRPr altLang="en-US" b="1" dirty="0" sz="7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97" name="群組 99"/>
          <p:cNvGrpSpPr/>
          <p:nvPr/>
        </p:nvGrpSpPr>
        <p:grpSpPr>
          <a:xfrm>
            <a:off x="5429675" y="6220991"/>
            <a:ext cx="2359742" cy="379919"/>
            <a:chOff x="7699521" y="6140473"/>
            <a:chExt cx="2359742" cy="487207"/>
          </a:xfrm>
        </p:grpSpPr>
        <p:sp>
          <p:nvSpPr>
            <p:cNvPr id="1050310" name="文字方塊 100"/>
            <p:cNvSpPr txBox="1"/>
            <p:nvPr/>
          </p:nvSpPr>
          <p:spPr>
            <a:xfrm>
              <a:off x="7855519" y="6140473"/>
              <a:ext cx="1886753" cy="276285"/>
            </a:xfrm>
            <a:prstGeom prst="rect"/>
            <a:noFill/>
          </p:spPr>
          <p:txBody>
            <a:bodyPr rtlCol="0" wrap="square">
              <a:spAutoFit/>
            </a:bodyPr>
            <a:p>
              <a:pPr algn="r"/>
              <a:r>
                <a:rPr altLang="zh-TW" b="1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D2.</a:t>
              </a:r>
              <a:r>
                <a:rPr altLang="en-US" b="1" dirty="0" sz="800" lang="zh-TW">
                  <a:ea typeface="微軟正黑體" panose="020B0604030504040204" pitchFamily="34" charset="-120"/>
                  <a:cs typeface="Arial" panose="020B0604020202020204" pitchFamily="34" charset="0"/>
                </a:rPr>
                <a:t>汽車安全應用後處理開發</a:t>
              </a:r>
            </a:p>
          </p:txBody>
        </p:sp>
        <p:sp>
          <p:nvSpPr>
            <p:cNvPr id="1050311" name="矩形 101"/>
            <p:cNvSpPr/>
            <p:nvPr/>
          </p:nvSpPr>
          <p:spPr bwMode="auto">
            <a:xfrm>
              <a:off x="7699521" y="6477863"/>
              <a:ext cx="2359742" cy="149817"/>
            </a:xfrm>
            <a:prstGeom prst="rect"/>
            <a:solidFill>
              <a:schemeClr val="accent3">
                <a:lumMod val="75000"/>
              </a:schemeClr>
            </a:solidFill>
            <a:ln w="28575">
              <a:noFill/>
            </a:ln>
          </p:spPr>
          <p:txBody>
            <a:bodyPr anchor="ctr" bIns="0" lIns="36000" rIns="0" tIns="0"/>
            <a:p>
              <a:pPr eaLnBrk="0" hangingPunct="0"/>
              <a:r>
                <a:rPr altLang="zh-TW" b="1" dirty="0" sz="800" lang="en-US" err="1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AutoSys</a:t>
              </a:r>
              <a:r>
                <a:rPr altLang="en-US" b="1" dirty="0" sz="800" lang="zh-TW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b="1" dirty="0" sz="8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/ ITRI</a:t>
              </a:r>
              <a:endParaRPr altLang="en-US" b="1" dirty="0" sz="8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50312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62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0313" name="文字方塊 102"/>
          <p:cNvSpPr txBox="1"/>
          <p:nvPr/>
        </p:nvSpPr>
        <p:spPr>
          <a:xfrm>
            <a:off x="5609823" y="6553680"/>
            <a:ext cx="1886753" cy="215444"/>
          </a:xfrm>
          <a:prstGeom prst="rect"/>
          <a:noFill/>
        </p:spPr>
        <p:txBody>
          <a:bodyPr rtlCol="0" wrap="square">
            <a:spAutoFit/>
          </a:bodyPr>
          <a:p>
            <a:pPr algn="r"/>
            <a:r>
              <a:rPr altLang="zh-TW" b="1" dirty="0" sz="800" lang="en-US">
                <a:ea typeface="微軟正黑體" panose="020B0604030504040204" pitchFamily="34" charset="-120"/>
                <a:cs typeface="Arial" panose="020B0604020202020204" pitchFamily="34" charset="0"/>
              </a:rPr>
              <a:t>D3.</a:t>
            </a:r>
            <a:r>
              <a:rPr altLang="en-US" b="1" dirty="0" sz="800" lang="zh-TW">
                <a:ea typeface="微軟正黑體" panose="020B0604030504040204" pitchFamily="34" charset="-120"/>
                <a:cs typeface="Arial" panose="020B0604020202020204" pitchFamily="34" charset="0"/>
              </a:rPr>
              <a:t>載具實車驗證與產品系統測試</a:t>
            </a:r>
          </a:p>
        </p:txBody>
      </p:sp>
      <p:sp>
        <p:nvSpPr>
          <p:cNvPr id="1050314" name="圓角矩形 96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時程提早</a:t>
            </a:r>
            <a:endParaRPr altLang="zh-TW" b="1" dirty="0" lang="en-US" smtClean="0">
              <a:solidFill>
                <a:srgbClr val="FF0000"/>
              </a:solidFill>
            </a:endParaRPr>
          </a:p>
          <a:p>
            <a:pPr algn="ctr"/>
            <a:r>
              <a:rPr altLang="zh-TW" b="1" dirty="0" lang="en-US" smtClean="0">
                <a:solidFill>
                  <a:srgbClr val="FF0000"/>
                </a:solidFill>
              </a:rPr>
              <a:t>1 month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15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316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專利布局重點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17" name="內容版面配置區 2"/>
          <p:cNvSpPr txBox="1"/>
          <p:nvPr/>
        </p:nvSpPr>
        <p:spPr>
          <a:xfrm>
            <a:off x="1236518" y="1201272"/>
            <a:ext cx="7450282" cy="4924892"/>
          </a:xfrm>
          <a:prstGeom prst="rect"/>
        </p:spPr>
        <p:txBody>
          <a:bodyPr/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</a:pP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前段製程開發相關專利</a:t>
            </a:r>
            <a:endParaRPr altLang="zh-TW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</a:pP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元件效能提升、元件阻抗降低、元件耗能降低</a:t>
            </a:r>
            <a:endParaRPr altLang="zh-TW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後段製程開發相關專利</a:t>
            </a:r>
            <a:endParaRPr altLang="zh-TW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</a:pP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金屬層增加、金屬層優化、</a:t>
            </a:r>
            <a:endParaRPr altLang="zh-TW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記憶體組態相關專利</a:t>
            </a:r>
            <a:endParaRPr altLang="zh-TW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</a:pP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記憶體單元 、記憶體組態</a:t>
            </a:r>
            <a:endParaRPr altLang="zh-TW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記憶體存取相關專利</a:t>
            </a:r>
            <a:endParaRPr altLang="zh-TW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</a:pP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記憶體存取模式、記憶體存取線路</a:t>
            </a:r>
            <a:endParaRPr altLang="zh-TW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人工智慧晶片相關專利</a:t>
            </a:r>
            <a:endParaRPr altLang="zh-TW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1200"/>
              </a:spcBef>
            </a:pP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人工智慧加速架構、人工智慧資料流模式</a:t>
            </a:r>
            <a:endParaRPr altLang="zh-TW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endParaRPr altLang="zh-TW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1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p>
            <a:fld id="{31E473E0-C682-4252-A4B5-BFE737E16961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63</a:t>
            </a:fld>
            <a:endParaRPr altLang="zh-TW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0319" name="圓角矩形 5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參考下一頁範例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20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38F9BD9-0C01-48D1-BC7C-226507EE6F94}" type="slidenum">
              <a:rPr altLang="zh-TW" lang="en-US" smtClean="0"/>
              <a:t>64</a:t>
            </a:fld>
            <a:endParaRPr altLang="zh-TW" lang="en-US"/>
          </a:p>
        </p:txBody>
      </p:sp>
      <p:sp>
        <p:nvSpPr>
          <p:cNvPr id="1050321" name="標題 1"/>
          <p:cNvSpPr txBox="1"/>
          <p:nvPr/>
        </p:nvSpPr>
        <p:spPr>
          <a:xfrm>
            <a:off x="-60751" y="226860"/>
            <a:ext cx="10972800" cy="1143000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專利布局重點</a:t>
            </a:r>
            <a:r>
              <a:rPr altLang="zh-TW" dirty="0" kern="0" lang="en-US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altLang="en-US" dirty="0" kern="0" lang="zh-TW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範例</a:t>
            </a:r>
            <a:r>
              <a:rPr altLang="zh-TW" dirty="0" kern="0" lang="en-US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endParaRPr altLang="en-US" dirty="0" kern="0" lang="zh-TW">
              <a:solidFill>
                <a:schemeClr val="tx1"/>
              </a:solidFill>
            </a:endParaRPr>
          </a:p>
        </p:txBody>
      </p:sp>
      <p:grpSp>
        <p:nvGrpSpPr>
          <p:cNvPr id="300" name="群組 103"/>
          <p:cNvGrpSpPr/>
          <p:nvPr/>
        </p:nvGrpSpPr>
        <p:grpSpPr>
          <a:xfrm>
            <a:off x="0" y="1794307"/>
            <a:ext cx="4709627" cy="4737624"/>
            <a:chOff x="150405" y="1601703"/>
            <a:chExt cx="4709627" cy="4737624"/>
          </a:xfrm>
        </p:grpSpPr>
        <p:sp>
          <p:nvSpPr>
            <p:cNvPr id="1050322" name="矩形 104"/>
            <p:cNvSpPr/>
            <p:nvPr/>
          </p:nvSpPr>
          <p:spPr>
            <a:xfrm>
              <a:off x="915432" y="2608768"/>
              <a:ext cx="3940935" cy="764149"/>
            </a:xfrm>
            <a:prstGeom prst="rect"/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t" anchorCtr="0" rtlCol="0"/>
            <a:p>
              <a:pPr algn="ctr" defTabSz="914400"/>
              <a:r>
                <a:rPr altLang="zh-TW" dirty="0" sz="12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Application Framework</a:t>
              </a:r>
              <a:endParaRPr altLang="en-US" dirty="0" sz="12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23" name="矩形 105"/>
            <p:cNvSpPr/>
            <p:nvPr/>
          </p:nvSpPr>
          <p:spPr>
            <a:xfrm>
              <a:off x="915432" y="5163403"/>
              <a:ext cx="3940935" cy="1170000"/>
            </a:xfrm>
            <a:prstGeom prst="rect"/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rtlCol="0"/>
            <a:p>
              <a:pPr algn="ctr" defTabSz="914400"/>
              <a:endParaRPr altLang="en-US" dirty="0" sz="12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24" name="矩形 106"/>
            <p:cNvSpPr/>
            <p:nvPr/>
          </p:nvSpPr>
          <p:spPr>
            <a:xfrm>
              <a:off x="915432" y="4337327"/>
              <a:ext cx="3940935" cy="764149"/>
            </a:xfrm>
            <a:prstGeom prst="rect"/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t" anchorCtr="0" rtlCol="0"/>
            <a:p>
              <a:pPr algn="ctr" defTabSz="914400"/>
              <a:r>
                <a:rPr altLang="zh-TW" dirty="0" sz="12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Linux Kernel</a:t>
              </a:r>
              <a:endParaRPr altLang="en-US" dirty="0" sz="12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25" name="矩形 107"/>
            <p:cNvSpPr/>
            <p:nvPr/>
          </p:nvSpPr>
          <p:spPr>
            <a:xfrm>
              <a:off x="915432" y="3472297"/>
              <a:ext cx="3940935" cy="764149"/>
            </a:xfrm>
            <a:prstGeom prst="rect"/>
            <a:gradFill rotWithShape="1">
              <a:gsLst>
                <a:gs pos="0">
                  <a:sysClr lastClr="000000" val="windowText">
                    <a:tint val="50000"/>
                    <a:satMod val="300000"/>
                  </a:sysClr>
                </a:gs>
                <a:gs pos="35000">
                  <a:sysClr lastClr="000000" val="windowText">
                    <a:tint val="37000"/>
                    <a:satMod val="300000"/>
                  </a:sysClr>
                </a:gs>
                <a:gs pos="100000">
                  <a:sysClr lastClr="000000" val="windowText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lastClr="000000" val="windowText">
                  <a:shade val="95000"/>
                  <a:satMod val="105000"/>
                </a:sys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t" anchorCtr="0" rtlCol="0"/>
            <a:p>
              <a:pPr algn="ctr" defTabSz="914400"/>
              <a:r>
                <a:rPr altLang="zh-TW" dirty="0" sz="12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Libraries and Runtime</a:t>
              </a:r>
              <a:endParaRPr altLang="en-US" dirty="0" sz="12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26" name="矩形 108"/>
            <p:cNvSpPr/>
            <p:nvPr/>
          </p:nvSpPr>
          <p:spPr>
            <a:xfrm>
              <a:off x="915431" y="1601703"/>
              <a:ext cx="3944601" cy="882000"/>
            </a:xfrm>
            <a:prstGeom prst="rect"/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t" anchorCtr="0" bIns="10800" rtlCol="0" tIns="10800"/>
            <a:p>
              <a:pPr algn="ctr" defTabSz="914400"/>
              <a:r>
                <a:rPr altLang="zh-TW" dirty="0" sz="12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Applications</a:t>
              </a:r>
              <a:endParaRPr altLang="en-US" dirty="0" sz="12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27" name="左大括弧 109"/>
            <p:cNvSpPr/>
            <p:nvPr/>
          </p:nvSpPr>
          <p:spPr>
            <a:xfrm>
              <a:off x="640005" y="1630795"/>
              <a:ext cx="269485" cy="3528812"/>
            </a:xfrm>
            <a:prstGeom prst="leftBrace">
              <a:avLst>
                <a:gd name="adj1" fmla="val 27543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 rtlCol="0"/>
            <a:p>
              <a:pPr algn="ctr" defTabSz="914400"/>
              <a:endParaRPr altLang="en-US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28" name="左大括弧 110"/>
            <p:cNvSpPr/>
            <p:nvPr/>
          </p:nvSpPr>
          <p:spPr>
            <a:xfrm>
              <a:off x="640005" y="5169327"/>
              <a:ext cx="253878" cy="1170000"/>
            </a:xfrm>
            <a:prstGeom prst="leftBrace">
              <a:avLst>
                <a:gd name="adj1" fmla="val 27543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 rtlCol="0"/>
            <a:p>
              <a:pPr algn="ctr" defTabSz="914400"/>
              <a:endParaRPr altLang="en-US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29" name="文字方塊 111"/>
            <p:cNvSpPr txBox="1"/>
            <p:nvPr/>
          </p:nvSpPr>
          <p:spPr>
            <a:xfrm>
              <a:off x="150405" y="2890797"/>
              <a:ext cx="430887" cy="901850"/>
            </a:xfrm>
            <a:prstGeom prst="rect"/>
            <a:noFill/>
          </p:spPr>
          <p:txBody>
            <a:bodyPr anchor="ctr" anchorCtr="0" rtlCol="0" vert="horz" wrap="none">
              <a:noAutofit/>
            </a:bodyPr>
            <a:p>
              <a:pPr algn="ctr" defTabSz="914400"/>
              <a:r>
                <a:rPr altLang="zh-TW" dirty="0" sz="2000" kern="0" lang="en-US">
                  <a:effectLst>
                    <a:outerShdw algn="tl" blurRad="38100" dir="2700000" dist="38100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</a:rPr>
                <a:t>SW</a:t>
              </a:r>
              <a:endParaRPr altLang="en-US" dirty="0" sz="2000" kern="0" lang="zh-TW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30" name="文字方塊 112"/>
            <p:cNvSpPr txBox="1"/>
            <p:nvPr/>
          </p:nvSpPr>
          <p:spPr>
            <a:xfrm>
              <a:off x="150405" y="5224815"/>
              <a:ext cx="430887" cy="980397"/>
            </a:xfrm>
            <a:prstGeom prst="rect"/>
            <a:noFill/>
          </p:spPr>
          <p:txBody>
            <a:bodyPr anchor="ctr" anchorCtr="0" rtlCol="0" vert="horz" wrap="none">
              <a:noAutofit/>
            </a:bodyPr>
            <a:p>
              <a:pPr algn="ctr" defTabSz="914400"/>
              <a:r>
                <a:rPr altLang="zh-TW" dirty="0" sz="2000" kern="0" lang="en-US">
                  <a:effectLst>
                    <a:outerShdw algn="tl" blurRad="38100" dir="2700000" dist="38100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軟正黑體" panose="020B0604030504040204" pitchFamily="34" charset="-120"/>
                </a:rPr>
                <a:t>HW</a:t>
              </a:r>
              <a:endParaRPr altLang="en-US" dirty="0" sz="2000" kern="0" lang="zh-TW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31" name="矩形 113"/>
            <p:cNvSpPr/>
            <p:nvPr/>
          </p:nvSpPr>
          <p:spPr>
            <a:xfrm>
              <a:off x="3856650" y="4575581"/>
              <a:ext cx="864000" cy="195330"/>
            </a:xfrm>
            <a:prstGeom prst="rect"/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Camera Driver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32" name="矩形 114"/>
            <p:cNvSpPr/>
            <p:nvPr/>
          </p:nvSpPr>
          <p:spPr>
            <a:xfrm>
              <a:off x="2927224" y="4575581"/>
              <a:ext cx="864000" cy="195330"/>
            </a:xfrm>
            <a:prstGeom prst="rect"/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Scheduler</a:t>
              </a:r>
              <a:endParaRPr altLang="en-US" dirty="0" sz="1100" kern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33" name="矩形 115"/>
            <p:cNvSpPr/>
            <p:nvPr/>
          </p:nvSpPr>
          <p:spPr>
            <a:xfrm>
              <a:off x="1997798" y="4575581"/>
              <a:ext cx="864000" cy="195330"/>
            </a:xfrm>
            <a:prstGeom prst="rect"/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DVFS Driver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34" name="矩形 116"/>
            <p:cNvSpPr/>
            <p:nvPr/>
          </p:nvSpPr>
          <p:spPr>
            <a:xfrm>
              <a:off x="1068371" y="4575581"/>
              <a:ext cx="864000" cy="195330"/>
            </a:xfrm>
            <a:prstGeom prst="rect"/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GPU Driver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35" name="矩形 117"/>
            <p:cNvSpPr/>
            <p:nvPr/>
          </p:nvSpPr>
          <p:spPr>
            <a:xfrm>
              <a:off x="3854502" y="4818134"/>
              <a:ext cx="864000" cy="195330"/>
            </a:xfrm>
            <a:prstGeom prst="rect"/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Memory Mgt.</a:t>
              </a:r>
              <a:endParaRPr altLang="en-US" dirty="0" sz="1100" kern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36" name="矩形 118"/>
            <p:cNvSpPr/>
            <p:nvPr/>
          </p:nvSpPr>
          <p:spPr>
            <a:xfrm>
              <a:off x="2925076" y="4818134"/>
              <a:ext cx="864000" cy="195330"/>
            </a:xfrm>
            <a:prstGeom prst="rect"/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Video Driver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37" name="矩形 119"/>
            <p:cNvSpPr/>
            <p:nvPr/>
          </p:nvSpPr>
          <p:spPr>
            <a:xfrm>
              <a:off x="1995650" y="4818134"/>
              <a:ext cx="864000" cy="195330"/>
            </a:xfrm>
            <a:prstGeom prst="rect"/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Fast Boot</a:t>
              </a:r>
              <a:endParaRPr altLang="en-US" dirty="0" sz="1100" kern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38" name="矩形 120"/>
            <p:cNvSpPr/>
            <p:nvPr/>
          </p:nvSpPr>
          <p:spPr>
            <a:xfrm>
              <a:off x="1066223" y="4818134"/>
              <a:ext cx="864000" cy="195330"/>
            </a:xfrm>
            <a:prstGeom prst="rect"/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 err="1">
                  <a:latin typeface="Arial" panose="020B0604020202020204" pitchFamily="34" charset="0"/>
                  <a:ea typeface="微軟正黑體" panose="020B0604030504040204" pitchFamily="34" charset="-120"/>
                </a:rPr>
                <a:t>WiFi</a:t>
              </a:r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 Driver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39" name="矩形 121"/>
            <p:cNvSpPr/>
            <p:nvPr/>
          </p:nvSpPr>
          <p:spPr>
            <a:xfrm>
              <a:off x="3867381" y="3710539"/>
              <a:ext cx="864000" cy="435391"/>
            </a:xfrm>
            <a:prstGeom prst="rect"/>
            <a:gradFill rotWithShape="1">
              <a:gsLst>
                <a:gs pos="0">
                  <a:sysClr lastClr="000000" val="windowText">
                    <a:tint val="50000"/>
                    <a:satMod val="300000"/>
                  </a:sysClr>
                </a:gs>
                <a:gs pos="35000">
                  <a:sysClr lastClr="000000" val="windowText">
                    <a:tint val="37000"/>
                    <a:satMod val="300000"/>
                  </a:sysClr>
                </a:gs>
                <a:gs pos="100000">
                  <a:sysClr lastClr="000000" val="windowText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lastClr="000000" val="windowText">
                  <a:shade val="95000"/>
                  <a:satMod val="105000"/>
                </a:sys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Runtime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40" name="矩形 122"/>
            <p:cNvSpPr/>
            <p:nvPr/>
          </p:nvSpPr>
          <p:spPr>
            <a:xfrm>
              <a:off x="2937955" y="3710540"/>
              <a:ext cx="864000" cy="195330"/>
            </a:xfrm>
            <a:prstGeom prst="rect"/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lIns="0" rIns="0" rtlCol="0"/>
            <a:p>
              <a:pPr algn="ctr" defTabSz="914400"/>
              <a:r>
                <a:rPr altLang="zh-TW" dirty="0" sz="1100" kern="0" lang="en-US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OpenVX</a:t>
              </a:r>
              <a:r>
                <a:rPr altLang="zh-TW" dirty="0" sz="1100" kern="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 Lib.</a:t>
              </a:r>
              <a:endParaRPr altLang="en-US" dirty="0" sz="1100" kern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41" name="矩形 123"/>
            <p:cNvSpPr/>
            <p:nvPr/>
          </p:nvSpPr>
          <p:spPr>
            <a:xfrm>
              <a:off x="2008529" y="3710540"/>
              <a:ext cx="864000" cy="195330"/>
            </a:xfrm>
            <a:prstGeom prst="rect"/>
            <a:gradFill rotWithShape="1">
              <a:gsLst>
                <a:gs pos="0">
                  <a:sysClr lastClr="000000" val="windowText">
                    <a:tint val="50000"/>
                    <a:satMod val="300000"/>
                  </a:sysClr>
                </a:gs>
                <a:gs pos="35000">
                  <a:sysClr lastClr="000000" val="windowText">
                    <a:tint val="37000"/>
                    <a:satMod val="300000"/>
                  </a:sysClr>
                </a:gs>
                <a:gs pos="100000">
                  <a:sysClr lastClr="000000" val="windowText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lastClr="000000" val="windowText">
                  <a:shade val="95000"/>
                  <a:satMod val="105000"/>
                </a:sys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 err="1">
                  <a:latin typeface="Arial" panose="020B0604020202020204" pitchFamily="34" charset="0"/>
                  <a:ea typeface="微軟正黑體" panose="020B0604030504040204" pitchFamily="34" charset="-120"/>
                </a:rPr>
                <a:t>WebKit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42" name="矩形 124"/>
            <p:cNvSpPr/>
            <p:nvPr/>
          </p:nvSpPr>
          <p:spPr>
            <a:xfrm>
              <a:off x="1079102" y="3710540"/>
              <a:ext cx="864000" cy="195330"/>
            </a:xfrm>
            <a:prstGeom prst="rect"/>
            <a:gradFill rotWithShape="1">
              <a:gsLst>
                <a:gs pos="0">
                  <a:sysClr lastClr="000000" val="windowText">
                    <a:tint val="50000"/>
                    <a:satMod val="300000"/>
                  </a:sysClr>
                </a:gs>
                <a:gs pos="35000">
                  <a:sysClr lastClr="000000" val="windowText">
                    <a:tint val="37000"/>
                    <a:satMod val="300000"/>
                  </a:sysClr>
                </a:gs>
                <a:gs pos="100000">
                  <a:sysClr lastClr="000000" val="windowText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lastClr="000000" val="windowText">
                  <a:shade val="95000"/>
                  <a:satMod val="105000"/>
                </a:sys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OpenGL ES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43" name="矩形 125"/>
            <p:cNvSpPr/>
            <p:nvPr/>
          </p:nvSpPr>
          <p:spPr>
            <a:xfrm>
              <a:off x="2935807" y="3953093"/>
              <a:ext cx="864000" cy="195330"/>
            </a:xfrm>
            <a:prstGeom prst="rect"/>
            <a:gradFill rotWithShape="1">
              <a:gsLst>
                <a:gs pos="0">
                  <a:sysClr lastClr="000000" val="windowText">
                    <a:tint val="50000"/>
                    <a:satMod val="300000"/>
                  </a:sysClr>
                </a:gs>
                <a:gs pos="35000">
                  <a:sysClr lastClr="000000" val="windowText">
                    <a:tint val="37000"/>
                    <a:satMod val="300000"/>
                  </a:sysClr>
                </a:gs>
                <a:gs pos="100000">
                  <a:sysClr lastClr="000000" val="windowText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lastClr="000000" val="windowText">
                  <a:shade val="95000"/>
                  <a:satMod val="105000"/>
                </a:sys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Surface Mgt.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44" name="矩形 126"/>
            <p:cNvSpPr/>
            <p:nvPr/>
          </p:nvSpPr>
          <p:spPr>
            <a:xfrm>
              <a:off x="2006381" y="3953093"/>
              <a:ext cx="864000" cy="195330"/>
            </a:xfrm>
            <a:prstGeom prst="rect"/>
            <a:gradFill rotWithShape="1">
              <a:gsLst>
                <a:gs pos="0">
                  <a:sysClr lastClr="000000" val="windowText">
                    <a:tint val="50000"/>
                    <a:satMod val="300000"/>
                  </a:sysClr>
                </a:gs>
                <a:gs pos="35000">
                  <a:sysClr lastClr="000000" val="windowText">
                    <a:tint val="37000"/>
                    <a:satMod val="300000"/>
                  </a:sysClr>
                </a:gs>
                <a:gs pos="100000">
                  <a:sysClr lastClr="000000" val="windowText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lastClr="000000" val="windowText">
                  <a:shade val="95000"/>
                  <a:satMod val="105000"/>
                </a:sys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 err="1">
                  <a:latin typeface="Arial" panose="020B0604020202020204" pitchFamily="34" charset="0"/>
                  <a:ea typeface="微軟正黑體" panose="020B0604030504040204" pitchFamily="34" charset="-120"/>
                </a:rPr>
                <a:t>Finalizer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45" name="矩形 127"/>
            <p:cNvSpPr/>
            <p:nvPr/>
          </p:nvSpPr>
          <p:spPr>
            <a:xfrm>
              <a:off x="1076954" y="3953093"/>
              <a:ext cx="864000" cy="195330"/>
            </a:xfrm>
            <a:prstGeom prst="rect"/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Sensing</a:t>
              </a:r>
              <a:endParaRPr altLang="en-US" dirty="0" sz="1100" kern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46" name="矩形 128"/>
            <p:cNvSpPr/>
            <p:nvPr/>
          </p:nvSpPr>
          <p:spPr>
            <a:xfrm>
              <a:off x="3854502" y="2860526"/>
              <a:ext cx="864000" cy="195330"/>
            </a:xfrm>
            <a:prstGeom prst="rect"/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Recognition</a:t>
              </a:r>
              <a:endParaRPr altLang="en-US" dirty="0" sz="1100" kern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47" name="矩形 129"/>
            <p:cNvSpPr/>
            <p:nvPr/>
          </p:nvSpPr>
          <p:spPr>
            <a:xfrm>
              <a:off x="2925076" y="2860526"/>
              <a:ext cx="864000" cy="195330"/>
            </a:xfrm>
            <a:prstGeom prst="rect"/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Positioning</a:t>
              </a:r>
              <a:endParaRPr altLang="en-US" dirty="0" sz="1100" kern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48" name="矩形 130"/>
            <p:cNvSpPr/>
            <p:nvPr/>
          </p:nvSpPr>
          <p:spPr>
            <a:xfrm>
              <a:off x="3852354" y="3103079"/>
              <a:ext cx="864000" cy="195330"/>
            </a:xfrm>
            <a:prstGeom prst="rect"/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05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Resource</a:t>
              </a:r>
              <a:endParaRPr altLang="en-US" dirty="0" sz="105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49" name="矩形 131"/>
            <p:cNvSpPr/>
            <p:nvPr/>
          </p:nvSpPr>
          <p:spPr>
            <a:xfrm>
              <a:off x="2922928" y="3103079"/>
              <a:ext cx="864000" cy="195330"/>
            </a:xfrm>
            <a:prstGeom prst="rect"/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05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View</a:t>
              </a:r>
              <a:endParaRPr altLang="en-US" dirty="0" sz="105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50" name="矩形 132"/>
            <p:cNvSpPr>
              <a:spLocks noChangeAspect="1"/>
            </p:cNvSpPr>
            <p:nvPr/>
          </p:nvSpPr>
          <p:spPr bwMode="auto">
            <a:xfrm>
              <a:off x="1022215" y="5294542"/>
              <a:ext cx="497989" cy="571097"/>
            </a:xfrm>
            <a:prstGeom prst="rect"/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Big </a:t>
              </a:r>
            </a:p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Core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51" name="矩形 133"/>
            <p:cNvSpPr>
              <a:spLocks noChangeAspect="1"/>
            </p:cNvSpPr>
            <p:nvPr/>
          </p:nvSpPr>
          <p:spPr bwMode="auto">
            <a:xfrm>
              <a:off x="1599617" y="5296313"/>
              <a:ext cx="497989" cy="571097"/>
            </a:xfrm>
            <a:prstGeom prst="rect"/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Little </a:t>
              </a:r>
            </a:p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Core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52" name="矩形 134"/>
            <p:cNvSpPr>
              <a:spLocks noChangeAspect="1"/>
            </p:cNvSpPr>
            <p:nvPr/>
          </p:nvSpPr>
          <p:spPr bwMode="auto">
            <a:xfrm>
              <a:off x="2164141" y="5296313"/>
              <a:ext cx="497989" cy="571097"/>
            </a:xfrm>
            <a:prstGeom prst="rect"/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GPU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53" name="矩形 135"/>
            <p:cNvSpPr>
              <a:spLocks noChangeAspect="1"/>
            </p:cNvSpPr>
            <p:nvPr/>
          </p:nvSpPr>
          <p:spPr bwMode="auto">
            <a:xfrm>
              <a:off x="2728662" y="5296313"/>
              <a:ext cx="497989" cy="571097"/>
            </a:xfrm>
            <a:prstGeom prst="rect"/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Video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54" name="矩形 136"/>
            <p:cNvSpPr/>
            <p:nvPr/>
          </p:nvSpPr>
          <p:spPr bwMode="auto">
            <a:xfrm>
              <a:off x="996459" y="5954012"/>
              <a:ext cx="2230192" cy="257578"/>
            </a:xfrm>
            <a:prstGeom prst="rect"/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Interconnect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55" name="矩形 137"/>
            <p:cNvSpPr>
              <a:spLocks noChangeAspect="1"/>
            </p:cNvSpPr>
            <p:nvPr/>
          </p:nvSpPr>
          <p:spPr bwMode="auto">
            <a:xfrm>
              <a:off x="3293186" y="5296313"/>
              <a:ext cx="497989" cy="571097"/>
            </a:xfrm>
            <a:prstGeom prst="rect"/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Custom Engine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56" name="矩形 138"/>
            <p:cNvSpPr>
              <a:spLocks noChangeAspect="1"/>
            </p:cNvSpPr>
            <p:nvPr/>
          </p:nvSpPr>
          <p:spPr bwMode="auto">
            <a:xfrm>
              <a:off x="3852354" y="5284311"/>
              <a:ext cx="937872" cy="583099"/>
            </a:xfrm>
            <a:prstGeom prst="rect"/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Hybrid Memory</a:t>
              </a:r>
              <a:endParaRPr altLang="en-US" dirty="0" sz="1100" kern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57" name="矩形 139"/>
            <p:cNvSpPr/>
            <p:nvPr/>
          </p:nvSpPr>
          <p:spPr>
            <a:xfrm>
              <a:off x="4103184" y="1834661"/>
              <a:ext cx="699360" cy="547967"/>
            </a:xfrm>
            <a:prstGeom prst="rect"/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Indoor</a:t>
              </a:r>
            </a:p>
            <a:p>
              <a:pPr algn="ctr" defTabSz="914400"/>
              <a:r>
                <a:rPr altLang="zh-TW" dirty="0" sz="1100" kern="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Navigation</a:t>
              </a:r>
              <a:endParaRPr altLang="en-US" dirty="0" sz="1100" kern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58" name="矩形 140"/>
            <p:cNvSpPr/>
            <p:nvPr/>
          </p:nvSpPr>
          <p:spPr>
            <a:xfrm>
              <a:off x="2287728" y="1847541"/>
              <a:ext cx="869031" cy="547967"/>
            </a:xfrm>
            <a:prstGeom prst="rect"/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2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Video Playback</a:t>
              </a:r>
              <a:endParaRPr altLang="en-US" dirty="0" sz="12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59" name="矩形 141"/>
            <p:cNvSpPr/>
            <p:nvPr/>
          </p:nvSpPr>
          <p:spPr>
            <a:xfrm>
              <a:off x="1620657" y="1849079"/>
              <a:ext cx="619135" cy="547967"/>
            </a:xfrm>
            <a:prstGeom prst="rect"/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2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Map Route</a:t>
              </a:r>
              <a:endParaRPr altLang="en-US" dirty="0" sz="12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60" name="矩形 142"/>
            <p:cNvSpPr/>
            <p:nvPr/>
          </p:nvSpPr>
          <p:spPr>
            <a:xfrm>
              <a:off x="963384" y="1849079"/>
              <a:ext cx="596032" cy="547967"/>
            </a:xfrm>
            <a:prstGeom prst="rect"/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2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Web Browser</a:t>
              </a:r>
              <a:endParaRPr altLang="en-US" dirty="0" sz="12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61" name="矩形 143"/>
            <p:cNvSpPr/>
            <p:nvPr/>
          </p:nvSpPr>
          <p:spPr>
            <a:xfrm>
              <a:off x="3189247" y="1841176"/>
              <a:ext cx="861811" cy="547967"/>
            </a:xfrm>
            <a:prstGeom prst="rect"/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2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Customized APP</a:t>
              </a:r>
              <a:endParaRPr altLang="en-US" dirty="0" sz="12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62" name="矩形 144"/>
            <p:cNvSpPr/>
            <p:nvPr/>
          </p:nvSpPr>
          <p:spPr>
            <a:xfrm>
              <a:off x="1993315" y="2859474"/>
              <a:ext cx="864000" cy="195330"/>
            </a:xfrm>
            <a:prstGeom prst="rect"/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05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Activity</a:t>
              </a:r>
              <a:endParaRPr altLang="en-US" dirty="0" sz="105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63" name="矩形 145"/>
            <p:cNvSpPr/>
            <p:nvPr/>
          </p:nvSpPr>
          <p:spPr>
            <a:xfrm>
              <a:off x="1063889" y="2859474"/>
              <a:ext cx="864000" cy="195330"/>
            </a:xfrm>
            <a:prstGeom prst="rect"/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05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Notification</a:t>
              </a:r>
              <a:endParaRPr altLang="en-US" dirty="0" sz="105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64" name="矩形 146"/>
            <p:cNvSpPr/>
            <p:nvPr/>
          </p:nvSpPr>
          <p:spPr>
            <a:xfrm>
              <a:off x="1991167" y="3102027"/>
              <a:ext cx="864000" cy="195330"/>
            </a:xfrm>
            <a:prstGeom prst="rect"/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05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Package</a:t>
              </a:r>
              <a:endParaRPr altLang="en-US" dirty="0" sz="105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65" name="矩形 147"/>
            <p:cNvSpPr/>
            <p:nvPr/>
          </p:nvSpPr>
          <p:spPr>
            <a:xfrm>
              <a:off x="1061741" y="3102027"/>
              <a:ext cx="864000" cy="195330"/>
            </a:xfrm>
            <a:prstGeom prst="rect"/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05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Location</a:t>
              </a:r>
              <a:endParaRPr altLang="en-US" dirty="0" sz="105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66" name="矩形 148"/>
            <p:cNvSpPr/>
            <p:nvPr/>
          </p:nvSpPr>
          <p:spPr bwMode="auto">
            <a:xfrm>
              <a:off x="3294248" y="5954012"/>
              <a:ext cx="492680" cy="257578"/>
            </a:xfrm>
            <a:prstGeom prst="rect"/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latin typeface="Arial" panose="020B0604020202020204" pitchFamily="34" charset="0"/>
                  <a:ea typeface="微軟正黑體" panose="020B0604030504040204" pitchFamily="34" charset="-120"/>
                </a:rPr>
                <a:t>Tiny</a:t>
              </a:r>
              <a:endParaRPr altLang="en-US" dirty="0" sz="1100" kern="0" lang="zh-TW"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050367" name="矩形 149"/>
            <p:cNvSpPr/>
            <p:nvPr/>
          </p:nvSpPr>
          <p:spPr bwMode="auto">
            <a:xfrm>
              <a:off x="3852354" y="5955140"/>
              <a:ext cx="937872" cy="257578"/>
            </a:xfrm>
            <a:prstGeom prst="rect"/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 lIns="0" rIns="0" rtlCol="0"/>
            <a:p>
              <a:pPr algn="ctr" defTabSz="914400"/>
              <a:r>
                <a:rPr altLang="zh-TW" dirty="0" sz="1100" kern="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</a:rPr>
                <a:t>Hybrid Ctrl.</a:t>
              </a:r>
              <a:endParaRPr altLang="en-US" dirty="0" sz="1100" kern="0"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050368" name="矩形 150"/>
          <p:cNvSpPr/>
          <p:nvPr/>
        </p:nvSpPr>
        <p:spPr>
          <a:xfrm>
            <a:off x="4872025" y="1667272"/>
            <a:ext cx="4173080" cy="5044440"/>
          </a:xfrm>
          <a:prstGeom prst="rect"/>
        </p:spPr>
        <p:txBody>
          <a:bodyPr wrap="square">
            <a:spAutoFit/>
          </a:bodyPr>
          <a:p>
            <a:pPr algn="just" defTabSz="914400">
              <a:lnSpc>
                <a:spcPct val="90000"/>
              </a:lnSpc>
              <a:spcBef>
                <a:spcPts val="300"/>
              </a:spcBef>
            </a:pPr>
            <a:r>
              <a:rPr altLang="en-US" b="1" dirty="0" sz="20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智慧系統軟體佈局重點</a:t>
            </a:r>
            <a:endParaRPr altLang="zh-TW" b="1" dirty="0" sz="2000" kern="0" lang="en-US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defTabSz="914400" indent="-180975" lvl="1" marL="361950">
              <a:lnSpc>
                <a:spcPct val="9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altLang="zh-TW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人機介面互動操作技術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累積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12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件申請，已獲證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3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件專利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pPr indent="-180975" lvl="1" marL="361950">
              <a:lnSpc>
                <a:spcPct val="9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可程式化追蹤控制技術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累積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2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案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6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件申請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pPr indent="-180975" lvl="1" marL="361950">
              <a:lnSpc>
                <a:spcPct val="9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動態主題關聯字建模技術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累積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案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2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件申請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endParaRPr altLang="en-US" dirty="0" kern="0" lang="zh-TW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just" defTabSz="914400">
              <a:lnSpc>
                <a:spcPct val="90000"/>
              </a:lnSpc>
              <a:spcBef>
                <a:spcPts val="300"/>
              </a:spcBef>
            </a:pPr>
            <a:r>
              <a:rPr altLang="en-US" b="1" dirty="0" sz="20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混合型態記憶體佈局重點</a:t>
            </a:r>
            <a:endParaRPr altLang="zh-TW" b="1" dirty="0" sz="2000" kern="0" lang="en-US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defTabSz="914400" indent="-180975" lvl="1" marL="361950">
              <a:lnSpc>
                <a:spcPct val="9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非揮發性記憶體</a:t>
            </a:r>
            <a:r>
              <a:rPr altLang="zh-TW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元件製程技術</a:t>
            </a:r>
            <a:endParaRPr altLang="zh-TW" dirty="0" kern="0" lang="en-US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defTabSz="914400" indent="-180975" lvl="1" marL="361950">
              <a:lnSpc>
                <a:spcPct val="9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altLang="zh-TW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記憶體操作方法及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高性能電路技術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累積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2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案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7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件申請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pPr algn="just" defTabSz="914400">
              <a:lnSpc>
                <a:spcPct val="90000"/>
              </a:lnSpc>
              <a:spcBef>
                <a:spcPts val="300"/>
              </a:spcBef>
            </a:pPr>
            <a:r>
              <a:rPr altLang="en-US" b="1" dirty="0" sz="20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新型態異質多核心架構佈局重點</a:t>
            </a:r>
            <a:endParaRPr altLang="zh-TW" b="1" dirty="0" sz="2000" kern="0" lang="en-US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indent="-180975" lvl="1" marL="361950">
              <a:lnSpc>
                <a:spcPct val="9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系統模型加速技術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累積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3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案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8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件申請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pPr indent="-180975" lvl="1" marL="361950">
              <a:lnSpc>
                <a:spcPct val="9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事務層級快速建模技術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累積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6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案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15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件申請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pPr indent="-180975" lvl="1" marL="361950">
              <a:lnSpc>
                <a:spcPct val="9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快速啟動技術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累積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2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案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6</a:t>
            </a: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件申請</a:t>
            </a:r>
            <a:r>
              <a:rPr altLang="zh-TW" dirty="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pPr indent="-180975" lvl="1" marL="361950">
              <a:lnSpc>
                <a:spcPct val="9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altLang="en-US" dirty="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新型態記憶體管理與應用</a:t>
            </a:r>
            <a:endParaRPr altLang="zh-TW" dirty="0" kern="0" lang="en-US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90000"/>
              </a:lnSpc>
              <a:spcBef>
                <a:spcPts val="300"/>
              </a:spcBef>
            </a:pPr>
            <a:r>
              <a:rPr altLang="en-US" dirty="0" sz="20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專利累計申請</a:t>
            </a:r>
            <a:r>
              <a:rPr altLang="zh-TW" dirty="0" sz="200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16</a:t>
            </a:r>
            <a:r>
              <a:rPr altLang="en-US" dirty="0" sz="20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案</a:t>
            </a:r>
            <a:r>
              <a:rPr altLang="zh-TW" dirty="0" sz="2000" kern="0" lang="en-US">
                <a:latin typeface="Calibri" panose="020F0502020204030204" pitchFamily="34" charset="0"/>
                <a:ea typeface="微軟正黑體" panose="020B0604030504040204" pitchFamily="34" charset="-120"/>
              </a:rPr>
              <a:t>56</a:t>
            </a:r>
            <a:r>
              <a:rPr altLang="en-US" dirty="0" sz="20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件</a:t>
            </a:r>
          </a:p>
        </p:txBody>
      </p:sp>
      <p:sp>
        <p:nvSpPr>
          <p:cNvPr id="1050369" name="文字方塊 151"/>
          <p:cNvSpPr txBox="1"/>
          <p:nvPr/>
        </p:nvSpPr>
        <p:spPr>
          <a:xfrm>
            <a:off x="413852" y="895588"/>
            <a:ext cx="8591550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lang="zh-TW">
                <a:latin typeface="Calibri" panose="020F0502020204030204" pitchFamily="34" charset="0"/>
                <a:ea typeface="微軟正黑體" panose="020B0604030504040204" pitchFamily="34" charset="-120"/>
              </a:rPr>
              <a:t>以「異質」與「能效」為研發重點，基於系統層級平台技術與混合型態記憶體設計，以高能效運算為前提，發展智慧系統軟體技術，以提升運算能效與提高使用者體驗。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70" name="標題 1"/>
          <p:cNvSpPr txBox="1"/>
          <p:nvPr/>
        </p:nvSpPr>
        <p:spPr>
          <a:xfrm>
            <a:off x="822421" y="815986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800" i="0" kern="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技術開發亮點</a:t>
            </a:r>
          </a:p>
        </p:txBody>
      </p:sp>
      <p:sp>
        <p:nvSpPr>
          <p:cNvPr id="1050371" name="內容版面配置區 2"/>
          <p:cNvSpPr txBox="1"/>
          <p:nvPr/>
        </p:nvSpPr>
        <p:spPr>
          <a:xfrm>
            <a:off x="1366982" y="1456858"/>
            <a:ext cx="7075054" cy="4924892"/>
          </a:xfrm>
          <a:prstGeom prst="rect"/>
        </p:spPr>
        <p:txBody>
          <a:bodyPr/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defTabSz="914400" eaLnBrk="1" fontAlgn="base" hangingPunct="1" indent="-342900" latinLnBrk="0" lvl="1" marL="342900" marR="0" rtl="0">
              <a:lnSpc>
                <a:spcPts val="25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以世界領先之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晶圓製造創新服務平台，開發單晶片高效能視訊分析加速器：</a:t>
            </a:r>
            <a:endParaRPr altLang="zh-TW" baseline="0" b="0" cap="none" dirty="0" sz="1400" i="0" kern="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285750" latinLnBrk="0" lvl="1" marL="742950" marR="0" rtl="0">
              <a:lnSpc>
                <a:spcPts val="25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高頻寬 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核心的設計，直接提供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2Tb/sec 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的資料流量，約當於價值美金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200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元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HBM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的頻寬</a:t>
            </a:r>
            <a:endParaRPr altLang="zh-TW" baseline="0" b="0" cap="none" dirty="0" sz="1400" i="0" kern="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285750" latinLnBrk="0" lvl="1" marL="742950" marR="0" rtl="0">
              <a:lnSpc>
                <a:spcPts val="25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消耗能量小於同效能競爭者的 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1/10</a:t>
            </a:r>
          </a:p>
          <a:p>
            <a:pPr algn="l" defTabSz="914400" eaLnBrk="1" fontAlgn="base" hangingPunct="1" indent="-285750" latinLnBrk="0" lvl="1" marL="742950" marR="0" rtl="0">
              <a:lnSpc>
                <a:spcPts val="25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單晶片生產成本低於 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US$10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，小於同效能競爭者之 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1/10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altLang="zh-TW" baseline="0" b="0" cap="none" dirty="0" sz="1400" i="0" kern="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285750" latinLnBrk="0" lvl="1" marL="742950" marR="0" rtl="0">
              <a:lnSpc>
                <a:spcPts val="25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高效能 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CNN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加速器，實現高畫素 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(Full HD)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，高幀數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(60 fps)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，實時 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(real time) 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的視訊分析能力，提供 </a:t>
            </a:r>
            <a:r>
              <a:rPr altLang="zh-TW" baseline="0" b="0" cap="none" dirty="0" sz="1400" i="0" kern="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ADAS </a:t>
            </a:r>
            <a:r>
              <a:rPr altLang="en-US" baseline="0" b="0" cap="none" dirty="0" sz="1400" i="0" kern="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系統的類神經網路運算能力</a:t>
            </a:r>
            <a:endParaRPr altLang="zh-TW" baseline="0" b="0" cap="none" dirty="0" sz="1400" i="0" kern="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342900" latinLnBrk="0" lvl="0" marL="342900" marR="0" rtl="0">
              <a:lnSpc>
                <a:spcPts val="25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altLang="en-US" baseline="0" b="0" cap="none" dirty="0" sz="1400" i="0" kern="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72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691746" y="6381750"/>
            <a:ext cx="2133600" cy="339725"/>
          </a:xfrm>
        </p:spPr>
        <p:txBody>
          <a:bodyPr/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1E473E0-C682-4252-A4B5-BFE737E16961}" type="slidenum">
              <a:rPr altLang="zh-TW" baseline="0" b="0" cap="none" sz="1100" i="0" kern="1200" kumimoji="1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algn="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65</a:t>
            </a:fld>
            <a:endParaRPr altLang="zh-TW" baseline="0" b="0" cap="none" dirty="0" sz="11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graphicFrame>
        <p:nvGraphicFramePr>
          <p:cNvPr id="4194321" name="內容版面配置區 5"/>
          <p:cNvGraphicFramePr>
            <a:graphicFrameLocks/>
          </p:cNvGraphicFramePr>
          <p:nvPr/>
        </p:nvGraphicFramePr>
        <p:xfrm>
          <a:off x="1995704" y="4267199"/>
          <a:ext cx="5103716" cy="1823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600"/>
                <a:gridCol w="933422"/>
                <a:gridCol w="1216716"/>
                <a:gridCol w="906759"/>
                <a:gridCol w="801219"/>
              </a:tblGrid>
              <a:tr h="454725">
                <a:tc>
                  <a:txBody>
                    <a:bodyPr/>
                    <a:p>
                      <a:pPr algn="ctr"/>
                      <a:r>
                        <a:rPr altLang="en-US" dirty="0" sz="1200" lang="zh-TW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人工智慧晶片</a:t>
                      </a: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en-US" dirty="0" sz="1200" lang="zh-TW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記憶體方案</a:t>
                      </a: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en-US" dirty="0" sz="1200" lang="zh-TW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價格</a:t>
                      </a: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en-US" dirty="0" sz="1200" lang="zh-TW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頻寬</a:t>
                      </a:r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altLang="en-US" dirty="0" sz="1200" lang="zh-TW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耗能</a:t>
                      </a:r>
                    </a:p>
                  </a:txBody>
                  <a:tcPr anchor="ctr"/>
                </a:tc>
              </a:tr>
              <a:tr h="454725">
                <a:tc>
                  <a:txBody>
                    <a:bodyPr/>
                    <a:p>
                      <a:r>
                        <a:rPr altLang="zh-TW" b="1" dirty="0" sz="1200" lang="en-US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PSMC AIM Chip</a:t>
                      </a:r>
                      <a:endParaRPr altLang="en-US" b="1" dirty="0" sz="1200" lang="zh-TW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b="1" dirty="0" sz="1200" lang="en-US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AIM DRAM</a:t>
                      </a:r>
                      <a:endParaRPr altLang="en-US" b="1" dirty="0" sz="1200" lang="zh-TW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r"/>
                      <a:r>
                        <a:rPr altLang="zh-TW" b="1" dirty="0" sz="1200" lang="en-US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US$10/GB</a:t>
                      </a:r>
                      <a:endParaRPr altLang="en-US" b="1" dirty="0" sz="1200" lang="zh-TW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r"/>
                      <a:r>
                        <a:rPr altLang="zh-TW" b="1" dirty="0" sz="1200" lang="en-US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&gt; 2Tbps</a:t>
                      </a:r>
                      <a:endParaRPr altLang="en-US" b="1" dirty="0" sz="1200" lang="zh-TW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r"/>
                      <a:r>
                        <a:rPr altLang="zh-TW" b="1" dirty="0" sz="1200" lang="en-US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1pj/b</a:t>
                      </a:r>
                      <a:endParaRPr altLang="en-US" baseline="30000" b="1" dirty="0" sz="1200" lang="zh-TW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54725">
                <a:tc>
                  <a:txBody>
                    <a:bodyPr/>
                    <a:p>
                      <a:r>
                        <a:rPr altLang="zh-TW" b="1" dirty="0" sz="1200" lang="en-US" err="1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nVidia</a:t>
                      </a:r>
                      <a:r>
                        <a:rPr altLang="zh-TW" b="1" dirty="0" sz="12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GPU</a:t>
                      </a:r>
                      <a:endParaRPr altLang="en-US" b="1" dirty="0" sz="12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altLang="zh-TW" dirty="0" sz="12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GDDR5</a:t>
                      </a:r>
                      <a:endParaRPr altLang="en-US" dirty="0" sz="12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r"/>
                      <a:r>
                        <a:rPr altLang="zh-TW" b="0" dirty="0" sz="12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US$7.5/GB</a:t>
                      </a:r>
                      <a:endParaRPr altLang="en-US" b="0" dirty="0" sz="12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r"/>
                      <a:r>
                        <a:rPr altLang="zh-TW" b="0" dirty="0" sz="12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0.25Tbps</a:t>
                      </a:r>
                      <a:endParaRPr altLang="en-US" b="0" dirty="0" sz="12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r"/>
                      <a:r>
                        <a:rPr altLang="zh-TW" b="0" dirty="0" sz="12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14pj/b</a:t>
                      </a:r>
                      <a:endParaRPr altLang="en-US" b="0" dirty="0" sz="12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54725">
                <a:tc>
                  <a:txBody>
                    <a:bodyPr/>
                    <a:p>
                      <a:r>
                        <a:rPr altLang="zh-TW" b="1" dirty="0" sz="12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Google TPU2</a:t>
                      </a:r>
                      <a:endParaRPr altLang="en-US" b="1" dirty="0" sz="12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zh-TW" dirty="0" sz="12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HBM2</a:t>
                      </a:r>
                      <a:endParaRPr altLang="en-US" dirty="0" sz="12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r"/>
                      <a:r>
                        <a:rPr altLang="zh-TW" b="0" dirty="0" sz="12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US$25/GB</a:t>
                      </a:r>
                      <a:endParaRPr altLang="en-US" b="0" dirty="0" sz="12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r"/>
                      <a:r>
                        <a:rPr altLang="zh-TW" b="0" dirty="0" sz="12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2.4Tbps</a:t>
                      </a:r>
                      <a:endParaRPr altLang="en-US" b="0" dirty="0" sz="12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r"/>
                      <a:r>
                        <a:rPr altLang="zh-TW" b="0" dirty="0" sz="1200" lang="en-US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4pj/b</a:t>
                      </a:r>
                      <a:endParaRPr altLang="en-US" b="0" dirty="0" sz="1200" lang="zh-TW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50373" name="圓角矩形 5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與下一頁合併成一頁，確認放哪個位置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74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技術開發亮點</a:t>
            </a:r>
            <a:b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altLang="en-US" dirty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75" name="箭號: 五邊形 4"/>
          <p:cNvSpPr/>
          <p:nvPr/>
        </p:nvSpPr>
        <p:spPr>
          <a:xfrm rot="5400000">
            <a:off x="1382208" y="1420308"/>
            <a:ext cx="1358177" cy="1649557"/>
          </a:xfrm>
          <a:prstGeom prst="homePlate">
            <a:avLst>
              <a:gd name="adj" fmla="val 23485"/>
            </a:avLst>
          </a:prstGeom>
          <a:solidFill>
            <a:schemeClr val="bg2">
              <a:lumMod val="50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vert="vert270" wrap="square">
            <a:noAutofit/>
          </a:bodyPr>
          <a:p>
            <a:pPr algn="ctr"/>
            <a:r>
              <a:rPr altLang="zh-TW" b="1" dirty="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="1" dirty="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altLang="zh-TW" b="1" dirty="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Logic</a:t>
            </a:r>
          </a:p>
          <a:p>
            <a:pPr algn="ctr"/>
            <a:r>
              <a:rPr altLang="en-US" b="1" dirty="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製程整合</a:t>
            </a:r>
          </a:p>
        </p:txBody>
      </p:sp>
      <p:sp>
        <p:nvSpPr>
          <p:cNvPr id="1050376" name="箭號: 五邊形 5"/>
          <p:cNvSpPr/>
          <p:nvPr/>
        </p:nvSpPr>
        <p:spPr>
          <a:xfrm rot="5400000">
            <a:off x="1382208" y="2906208"/>
            <a:ext cx="1358177" cy="1649557"/>
          </a:xfrm>
          <a:prstGeom prst="homePlate">
            <a:avLst>
              <a:gd name="adj" fmla="val 23485"/>
            </a:avLst>
          </a:prstGeom>
          <a:solidFill>
            <a:schemeClr val="bg2">
              <a:lumMod val="50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vert="vert270" wrap="square">
            <a:noAutofit/>
          </a:bodyPr>
          <a:p>
            <a:pPr algn="ctr"/>
            <a:r>
              <a:rPr altLang="zh-TW" b="1" dirty="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Computing-in-</a:t>
            </a:r>
          </a:p>
          <a:p>
            <a:pPr algn="ctr"/>
            <a:r>
              <a:rPr altLang="zh-TW" b="1" dirty="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Memory </a:t>
            </a:r>
          </a:p>
          <a:p>
            <a:pPr algn="ctr"/>
            <a:r>
              <a:rPr altLang="zh-TW" b="1" dirty="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="1" dirty="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加速器</a:t>
            </a:r>
          </a:p>
        </p:txBody>
      </p:sp>
      <p:sp>
        <p:nvSpPr>
          <p:cNvPr id="1050377" name="箭號: 五邊形 6"/>
          <p:cNvSpPr/>
          <p:nvPr/>
        </p:nvSpPr>
        <p:spPr>
          <a:xfrm rot="5400000">
            <a:off x="1382208" y="4392108"/>
            <a:ext cx="1358177" cy="1649557"/>
          </a:xfrm>
          <a:prstGeom prst="homePlate">
            <a:avLst>
              <a:gd name="adj" fmla="val 23485"/>
            </a:avLst>
          </a:prstGeom>
          <a:solidFill>
            <a:schemeClr val="bg2">
              <a:lumMod val="50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vert="vert270" wrap="square">
            <a:noAutofit/>
          </a:bodyPr>
          <a:p>
            <a:pPr algn="ctr"/>
            <a:r>
              <a:rPr altLang="en-US" b="1" dirty="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平價化 </a:t>
            </a:r>
            <a:r>
              <a:rPr altLang="zh-TW" b="1" dirty="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ADAS </a:t>
            </a:r>
          </a:p>
          <a:p>
            <a:pPr algn="ctr"/>
            <a:r>
              <a:rPr altLang="en-US" b="1" dirty="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的實現</a:t>
            </a:r>
          </a:p>
        </p:txBody>
      </p:sp>
      <p:sp>
        <p:nvSpPr>
          <p:cNvPr id="1050378" name="矩形 7"/>
          <p:cNvSpPr/>
          <p:nvPr/>
        </p:nvSpPr>
        <p:spPr>
          <a:xfrm>
            <a:off x="2886075" y="1565997"/>
            <a:ext cx="5210175" cy="1053378"/>
          </a:xfrm>
          <a:prstGeom prst="rect"/>
          <a:solidFill>
            <a:schemeClr val="accent3">
              <a:lumMod val="20000"/>
              <a:lumOff val="80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108000" rIns="0" rtlCol="0" tIns="0" wrap="square">
            <a:no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單純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製程是最精簡化的製程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Logic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傾向於複雜的功能化設計及製程</a:t>
            </a:r>
            <a:endParaRPr altLang="zh-TW" dirty="0" sz="1600" lang="en-US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整合雙製程於單一晶片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需打破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設計及製造的限制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也突破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為前三大廠所把持的困境</a:t>
            </a:r>
            <a:endParaRPr altLang="zh-TW" dirty="0" sz="1600" lang="en-US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79" name="矩形 8"/>
          <p:cNvSpPr/>
          <p:nvPr/>
        </p:nvSpPr>
        <p:spPr>
          <a:xfrm>
            <a:off x="2886075" y="3051897"/>
            <a:ext cx="5210175" cy="1053378"/>
          </a:xfrm>
          <a:prstGeom prst="rect"/>
          <a:solidFill>
            <a:schemeClr val="accent3">
              <a:lumMod val="20000"/>
              <a:lumOff val="80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108000" rIns="0" rtlCol="0" tIns="0" wrap="square">
            <a:no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突破現有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AI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晶片開發朝更高精度的製程、更複雜的封裝、更不計成本的耗能的現象</a:t>
            </a:r>
            <a:endParaRPr altLang="zh-TW" dirty="0" sz="1600" lang="en-US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以最精簡、最低耗能、最快速的方式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有效率的達到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 NN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運算的即時性要求</a:t>
            </a:r>
            <a:endParaRPr altLang="zh-TW" dirty="0" sz="1600" lang="en-US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80" name="矩形 9"/>
          <p:cNvSpPr/>
          <p:nvPr/>
        </p:nvSpPr>
        <p:spPr>
          <a:xfrm>
            <a:off x="2886075" y="4541694"/>
            <a:ext cx="5210175" cy="1053378"/>
          </a:xfrm>
          <a:prstGeom prst="rect"/>
          <a:solidFill>
            <a:schemeClr val="accent3">
              <a:lumMod val="20000"/>
              <a:lumOff val="80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108000" rIns="0" rtlCol="0" tIns="0" wrap="square">
            <a:no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實現以一般市售平價非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專用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 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搭配 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AI 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加速器達到高價 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ADAS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專用 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 SoC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的同等功能</a:t>
            </a:r>
            <a:endParaRPr altLang="zh-TW" dirty="0" sz="1600" lang="en-US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分擔及移轉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SoC 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的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計算消耗</a:t>
            </a:r>
            <a:r>
              <a:rPr altLang="zh-TW" dirty="0" sz="16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dirty="0" sz="16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達到車用及商用低耗能及即時性低延遲的要求</a:t>
            </a:r>
            <a:endParaRPr altLang="zh-TW" dirty="0" sz="1600" lang="en-US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81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382" name="標題 1"/>
          <p:cNvSpPr txBox="1"/>
          <p:nvPr/>
        </p:nvSpPr>
        <p:spPr>
          <a:xfrm>
            <a:off x="913244" y="547854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0383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/>
        </p:spPr>
        <p:txBody>
          <a:bodyPr>
            <a:normAutofit/>
          </a:bodyPr>
          <a:lstStyle>
            <a:lvl1pPr algn="l" eaLnBrk="0" fontAlgn="base" hangingPunct="0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0" fontAlgn="base" hangingPunct="0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0" fontAlgn="base" hangingPunct="0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0" fontAlgn="base" hangingPunct="0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0" fontAlgn="base" hangingPunct="0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實績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  <a:endParaRPr altLang="en-US" b="1" dirty="0" sz="2400" kern="0" lang="zh-TW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需求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與應用分析及國內外競爭分析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</a:t>
            </a:r>
            <a:r>
              <a:rPr altLang="en-US" b="1" dirty="0" sz="2400" kern="0" lang="zh-TW" smtClean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創造</a:t>
            </a:r>
            <a:endParaRPr altLang="zh-TW" b="1" dirty="0" sz="2400" kern="0" lang="en-US" smtClean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計畫之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分工與角色說明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5038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67</a:t>
            </a:fld>
            <a:endParaRPr altLang="zh-TW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85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386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p>
            <a:fld id="{438F9BD9-0C01-48D1-BC7C-226507EE6F94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68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0387" name="標題 1"/>
          <p:cNvSpPr txBox="1"/>
          <p:nvPr/>
        </p:nvSpPr>
        <p:spPr>
          <a:xfrm>
            <a:off x="913244" y="547854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量化效益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194322" name="表格 4"/>
          <p:cNvGraphicFramePr>
            <a:graphicFrameLocks noGrp="1"/>
          </p:cNvGraphicFramePr>
          <p:nvPr/>
        </p:nvGraphicFramePr>
        <p:xfrm>
          <a:off x="1100350" y="1233238"/>
          <a:ext cx="6943300" cy="39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442"/>
                <a:gridCol w="1481740"/>
                <a:gridCol w="1481740"/>
                <a:gridCol w="1646378"/>
              </a:tblGrid>
              <a:tr h="396000">
                <a:tc>
                  <a:txBody>
                    <a:bodyPr/>
                    <a:p>
                      <a:pPr algn="ctr"/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成果項目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altLang="zh-TW" baseline="0" dirty="0" sz="1800" lang="en-US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年度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altLang="zh-TW" baseline="0" dirty="0" sz="1800" lang="en-US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年度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合 計</a:t>
                      </a:r>
                    </a:p>
                  </a:txBody>
                </a:tc>
              </a:tr>
              <a:tr h="396000">
                <a:tc>
                  <a:txBody>
                    <a:bodyPr/>
                    <a:p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申請專利數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5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10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396000">
                <a:tc>
                  <a:txBody>
                    <a:bodyPr/>
                    <a:p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合作研究件數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3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3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396000">
                <a:tc>
                  <a:txBody>
                    <a:bodyPr/>
                    <a:p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合作研究金額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NT$2M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NT$2M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396000">
                <a:tc>
                  <a:txBody>
                    <a:bodyPr/>
                    <a:p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技術交流研討會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396000">
                <a:tc>
                  <a:txBody>
                    <a:bodyPr/>
                    <a:p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新產品開發種類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396000">
                <a:tc>
                  <a:txBody>
                    <a:bodyPr/>
                    <a:p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新產品開發產值金額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NA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altLang="zh-TW" baseline="0" dirty="0" sz="1800" lang="en-US" smtClean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US$50M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396000">
                <a:tc>
                  <a:txBody>
                    <a:bodyPr/>
                    <a:p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衍生投資金額</a:t>
                      </a:r>
                    </a:p>
                  </a:txBody>
                </a:tc>
                <a:tc>
                  <a:txBody>
                    <a:bodyPr/>
                    <a:p>
                      <a:pPr algn="ctr" defTabSz="4572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altLang="en-US" baseline="0" dirty="0" sz="1800" lang="zh-TW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dirty="0" sz="1800" lang="zh-TW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dirty="0" sz="1800" lang="zh-TW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396000">
                <a:tc>
                  <a:txBody>
                    <a:bodyPr/>
                    <a:p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新增就業機會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  <a:tr h="396000">
                <a:tc>
                  <a:txBody>
                    <a:bodyPr/>
                    <a:p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其他</a:t>
                      </a:r>
                      <a:r>
                        <a:rPr altLang="zh-TW" baseline="0" dirty="0" sz="1800" lang="en-US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altLang="en-US" baseline="0" dirty="0" sz="1800" lang="zh-TW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請說明內容</a:t>
                      </a:r>
                      <a:r>
                        <a:rPr altLang="zh-TW" baseline="0" dirty="0" sz="1800" lang="en-US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)</a:t>
                      </a:r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endParaRPr altLang="en-US" baseline="0" dirty="0" sz="1800" lang="zh-TW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</a:tc>
              </a:tr>
            </a:tbl>
          </a:graphicData>
        </a:graphic>
      </p:graphicFrame>
      <p:sp>
        <p:nvSpPr>
          <p:cNvPr id="1050388" name="圓角矩形 5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需要含</a:t>
            </a:r>
            <a:r>
              <a:rPr altLang="zh-TW" b="1" dirty="0" lang="en-US" err="1" smtClean="0">
                <a:solidFill>
                  <a:srgbClr val="FF0000"/>
                </a:solidFill>
              </a:rPr>
              <a:t>AutoSys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89" name="標題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產值提昇效益  </a:t>
            </a:r>
            <a:endParaRPr altLang="en-US" dirty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23" name="內容版面配置區 4"/>
          <p:cNvGraphicFramePr>
            <a:graphicFrameLocks/>
          </p:cNvGraphicFramePr>
          <p:nvPr/>
        </p:nvGraphicFramePr>
        <p:xfrm>
          <a:off x="995363" y="1217472"/>
          <a:ext cx="3876460" cy="3067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50390" name="文字方塊 11"/>
          <p:cNvSpPr txBox="1"/>
          <p:nvPr/>
        </p:nvSpPr>
        <p:spPr>
          <a:xfrm>
            <a:off x="4988047" y="1303197"/>
            <a:ext cx="3434081" cy="701040"/>
          </a:xfrm>
          <a:prstGeom prst="rect"/>
          <a:noFill/>
        </p:spPr>
        <p:txBody>
          <a:bodyPr rtlCol="0" wrap="non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充分使用 </a:t>
            </a:r>
            <a:r>
              <a:rPr altLang="zh-TW" dirty="0" sz="20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PSMC 12”</a:t>
            </a: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廠</a:t>
            </a:r>
            <a:r>
              <a:rPr altLang="en-US" dirty="0" sz="2000" lang="zh-TW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設備</a:t>
            </a:r>
            <a:endParaRPr altLang="zh-TW" dirty="0" sz="2000" lang="en-US" smtClean="0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altLang="zh-TW" dirty="0" sz="2000" lang="en-US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10,000</a:t>
            </a:r>
            <a:r>
              <a:rPr altLang="en-US" dirty="0" sz="2000" lang="zh-TW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晶圓</a:t>
            </a:r>
            <a:r>
              <a:rPr altLang="zh-TW" dirty="0" sz="2000" lang="en-US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dirty="0" sz="2000" lang="zh-TW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月</a:t>
            </a:r>
            <a:r>
              <a:rPr altLang="zh-TW" dirty="0" sz="2000" lang="en-US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altLang="zh-TW" dirty="0" sz="2000" lang="en-US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91" name="文字方塊 12"/>
          <p:cNvSpPr txBox="1"/>
          <p:nvPr/>
        </p:nvSpPr>
        <p:spPr>
          <a:xfrm>
            <a:off x="4988047" y="2410339"/>
            <a:ext cx="4005581" cy="701040"/>
          </a:xfrm>
          <a:prstGeom prst="rect"/>
          <a:noFill/>
        </p:spPr>
        <p:txBody>
          <a:bodyPr rtlCol="0" wrap="non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晶圓</a:t>
            </a:r>
            <a:r>
              <a:rPr altLang="en-US" dirty="0" sz="2000" lang="zh-TW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價格提昇</a:t>
            </a:r>
            <a:r>
              <a:rPr altLang="zh-TW" dirty="0" sz="2000" lang="en-US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US$1,000+/wafer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altLang="zh-TW" dirty="0" sz="2000" lang="en-US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US$100M/year</a:t>
            </a:r>
            <a:endParaRPr altLang="en-US" dirty="0" sz="2000" lang="zh-TW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92" name="文字方塊 13"/>
          <p:cNvSpPr txBox="1"/>
          <p:nvPr/>
        </p:nvSpPr>
        <p:spPr>
          <a:xfrm>
            <a:off x="4988047" y="3529136"/>
            <a:ext cx="2570481" cy="1158241"/>
          </a:xfrm>
          <a:prstGeom prst="rect"/>
          <a:noFill/>
        </p:spPr>
        <p:txBody>
          <a:bodyPr rtlCol="0" wrap="non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altLang="zh-TW" dirty="0" lang="en-US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US$5,000</a:t>
            </a:r>
            <a:r>
              <a:rPr altLang="en-US" dirty="0" lang="zh-TW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lang="en-US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x 10,0000</a:t>
            </a:r>
          </a:p>
          <a:p>
            <a:pPr lvl="1"/>
            <a:r>
              <a:rPr altLang="zh-TW" dirty="0" lang="en-US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= US$500M/year 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altLang="en-US" dirty="0" lang="zh-TW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提高 </a:t>
            </a:r>
            <a:r>
              <a:rPr altLang="zh-TW" dirty="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IP + NRE</a:t>
            </a:r>
            <a:r>
              <a:rPr altLang="en-US" dirty="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lang="zh-TW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價值約</a:t>
            </a:r>
            <a:endParaRPr altLang="zh-TW" dirty="0" lang="en-US" smtClean="0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zh-TW" dirty="0" lang="en-US" smtClean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US$5M/year</a:t>
            </a:r>
            <a:endParaRPr altLang="zh-TW" dirty="0" lang="en-US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901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公司概況及研發實績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194307" name="Group 54"/>
          <p:cNvGraphicFramePr>
            <a:graphicFrameLocks/>
          </p:cNvGraphicFramePr>
          <p:nvPr/>
        </p:nvGraphicFramePr>
        <p:xfrm>
          <a:off x="1236518" y="2243138"/>
          <a:ext cx="6426201" cy="4446333"/>
        </p:xfrm>
        <a:graphic>
          <a:graphicData uri="http://schemas.openxmlformats.org/drawingml/2006/table">
            <a:tbl>
              <a:tblPr/>
              <a:tblGrid>
                <a:gridCol w="1368152"/>
                <a:gridCol w="3122042"/>
                <a:gridCol w="1936007"/>
              </a:tblGrid>
              <a:tr h="414699"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en-US" baseline="0" b="1" cap="none" dirty="0" sz="1600" i="0" kumimoji="1" lang="zh-TW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晶圓廠</a:t>
                      </a:r>
                      <a:endParaRPr altLang="zh-TW" baseline="0" b="1" cap="none" dirty="0" sz="1600" i="0" kumimoji="1" lang="en-US" normalizeH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  <a:ea typeface="新細明體" pitchFamily="18" charset="-12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6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P1/2</a:t>
                      </a:r>
                      <a:r>
                        <a:rPr altLang="en-US" baseline="0" b="1" cap="none" dirty="0" sz="1600" i="0" kumimoji="1" lang="zh-TW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 </a:t>
                      </a:r>
                      <a:r>
                        <a:rPr altLang="zh-TW" baseline="0" b="1" cap="none" dirty="0" sz="16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(300mm)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6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P3</a:t>
                      </a:r>
                      <a:r>
                        <a:rPr altLang="en-US" baseline="0" b="1" cap="none" dirty="0" sz="1600" i="0" kumimoji="1" lang="zh-TW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 </a:t>
                      </a:r>
                      <a:r>
                        <a:rPr altLang="zh-TW" baseline="0" b="1" cap="none" dirty="0" sz="16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(300mm)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8797"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en-US" baseline="0" b="1" cap="none" dirty="0" sz="1600" i="0" kumimoji="1" lang="zh-TW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產能</a:t>
                      </a:r>
                      <a:endParaRPr altLang="zh-TW" baseline="0" b="1" cap="none" dirty="0" sz="1600" i="0" kumimoji="1" lang="en-US" normalizeH="0" strike="noStrike" u="none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  <a:ea typeface="新細明體" pitchFamily="18" charset="-12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70Kw/m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30Kw/m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45528"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en-US" baseline="0" b="1" cap="none" dirty="0" sz="1600" i="0" kumimoji="1" lang="zh-TW" normalizeH="0" strike="noStrike" u="none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產品線</a:t>
                      </a:r>
                      <a:endParaRPr altLang="zh-TW" baseline="0" b="1" cap="none" dirty="0" sz="1600" i="0" kumimoji="1" lang="en-US" normalizeH="0" strike="noStrike" u="none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pitchFamily="34" charset="0"/>
                        <a:ea typeface="新細明體" pitchFamily="18" charset="-12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en-US" baseline="0" b="1" cap="none" dirty="0" sz="1600" i="0" kumimoji="1" lang="zh-TW" normalizeH="0" strike="noStrike" u="none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製程技術</a:t>
                      </a:r>
                      <a:endParaRPr altLang="zh-TW" baseline="0" b="1" cap="none" dirty="0" sz="1600" i="0" kumimoji="1" lang="en-US" normalizeH="0" strike="noStrike" u="none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pitchFamily="34" charset="0"/>
                        <a:ea typeface="新細明體" pitchFamily="18" charset="-12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en-US" baseline="0" b="1" cap="none" dirty="0" sz="1600" i="0" kumimoji="1" lang="zh-TW" normalizeH="0" strike="noStrike" u="none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製程技術</a:t>
                      </a:r>
                      <a:endParaRPr altLang="zh-TW" baseline="0" b="1" cap="none" dirty="0" sz="1600" i="0" kumimoji="1" lang="en-US" normalizeH="0" strike="noStrike" u="none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pitchFamily="34" charset="0"/>
                        <a:ea typeface="新細明體" pitchFamily="18" charset="-12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chemeClr val="accent1"/>
                    </a:solidFill>
                  </a:tcPr>
                </a:tc>
              </a:tr>
              <a:tr h="414699"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LCD Driver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0.13um, 0.11um, 90nm, 55nm, </a:t>
                      </a: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40nm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endParaRPr altLang="en-US" dirty="0" sz="1800" lang="zh-TW">
                        <a:latin typeface="Helvetica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91068"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CMOS</a:t>
                      </a:r>
                      <a:r>
                        <a:rPr altLang="en-US" baseline="0" b="1" cap="none" dirty="0" sz="1400" i="0" kumimoji="1" lang="zh-TW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 </a:t>
                      </a: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Image Sensor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110nm, 90nm 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endParaRPr altLang="en-US" dirty="0" sz="1800" lang="zh-TW">
                        <a:latin typeface="Helvetica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31042"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Power Management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0.18um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endParaRPr altLang="en-US" dirty="0" sz="1800" lang="zh-TW">
                        <a:latin typeface="Helvetica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51093"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Embedded Flash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0.14um, 90nm, </a:t>
                      </a: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55nm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endParaRPr altLang="en-US" dirty="0" sz="1800" lang="zh-TW">
                        <a:latin typeface="Helvetica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4699"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DRAM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63nm, 38nm, 25nm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38nm, 25nm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4699"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NOR Flash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90nm, 48nm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endParaRPr altLang="en-US" dirty="0" sz="1800" lang="zh-TW">
                        <a:latin typeface="Helvetica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4699">
                <a:tc>
                  <a:txBody>
                    <a:bodyPr/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NAND Flash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</a:pPr>
                      <a:r>
                        <a:rPr altLang="zh-TW" baseline="0" b="1" cap="none" dirty="0" sz="1400" i="0" kumimoji="1" lang="en-US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  <a:ea typeface="新細明體" pitchFamily="18" charset="-120"/>
                        </a:rPr>
                        <a:t> 50nm, 40nm, 28nm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endParaRPr altLang="en-US" dirty="0" sz="1800" lang="zh-TW">
                        <a:latin typeface="Helvetica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97171" name="Picture 6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364721" y="1084263"/>
            <a:ext cx="1654175" cy="1158875"/>
          </a:xfrm>
          <a:prstGeom prst="rect"/>
          <a:noFill/>
          <a:ln>
            <a:noFill/>
          </a:ln>
          <a:effectLst/>
        </p:spPr>
      </p:pic>
      <p:sp>
        <p:nvSpPr>
          <p:cNvPr id="1048902" name="文字方塊 97"/>
          <p:cNvSpPr txBox="1">
            <a:spLocks noChangeArrowheads="1"/>
          </p:cNvSpPr>
          <p:nvPr/>
        </p:nvSpPr>
        <p:spPr bwMode="auto">
          <a:xfrm>
            <a:off x="3630274" y="1008630"/>
            <a:ext cx="1097280" cy="358140"/>
          </a:xfrm>
          <a:prstGeom prst="rect"/>
          <a:solidFill>
            <a:schemeClr val="bg1"/>
          </a:solidFill>
          <a:ln>
            <a:noFill/>
          </a:ln>
          <a:effectLst>
            <a:softEdge rad="31750"/>
          </a:effectLst>
        </p:spPr>
        <p:txBody>
          <a:bodyPr anchor="ctr"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eaLnBrk="0" hangingPunct="0" indent="-285750" marL="7429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eaLnBrk="0" hangingPunct="0" indent="-228600" marL="11430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eaLnBrk="0" hangingPunct="0" indent="-228600" marL="1600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eaLnBrk="0" hangingPunct="0" indent="-228600" marL="20574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altLang="zh-TW" b="1" dirty="0" lang="en-US">
                <a:solidFill>
                  <a:srgbClr val="C00000"/>
                </a:solidFill>
                <a:latin typeface="Helvetica" pitchFamily="34" charset="0"/>
              </a:rPr>
              <a:t>P1/2 Fab</a:t>
            </a:r>
            <a:endParaRPr altLang="en-US" b="1" dirty="0" lang="zh-TW">
              <a:solidFill>
                <a:srgbClr val="C00000"/>
              </a:solidFill>
              <a:latin typeface="Helvetica" pitchFamily="34" charset="0"/>
            </a:endParaRPr>
          </a:p>
        </p:txBody>
      </p:sp>
      <p:pic>
        <p:nvPicPr>
          <p:cNvPr id="2097172" name="Picture 6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6106333" y="1073150"/>
            <a:ext cx="1249363" cy="1150938"/>
          </a:xfrm>
          <a:prstGeom prst="rect"/>
          <a:noFill/>
          <a:ln>
            <a:noFill/>
          </a:ln>
          <a:effectLst/>
        </p:spPr>
      </p:pic>
      <p:sp>
        <p:nvSpPr>
          <p:cNvPr id="1048903" name="文字方塊 97"/>
          <p:cNvSpPr txBox="1">
            <a:spLocks noChangeArrowheads="1"/>
          </p:cNvSpPr>
          <p:nvPr/>
        </p:nvSpPr>
        <p:spPr bwMode="auto">
          <a:xfrm>
            <a:off x="6271143" y="1008630"/>
            <a:ext cx="881381" cy="358140"/>
          </a:xfrm>
          <a:prstGeom prst="rect"/>
          <a:solidFill>
            <a:schemeClr val="bg1"/>
          </a:solidFill>
          <a:ln>
            <a:noFill/>
          </a:ln>
          <a:effectLst>
            <a:softEdge rad="31750"/>
          </a:effectLst>
        </p:spPr>
        <p:txBody>
          <a:bodyPr anchor="ctr"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eaLnBrk="0" hangingPunct="0" indent="-285750" marL="7429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eaLnBrk="0" hangingPunct="0" indent="-228600" marL="11430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eaLnBrk="0" hangingPunct="0" indent="-228600" marL="1600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eaLnBrk="0" hangingPunct="0" indent="-228600" marL="20574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altLang="zh-TW" b="1" dirty="0" lang="en-US">
                <a:solidFill>
                  <a:srgbClr val="C00000"/>
                </a:solidFill>
                <a:latin typeface="Helvetica" pitchFamily="34" charset="0"/>
              </a:rPr>
              <a:t>P3 Fab</a:t>
            </a:r>
            <a:endParaRPr altLang="en-US" b="1" dirty="0" lang="zh-TW">
              <a:solidFill>
                <a:srgbClr val="C00000"/>
              </a:solidFill>
              <a:latin typeface="Helvetica" pitchFamily="34" charset="0"/>
            </a:endParaRPr>
          </a:p>
        </p:txBody>
      </p:sp>
      <p:sp>
        <p:nvSpPr>
          <p:cNvPr id="104890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10400" y="6519608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7</a:t>
            </a:fld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93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產業外溢效益</a:t>
            </a:r>
            <a:endParaRPr altLang="en-US" dirty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9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1E473E0-C682-4252-A4B5-BFE737E16961}" type="slidenum">
              <a:rPr altLang="zh-TW" baseline="0" b="0" cap="none" sz="1100" i="0" kern="1200" kumimoji="1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70</a:t>
            </a:fld>
            <a:endParaRPr altLang="zh-TW" baseline="0" b="0" cap="none" sz="11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95" name="矩形: 圓角 4"/>
          <p:cNvSpPr/>
          <p:nvPr/>
        </p:nvSpPr>
        <p:spPr>
          <a:xfrm>
            <a:off x="3812381" y="1768939"/>
            <a:ext cx="1543050" cy="903224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系統開發</a:t>
            </a:r>
          </a:p>
        </p:txBody>
      </p:sp>
      <p:sp>
        <p:nvSpPr>
          <p:cNvPr id="1050396" name="矩形: 圓角 5"/>
          <p:cNvSpPr/>
          <p:nvPr/>
        </p:nvSpPr>
        <p:spPr>
          <a:xfrm>
            <a:off x="3800475" y="2984485"/>
            <a:ext cx="1543050" cy="903224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r>
              <a: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設計</a:t>
            </a:r>
          </a:p>
        </p:txBody>
      </p:sp>
      <p:sp>
        <p:nvSpPr>
          <p:cNvPr id="1050397" name="矩形: 圓角 6"/>
          <p:cNvSpPr/>
          <p:nvPr/>
        </p:nvSpPr>
        <p:spPr>
          <a:xfrm>
            <a:off x="3800475" y="4180704"/>
            <a:ext cx="1543050" cy="903224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矽智財元件</a:t>
            </a:r>
          </a:p>
        </p:txBody>
      </p:sp>
      <p:sp>
        <p:nvSpPr>
          <p:cNvPr id="1050398" name="矩形: 圓角 7"/>
          <p:cNvSpPr/>
          <p:nvPr/>
        </p:nvSpPr>
        <p:spPr>
          <a:xfrm>
            <a:off x="3800475" y="5393156"/>
            <a:ext cx="1543050" cy="903224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製程平台</a:t>
            </a:r>
          </a:p>
        </p:txBody>
      </p:sp>
      <p:sp>
        <p:nvSpPr>
          <p:cNvPr id="1050399" name="箭號: 向下 8"/>
          <p:cNvSpPr/>
          <p:nvPr/>
        </p:nvSpPr>
        <p:spPr>
          <a:xfrm flipV="1">
            <a:off x="4205275" y="5114717"/>
            <a:ext cx="600075" cy="247650"/>
          </a:xfrm>
          <a:prstGeom prst="downArrow"/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00" name="箭號: 向下 9"/>
          <p:cNvSpPr/>
          <p:nvPr/>
        </p:nvSpPr>
        <p:spPr>
          <a:xfrm flipV="1">
            <a:off x="4219570" y="3903103"/>
            <a:ext cx="600075" cy="247650"/>
          </a:xfrm>
          <a:prstGeom prst="downArrow"/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01" name="箭號: 向下 10"/>
          <p:cNvSpPr/>
          <p:nvPr/>
        </p:nvSpPr>
        <p:spPr>
          <a:xfrm flipV="1">
            <a:off x="4219569" y="2704499"/>
            <a:ext cx="600075" cy="247650"/>
          </a:xfrm>
          <a:prstGeom prst="downArrow"/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02" name="箭號: 有線條的向右箭號 12"/>
          <p:cNvSpPr/>
          <p:nvPr/>
        </p:nvSpPr>
        <p:spPr>
          <a:xfrm>
            <a:off x="5695949" y="2035922"/>
            <a:ext cx="1038225" cy="1400175"/>
          </a:xfrm>
          <a:prstGeom prst="stripedRightArrow">
            <a:avLst>
              <a:gd name="adj1" fmla="val 60884"/>
              <a:gd name="adj2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800" i="0" kern="1200" kumimoji="1" lang="en-US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endParaRPr altLang="en-US" baseline="0" b="1" cap="none" dirty="0" sz="2800" i="0" kern="1200" kumimoji="1" lang="zh-TW" noProof="0" normalizeH="0" spc="0" strike="noStrike" u="none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03" name="箭號: 有線條的向右箭號 13"/>
          <p:cNvSpPr/>
          <p:nvPr/>
        </p:nvSpPr>
        <p:spPr>
          <a:xfrm>
            <a:off x="5695948" y="4279153"/>
            <a:ext cx="1038225" cy="1400175"/>
          </a:xfrm>
          <a:prstGeom prst="stripedRightArrow">
            <a:avLst>
              <a:gd name="adj1" fmla="val 60884"/>
              <a:gd name="adj2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Big Data</a:t>
            </a:r>
            <a:endParaRPr altLang="en-US" baseline="0" b="1" cap="none" dirty="0" sz="2000" i="0" kern="1200" kumimoji="1" lang="zh-TW" noProof="0" normalizeH="0" spc="0" strike="noStrike" u="none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04" name="矩形: 圓角 14"/>
          <p:cNvSpPr/>
          <p:nvPr/>
        </p:nvSpPr>
        <p:spPr>
          <a:xfrm>
            <a:off x="6915150" y="1857959"/>
            <a:ext cx="1885950" cy="363631"/>
          </a:xfrm>
          <a:prstGeom prst="roundRect"/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ADAS/</a:t>
            </a: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自駕車</a:t>
            </a:r>
          </a:p>
        </p:txBody>
      </p:sp>
      <p:sp>
        <p:nvSpPr>
          <p:cNvPr id="1050405" name="矩形: 圓角 15"/>
          <p:cNvSpPr/>
          <p:nvPr/>
        </p:nvSpPr>
        <p:spPr>
          <a:xfrm>
            <a:off x="6915150" y="2323400"/>
            <a:ext cx="1885950" cy="363631"/>
          </a:xfrm>
          <a:prstGeom prst="roundRect"/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Surveillance</a:t>
            </a:r>
            <a:endParaRPr altLang="en-US" baseline="0" b="1" cap="none" dirty="0" sz="1800" i="0" kern="1200" kumimoji="1" lang="zh-TW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06" name="矩形: 圓角 16"/>
          <p:cNvSpPr/>
          <p:nvPr/>
        </p:nvSpPr>
        <p:spPr>
          <a:xfrm>
            <a:off x="6915150" y="2788841"/>
            <a:ext cx="1885950" cy="363631"/>
          </a:xfrm>
          <a:prstGeom prst="roundRect"/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無人機</a:t>
            </a: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工控</a:t>
            </a:r>
          </a:p>
        </p:txBody>
      </p:sp>
      <p:sp>
        <p:nvSpPr>
          <p:cNvPr id="1050407" name="矩形: 圓角 17"/>
          <p:cNvSpPr/>
          <p:nvPr/>
        </p:nvSpPr>
        <p:spPr>
          <a:xfrm>
            <a:off x="6915150" y="3254281"/>
            <a:ext cx="1885950" cy="363631"/>
          </a:xfrm>
          <a:prstGeom prst="roundRect"/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醫療影像</a:t>
            </a:r>
          </a:p>
        </p:txBody>
      </p:sp>
      <p:sp>
        <p:nvSpPr>
          <p:cNvPr id="1050408" name="矩形: 圓角 18"/>
          <p:cNvSpPr/>
          <p:nvPr/>
        </p:nvSpPr>
        <p:spPr>
          <a:xfrm>
            <a:off x="6915150" y="4010353"/>
            <a:ext cx="1885950" cy="378712"/>
          </a:xfrm>
          <a:prstGeom prst="roundRect"/>
          <a:solidFill>
            <a:srgbClr val="00B050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基因排序</a:t>
            </a:r>
          </a:p>
        </p:txBody>
      </p:sp>
      <p:sp>
        <p:nvSpPr>
          <p:cNvPr id="1050409" name="矩形: 圓角 20"/>
          <p:cNvSpPr/>
          <p:nvPr/>
        </p:nvSpPr>
        <p:spPr>
          <a:xfrm>
            <a:off x="6915150" y="4494797"/>
            <a:ext cx="1885950" cy="378712"/>
          </a:xfrm>
          <a:prstGeom prst="roundRect"/>
          <a:solidFill>
            <a:srgbClr val="00B050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Database </a:t>
            </a: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搜尋</a:t>
            </a:r>
          </a:p>
        </p:txBody>
      </p:sp>
      <p:sp>
        <p:nvSpPr>
          <p:cNvPr id="1050410" name="矩形: 圓角 21"/>
          <p:cNvSpPr/>
          <p:nvPr/>
        </p:nvSpPr>
        <p:spPr>
          <a:xfrm>
            <a:off x="6915150" y="4979241"/>
            <a:ext cx="1885950" cy="378712"/>
          </a:xfrm>
          <a:prstGeom prst="roundRect"/>
          <a:solidFill>
            <a:srgbClr val="00B050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err="1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Cryto</a:t>
            </a: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-coin </a:t>
            </a: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挖礦</a:t>
            </a:r>
          </a:p>
        </p:txBody>
      </p:sp>
      <p:sp>
        <p:nvSpPr>
          <p:cNvPr id="1050411" name="矩形: 圓角 22"/>
          <p:cNvSpPr/>
          <p:nvPr/>
        </p:nvSpPr>
        <p:spPr>
          <a:xfrm>
            <a:off x="6915150" y="5463685"/>
            <a:ext cx="1885950" cy="378712"/>
          </a:xfrm>
          <a:prstGeom prst="roundRect"/>
          <a:solidFill>
            <a:srgbClr val="00B050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科學應用</a:t>
            </a:r>
          </a:p>
        </p:txBody>
      </p:sp>
      <p:sp>
        <p:nvSpPr>
          <p:cNvPr id="1050412" name="箭號: 有線條的向右箭號 23"/>
          <p:cNvSpPr/>
          <p:nvPr/>
        </p:nvSpPr>
        <p:spPr>
          <a:xfrm flipH="1">
            <a:off x="2433639" y="2035922"/>
            <a:ext cx="1038225" cy="1400175"/>
          </a:xfrm>
          <a:prstGeom prst="stripedRightArrow">
            <a:avLst>
              <a:gd name="adj1" fmla="val 60884"/>
              <a:gd name="adj2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sz="2000" i="0" kern="1200" kumimoji="1" lang="zh-TW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系統</a:t>
            </a:r>
            <a:endParaRPr altLang="en-US" baseline="0" b="1" cap="none" dirty="0" sz="2000" i="0" kern="1200" kumimoji="1" lang="zh-TW" noProof="0" normalizeH="0" spc="0" strike="noStrike" u="none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3" name="箭號: 有線條的向右箭號 24"/>
          <p:cNvSpPr/>
          <p:nvPr/>
        </p:nvSpPr>
        <p:spPr>
          <a:xfrm flipH="1">
            <a:off x="2409827" y="4252866"/>
            <a:ext cx="1038225" cy="1400175"/>
          </a:xfrm>
          <a:prstGeom prst="stripedRightArrow">
            <a:avLst>
              <a:gd name="adj1" fmla="val 60884"/>
              <a:gd name="adj2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800" i="0" kern="1200" kumimoji="1" lang="en-US" noProof="0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endParaRPr altLang="en-US" baseline="0" b="1" cap="none" dirty="0" sz="2800" i="0" kern="1200" kumimoji="1" lang="zh-TW" noProof="0" normalizeH="0" spc="0" strike="noStrike" u="none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4" name="矩形: 圓角 25"/>
          <p:cNvSpPr/>
          <p:nvPr/>
        </p:nvSpPr>
        <p:spPr>
          <a:xfrm>
            <a:off x="319082" y="5471225"/>
            <a:ext cx="1885950" cy="363631"/>
          </a:xfrm>
          <a:prstGeom prst="roundRect"/>
          <a:solidFill>
            <a:srgbClr val="CCFFCC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7F8FA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Foundry</a:t>
            </a:r>
            <a:endParaRPr altLang="en-US" baseline="0" b="1" cap="none" dirty="0" sz="1800" i="0" kern="1200" kumimoji="1" lang="zh-TW" noProof="0" normalizeH="0" spc="0" strike="noStrike" u="none">
              <a:ln>
                <a:noFill/>
              </a:ln>
              <a:solidFill>
                <a:srgbClr val="7F8FA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5" name="矩形: 圓角 26"/>
          <p:cNvSpPr/>
          <p:nvPr/>
        </p:nvSpPr>
        <p:spPr>
          <a:xfrm>
            <a:off x="319082" y="4970463"/>
            <a:ext cx="1885950" cy="363631"/>
          </a:xfrm>
          <a:prstGeom prst="roundRect"/>
          <a:solidFill>
            <a:srgbClr val="CCFFCC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7F8FA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IC Design House</a:t>
            </a:r>
            <a:endParaRPr altLang="en-US" baseline="0" b="1" cap="none" dirty="0" sz="1800" i="0" kern="1200" kumimoji="1" lang="zh-TW" noProof="0" normalizeH="0" spc="0" strike="noStrike" u="none">
              <a:ln>
                <a:noFill/>
              </a:ln>
              <a:solidFill>
                <a:srgbClr val="7F8FA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6" name="矩形: 圓角 27"/>
          <p:cNvSpPr/>
          <p:nvPr/>
        </p:nvSpPr>
        <p:spPr>
          <a:xfrm>
            <a:off x="319082" y="4469700"/>
            <a:ext cx="1885950" cy="363631"/>
          </a:xfrm>
          <a:prstGeom prst="roundRect"/>
          <a:solidFill>
            <a:srgbClr val="CCFFCC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7F8FA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Design Service</a:t>
            </a:r>
            <a:endParaRPr altLang="en-US" baseline="0" b="1" cap="none" dirty="0" sz="1800" i="0" kern="1200" kumimoji="1" lang="zh-TW" noProof="0" normalizeH="0" spc="0" strike="noStrike" u="none">
              <a:ln>
                <a:noFill/>
              </a:ln>
              <a:solidFill>
                <a:srgbClr val="7F8FA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7" name="矩形: 圓角 28"/>
          <p:cNvSpPr/>
          <p:nvPr/>
        </p:nvSpPr>
        <p:spPr>
          <a:xfrm>
            <a:off x="319082" y="3968937"/>
            <a:ext cx="1885950" cy="363631"/>
          </a:xfrm>
          <a:prstGeom prst="roundRect"/>
          <a:solidFill>
            <a:srgbClr val="CCFFCC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7F8FA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IP Provider</a:t>
            </a:r>
            <a:endParaRPr altLang="en-US" baseline="0" b="1" cap="none" dirty="0" sz="1800" i="0" kern="1200" kumimoji="1" lang="zh-TW" noProof="0" normalizeH="0" spc="0" strike="noStrike" u="none">
              <a:ln>
                <a:noFill/>
              </a:ln>
              <a:solidFill>
                <a:srgbClr val="7F8FA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8" name="矩形: 圓角 29"/>
          <p:cNvSpPr/>
          <p:nvPr/>
        </p:nvSpPr>
        <p:spPr>
          <a:xfrm>
            <a:off x="319082" y="3250499"/>
            <a:ext cx="1885950" cy="363631"/>
          </a:xfrm>
          <a:prstGeom prst="roundRect"/>
          <a:solidFill>
            <a:schemeClr val="accent4">
              <a:lumMod val="20000"/>
              <a:lumOff val="80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Turnkey</a:t>
            </a:r>
            <a:endParaRPr altLang="en-US" baseline="0" b="1" cap="none" dirty="0" sz="1800" i="0" kern="1200" kumimoji="1" lang="zh-TW" noProof="0" normalizeH="0" spc="0" strike="noStrike" u="none">
              <a:ln>
                <a:noFill/>
              </a:ln>
              <a:solidFill>
                <a:srgbClr val="ACCBF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9" name="矩形: 圓角 30"/>
          <p:cNvSpPr/>
          <p:nvPr/>
        </p:nvSpPr>
        <p:spPr>
          <a:xfrm>
            <a:off x="319082" y="2786319"/>
            <a:ext cx="1885950" cy="363631"/>
          </a:xfrm>
          <a:prstGeom prst="roundRect"/>
          <a:solidFill>
            <a:schemeClr val="accent4">
              <a:lumMod val="20000"/>
              <a:lumOff val="80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Module</a:t>
            </a:r>
            <a:endParaRPr altLang="en-US" baseline="0" b="1" cap="none" dirty="0" sz="1800" i="0" kern="1200" kumimoji="1" lang="zh-TW" noProof="0" normalizeH="0" spc="0" strike="noStrike" u="none">
              <a:ln>
                <a:noFill/>
              </a:ln>
              <a:solidFill>
                <a:srgbClr val="ACCBF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20" name="矩形: 圓角 31"/>
          <p:cNvSpPr/>
          <p:nvPr/>
        </p:nvSpPr>
        <p:spPr>
          <a:xfrm>
            <a:off x="319082" y="2322139"/>
            <a:ext cx="1885950" cy="363631"/>
          </a:xfrm>
          <a:prstGeom prst="roundRect"/>
          <a:solidFill>
            <a:schemeClr val="accent4">
              <a:lumMod val="20000"/>
              <a:lumOff val="80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Server</a:t>
            </a:r>
            <a:endParaRPr altLang="en-US" baseline="0" b="1" cap="none" dirty="0" sz="1800" i="0" kern="1200" kumimoji="1" lang="zh-TW" noProof="0" normalizeH="0" spc="0" strike="noStrike" u="none">
              <a:ln>
                <a:noFill/>
              </a:ln>
              <a:solidFill>
                <a:srgbClr val="ACCBF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21" name="矩形: 圓角 32"/>
          <p:cNvSpPr/>
          <p:nvPr/>
        </p:nvSpPr>
        <p:spPr>
          <a:xfrm>
            <a:off x="319082" y="1857959"/>
            <a:ext cx="1885950" cy="363631"/>
          </a:xfrm>
          <a:prstGeom prst="roundRect"/>
          <a:solidFill>
            <a:schemeClr val="accent4">
              <a:lumMod val="20000"/>
              <a:lumOff val="80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1800" i="0" kern="1200" kumimoji="1" lang="en-US" noProof="0" normalizeH="0" spc="0" strike="noStrike" u="none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Edge Device</a:t>
            </a:r>
            <a:endParaRPr altLang="en-US" baseline="0" b="1" cap="none" dirty="0" sz="1800" i="0" kern="1200" kumimoji="1" lang="zh-TW" noProof="0" normalizeH="0" spc="0" strike="noStrike" u="none">
              <a:ln>
                <a:noFill/>
              </a:ln>
              <a:solidFill>
                <a:srgbClr val="ACCBF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22" name="文字方塊 33"/>
          <p:cNvSpPr txBox="1"/>
          <p:nvPr/>
        </p:nvSpPr>
        <p:spPr>
          <a:xfrm>
            <a:off x="5718511" y="1164809"/>
            <a:ext cx="2031325" cy="461665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400" i="0" kern="1200" kumimoji="1" lang="zh-TW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帶動相關應用</a:t>
            </a:r>
          </a:p>
        </p:txBody>
      </p:sp>
      <p:sp>
        <p:nvSpPr>
          <p:cNvPr id="1050423" name="文字方塊 34"/>
          <p:cNvSpPr txBox="1"/>
          <p:nvPr/>
        </p:nvSpPr>
        <p:spPr>
          <a:xfrm>
            <a:off x="1262057" y="1157332"/>
            <a:ext cx="2031325" cy="461665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400" i="0" kern="1200" kumimoji="1" lang="zh-TW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帶動相關產業</a:t>
            </a:r>
          </a:p>
        </p:txBody>
      </p:sp>
    </p:spTree>
  </p:cSld>
  <p:clrMapOvr>
    <a:masterClrMapping/>
  </p:clrMapOvr>
  <p:timing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32" name="Text Placeholder 1"/>
          <p:cNvSpPr>
            <a:spLocks noGrp="1"/>
          </p:cNvSpPr>
          <p:nvPr>
            <p:ph type="body" sz="quarter" idx="3"/>
          </p:nvPr>
        </p:nvSpPr>
        <p:spPr bwMode="auto">
          <a:xfrm>
            <a:off x="1035050" y="1324536"/>
            <a:ext cx="4041775" cy="639762"/>
          </a:xfrm>
          <a:prstGeom prst="rect"/>
          <a:noFill/>
          <a:ln>
            <a:noFill/>
          </a:ln>
        </p:spPr>
        <p:txBody>
          <a:bodyPr anchor="b" wrap="square">
            <a:normAutofit/>
          </a:bodyPr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力積電面臨的問題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050433" name="標題 1"/>
          <p:cNvSpPr>
            <a:spLocks noGrp="1"/>
          </p:cNvSpPr>
          <p:nvPr>
            <p:ph type="title"/>
          </p:nvPr>
        </p:nvSpPr>
        <p:spPr bwMode="auto">
          <a:xfrm>
            <a:off x="1236518" y="554101"/>
            <a:ext cx="7450282" cy="566488"/>
          </a:xfrm>
          <a:prstGeom prst="rect"/>
          <a:noFill/>
          <a:ln>
            <a:noFill/>
          </a:ln>
        </p:spPr>
        <p:txBody>
          <a:bodyPr anchor="t" wrap="square">
            <a:normAutofit/>
          </a:bodyPr>
          <a:p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效益分析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本業效益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(I)</a:t>
            </a:r>
            <a:endParaRPr altLang="en-US" dirty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34" name="投影片編號版面配置區 2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81750"/>
            <a:ext cx="2133600" cy="339725"/>
          </a:xfrm>
          <a:prstGeom prst="rect"/>
          <a:noFill/>
          <a:ln>
            <a:noFill/>
          </a:ln>
          <a:effectLst/>
        </p:spPr>
        <p:txBody>
          <a:bodyPr anchor="t" wrap="square">
            <a:normAutofit/>
          </a:bodyPr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fld id="{4122F83D-C70C-4EAE-ADD6-650BB3206743}" type="slidenum">
              <a:rPr altLang="zh-TW" baseline="0" b="0" cap="none" sz="1100" i="0" kern="1200" kumimoji="1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</a:pPr>
              <a:t>71</a:t>
            </a:fld>
            <a:endParaRPr altLang="zh-TW" baseline="0" b="0" cap="none" sz="11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24" name="內容版面配置區 4"/>
          <p:cNvGraphicFramePr>
            <a:graphicFrameLocks noGrp="1"/>
          </p:cNvGraphicFramePr>
          <p:nvPr>
            <p:ph sz="quarter" idx="4"/>
          </p:nvPr>
        </p:nvGraphicFramePr>
        <p:xfrm>
          <a:off x="866990" y="2447832"/>
          <a:ext cx="4082458" cy="2667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224" name="圖片 10" descr="一張含有 螢幕擷取畫面 的圖片  自動產生的描述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5352622" y="1120589"/>
            <a:ext cx="3572303" cy="1866900"/>
          </a:xfrm>
          <a:prstGeom prst="rect"/>
        </p:spPr>
      </p:pic>
      <p:pic>
        <p:nvPicPr>
          <p:cNvPr id="2097225" name="圖片 14" descr="一張含有 文字 的圖片  自動產生的描述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5352621" y="2949207"/>
            <a:ext cx="3242211" cy="1866900"/>
          </a:xfrm>
          <a:prstGeom prst="rect"/>
        </p:spPr>
      </p:pic>
      <p:pic>
        <p:nvPicPr>
          <p:cNvPr id="2097226" name="圖片 17" descr="一張含有 螢幕擷取畫面 的圖片  自動產生的描述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5473755" y="4911540"/>
            <a:ext cx="2876335" cy="1657351"/>
          </a:xfrm>
          <a:prstGeom prst="rect"/>
        </p:spPr>
      </p:pic>
      <p:sp>
        <p:nvSpPr>
          <p:cNvPr id="1050435" name="圓角矩形 8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論述須從帶動整個產業發展為主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36" name="標題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效益分析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本業效益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(II)</a:t>
            </a:r>
            <a:endParaRPr altLang="en-US" dirty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37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105525" y="6391275"/>
            <a:ext cx="2133600" cy="339725"/>
          </a:xfrm>
        </p:spPr>
        <p:txBody>
          <a:bodyPr/>
          <a:p>
            <a:fld id="{1CD01C88-7549-4ABF-B3D2-E0A4A5E5A811}" type="slidenum">
              <a:rPr altLang="zh-TW" sz="2000" lang="en-US" smtClean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72</a:t>
            </a:fld>
            <a:endParaRPr altLang="zh-TW" sz="2000" lang="en-US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25" name="內容版面配置區 4"/>
          <p:cNvGraphicFramePr>
            <a:graphicFrameLocks/>
          </p:cNvGraphicFramePr>
          <p:nvPr/>
        </p:nvGraphicFramePr>
        <p:xfrm>
          <a:off x="995363" y="1922541"/>
          <a:ext cx="3876460" cy="3067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50438" name="矩形 10"/>
          <p:cNvSpPr/>
          <p:nvPr/>
        </p:nvSpPr>
        <p:spPr>
          <a:xfrm>
            <a:off x="995363" y="1231807"/>
            <a:ext cx="2621280" cy="447040"/>
          </a:xfrm>
          <a:prstGeom prst="rect"/>
        </p:spPr>
        <p:txBody>
          <a:bodyPr wrap="none">
            <a:spAutoFit/>
          </a:bodyPr>
          <a:p>
            <a:r>
              <a:rPr altLang="en-US" b="1" dirty="0" sz="2400" lang="zh-TW">
                <a:ea typeface="微軟正黑體" panose="020B0604030504040204" pitchFamily="34" charset="-120"/>
                <a:cs typeface="Arial" panose="020B0604020202020204" pitchFamily="34" charset="0"/>
              </a:rPr>
              <a:t>力積電因應及效益</a:t>
            </a:r>
          </a:p>
        </p:txBody>
      </p:sp>
      <p:sp>
        <p:nvSpPr>
          <p:cNvPr id="1050439" name="文字方塊 11"/>
          <p:cNvSpPr txBox="1"/>
          <p:nvPr/>
        </p:nvSpPr>
        <p:spPr>
          <a:xfrm>
            <a:off x="4988047" y="2008266"/>
            <a:ext cx="3700780" cy="701040"/>
          </a:xfrm>
          <a:prstGeom prst="rect"/>
          <a:noFill/>
        </p:spPr>
        <p:txBody>
          <a:bodyPr rtlCol="0" wrap="non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充分使用 </a:t>
            </a:r>
            <a:r>
              <a:rPr altLang="zh-TW" dirty="0" sz="20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PSMC 12”</a:t>
            </a: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廠設備</a:t>
            </a:r>
            <a:endParaRPr altLang="zh-TW" dirty="0" sz="2000" lang="en-US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平衡邏輯與</a:t>
            </a:r>
            <a:r>
              <a:rPr altLang="zh-TW" dirty="0" sz="20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代工及價格</a:t>
            </a:r>
          </a:p>
        </p:txBody>
      </p:sp>
      <p:sp>
        <p:nvSpPr>
          <p:cNvPr id="1050440" name="文字方塊 12"/>
          <p:cNvSpPr txBox="1"/>
          <p:nvPr/>
        </p:nvSpPr>
        <p:spPr>
          <a:xfrm>
            <a:off x="4988047" y="3115408"/>
            <a:ext cx="3103880" cy="701040"/>
          </a:xfrm>
          <a:prstGeom prst="rect"/>
          <a:noFill/>
        </p:spPr>
        <p:txBody>
          <a:bodyPr rtlCol="0" wrap="non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從純代工走向</a:t>
            </a:r>
            <a:r>
              <a:rPr altLang="zh-TW" dirty="0" sz="20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ODM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提高 </a:t>
            </a:r>
            <a:r>
              <a:rPr altLang="zh-TW" dirty="0" sz="20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&gt;50%</a:t>
            </a: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的 </a:t>
            </a:r>
            <a:r>
              <a:rPr altLang="zh-TW" dirty="0" sz="20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wafer</a:t>
            </a: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價值</a:t>
            </a:r>
          </a:p>
        </p:txBody>
      </p:sp>
      <p:sp>
        <p:nvSpPr>
          <p:cNvPr id="1050441" name="文字方塊 13"/>
          <p:cNvSpPr txBox="1"/>
          <p:nvPr/>
        </p:nvSpPr>
        <p:spPr>
          <a:xfrm>
            <a:off x="4988047" y="4234205"/>
            <a:ext cx="4043680" cy="701041"/>
          </a:xfrm>
          <a:prstGeom prst="rect"/>
          <a:noFill/>
        </p:spPr>
        <p:txBody>
          <a:bodyPr rtlCol="0" wrap="non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提供跨入 </a:t>
            </a:r>
            <a:r>
              <a:rPr altLang="zh-TW" dirty="0" sz="20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sz="20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ASIC</a:t>
            </a: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高</a:t>
            </a:r>
            <a:r>
              <a:rPr altLang="zh-TW" dirty="0" sz="20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CP</a:t>
            </a: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值的方式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提高 </a:t>
            </a:r>
            <a:r>
              <a:rPr altLang="zh-TW" dirty="0" sz="2000" lang="en-US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IP + NRE</a:t>
            </a:r>
            <a:r>
              <a:rPr altLang="en-US" dirty="0" sz="2000" lang="zh-TW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價值</a:t>
            </a:r>
            <a:endParaRPr altLang="zh-TW" dirty="0" sz="2000" lang="en-US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27" name="圖片 18" descr="一張含有 傢俱 的圖片  自動產生的描述"/>
          <p:cNvPicPr>
            <a:picLocks noChangeAspect="1"/>
          </p:cNvPicPr>
          <p:nvPr/>
        </p:nvPicPr>
        <p:blipFill>
          <a:blip xmlns:r="http://schemas.openxmlformats.org/officeDocument/2006/relationships"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2038" y="5095568"/>
            <a:ext cx="1576388" cy="1576388"/>
          </a:xfrm>
          <a:prstGeom prst="rect"/>
          <a:ln>
            <a:noFill/>
          </a:ln>
          <a:effectLst>
            <a:outerShdw algn="ctr" blurRad="190500" dir="2700000" dist="22860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dir="t" rig="glow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50442" name="文字方塊 19"/>
          <p:cNvSpPr txBox="1"/>
          <p:nvPr/>
        </p:nvSpPr>
        <p:spPr>
          <a:xfrm>
            <a:off x="2485964" y="5343161"/>
            <a:ext cx="881381" cy="1005841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TW" dirty="0" sz="2000" lang="en-US">
                <a:solidFill>
                  <a:srgbClr val="0070C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Logic</a:t>
            </a:r>
          </a:p>
          <a:p>
            <a:pPr algn="ctr"/>
            <a:r>
              <a:rPr altLang="zh-TW" dirty="0" sz="2000" lang="en-US">
                <a:solidFill>
                  <a:srgbClr val="0070C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+</a:t>
            </a:r>
          </a:p>
          <a:p>
            <a:pPr algn="ctr"/>
            <a:r>
              <a:rPr altLang="zh-TW" dirty="0" sz="2000" lang="en-US">
                <a:solidFill>
                  <a:srgbClr val="0070C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endParaRPr altLang="en-US" dirty="0" sz="2000" lang="zh-TW">
              <a:solidFill>
                <a:srgbClr val="0070C0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28" name="圖片 20" descr="一張含有 傢俱 的圖片  自動產生的描述"/>
          <p:cNvPicPr>
            <a:picLocks noChangeAspect="1"/>
          </p:cNvPicPr>
          <p:nvPr/>
        </p:nvPicPr>
        <p:blipFill>
          <a:blip xmlns:r="http://schemas.openxmlformats.org/officeDocument/2006/relationships"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65417" y="5095568"/>
            <a:ext cx="1576388" cy="1576388"/>
          </a:xfrm>
          <a:prstGeom prst="rect"/>
          <a:ln>
            <a:noFill/>
          </a:ln>
          <a:effectLst>
            <a:outerShdw algn="ctr" blurRad="190500" dir="2700000" dist="22860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dir="t" rig="glow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50443" name="文字方塊 21"/>
          <p:cNvSpPr txBox="1"/>
          <p:nvPr/>
        </p:nvSpPr>
        <p:spPr>
          <a:xfrm>
            <a:off x="3985704" y="5523418"/>
            <a:ext cx="1335815" cy="707886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TW" dirty="0" sz="2000" lang="en-US">
                <a:solidFill>
                  <a:srgbClr val="0070C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50% +</a:t>
            </a:r>
          </a:p>
          <a:p>
            <a:pPr algn="ctr"/>
            <a:r>
              <a:rPr altLang="zh-TW" dirty="0" sz="2000" lang="en-US">
                <a:solidFill>
                  <a:srgbClr val="0070C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Value-add</a:t>
            </a:r>
            <a:endParaRPr altLang="en-US" dirty="0" sz="2000" lang="zh-TW">
              <a:solidFill>
                <a:srgbClr val="0070C0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29" name="圖片 22" descr="一張含有 傢俱 的圖片  自動產生的描述"/>
          <p:cNvPicPr>
            <a:picLocks noChangeAspect="1"/>
          </p:cNvPicPr>
          <p:nvPr/>
        </p:nvPicPr>
        <p:blipFill>
          <a:blip xmlns:r="http://schemas.openxmlformats.org/officeDocument/2006/relationships"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548796" y="5095568"/>
            <a:ext cx="1576388" cy="1576388"/>
          </a:xfrm>
          <a:prstGeom prst="rect"/>
          <a:ln>
            <a:noFill/>
          </a:ln>
          <a:effectLst>
            <a:outerShdw algn="ctr" blurRad="190500" dir="2700000" dist="228600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dir="t" rig="glow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50444" name="文字方塊 23"/>
          <p:cNvSpPr txBox="1"/>
          <p:nvPr/>
        </p:nvSpPr>
        <p:spPr>
          <a:xfrm>
            <a:off x="5735703" y="5491761"/>
            <a:ext cx="1135381" cy="7010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TW" dirty="0" sz="2000" lang="en-US">
                <a:solidFill>
                  <a:srgbClr val="0070C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</a:p>
          <a:p>
            <a:pPr algn="ctr"/>
            <a:r>
              <a:rPr altLang="zh-TW" dirty="0" sz="2000" lang="en-US">
                <a:solidFill>
                  <a:srgbClr val="0070C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Big Data</a:t>
            </a:r>
            <a:endParaRPr altLang="en-US" dirty="0" sz="2000" lang="zh-TW">
              <a:solidFill>
                <a:srgbClr val="0070C0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45" name="圓角矩形 14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論述須從帶動整個產業發展為主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46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效益分析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直接效益</a:t>
            </a:r>
          </a:p>
        </p:txBody>
      </p:sp>
      <p:sp>
        <p:nvSpPr>
          <p:cNvPr id="1050447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73</a:t>
            </a:fld>
            <a:endParaRPr altLang="zh-TW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48" name="文字方塊 4"/>
          <p:cNvSpPr txBox="1"/>
          <p:nvPr/>
        </p:nvSpPr>
        <p:spPr>
          <a:xfrm>
            <a:off x="886692" y="1085850"/>
            <a:ext cx="6923808" cy="1631216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dirty="0" sz="2000" lang="zh-TW">
                <a:ea typeface="微軟正黑體" panose="020B0604030504040204" pitchFamily="34" charset="-120"/>
                <a:cs typeface="Arial" panose="020B0604020202020204" pitchFamily="34" charset="0"/>
              </a:rPr>
              <a:t>力積電 </a:t>
            </a: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12”</a:t>
            </a:r>
            <a:r>
              <a:rPr altLang="en-US" dirty="0" sz="2000" lang="zh-TW">
                <a:ea typeface="微軟正黑體" panose="020B0604030504040204" pitchFamily="34" charset="-120"/>
                <a:cs typeface="Arial" panose="020B0604020202020204" pitchFamily="34" charset="0"/>
              </a:rPr>
              <a:t>廠 </a:t>
            </a: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capacity: 100,000 wafers/mon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dirty="0" sz="2000" lang="zh-TW">
                <a:ea typeface="微軟正黑體" panose="020B0604030504040204" pitchFamily="34" charset="-120"/>
                <a:cs typeface="Arial" panose="020B0604020202020204" pitchFamily="34" charset="0"/>
              </a:rPr>
              <a:t>目前 </a:t>
            </a: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DRAM vs Logic </a:t>
            </a:r>
            <a:r>
              <a:rPr altLang="en-US" dirty="0" sz="2000" lang="zh-TW">
                <a:ea typeface="微軟正黑體" panose="020B0604030504040204" pitchFamily="34" charset="-120"/>
                <a:cs typeface="Arial" panose="020B0604020202020204" pitchFamily="34" charset="0"/>
              </a:rPr>
              <a:t>代工比為 </a:t>
            </a: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6:4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DRAM per wafer </a:t>
            </a:r>
            <a:r>
              <a:rPr altLang="en-US" dirty="0" sz="2000" lang="zh-TW">
                <a:ea typeface="微軟正黑體" panose="020B0604030504040204" pitchFamily="34" charset="-120"/>
                <a:cs typeface="Arial" panose="020B0604020202020204" pitchFamily="34" charset="0"/>
              </a:rPr>
              <a:t>代工價約 </a:t>
            </a: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US$1,000, Logic </a:t>
            </a:r>
            <a:r>
              <a:rPr altLang="en-US" dirty="0" sz="2000" lang="zh-TW">
                <a:ea typeface="微軟正黑體" panose="020B0604030504040204" pitchFamily="34" charset="-120"/>
                <a:cs typeface="Arial" panose="020B0604020202020204" pitchFamily="34" charset="0"/>
              </a:rPr>
              <a:t>約 </a:t>
            </a: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US$1,200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dirty="0" sz="2000" lang="zh-TW">
                <a:ea typeface="微軟正黑體" panose="020B0604030504040204" pitchFamily="34" charset="-120"/>
                <a:cs typeface="Arial" panose="020B0604020202020204" pitchFamily="34" charset="0"/>
              </a:rPr>
              <a:t>期初代工價訂為 </a:t>
            </a: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DRAM </a:t>
            </a:r>
            <a:r>
              <a:rPr altLang="en-US" dirty="0" sz="2000" lang="zh-TW">
                <a:ea typeface="微軟正黑體" panose="020B0604030504040204" pitchFamily="34" charset="-120"/>
                <a:cs typeface="Arial" panose="020B0604020202020204" pitchFamily="34" charset="0"/>
              </a:rPr>
              <a:t>兩倍以上價格</a:t>
            </a: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dirty="0" sz="2000" lang="zh-TW">
                <a:ea typeface="微軟正黑體" panose="020B0604030504040204" pitchFamily="34" charset="-120"/>
                <a:cs typeface="Arial" panose="020B0604020202020204" pitchFamily="34" charset="0"/>
              </a:rPr>
              <a:t>逐年調整</a:t>
            </a:r>
            <a:endParaRPr altLang="zh-TW" dirty="0" sz="20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en-US" dirty="0" sz="2000" lang="zh-TW">
                <a:ea typeface="微軟正黑體" panose="020B0604030504040204" pitchFamily="34" charset="-120"/>
                <a:cs typeface="Arial" panose="020B0604020202020204" pitchFamily="34" charset="0"/>
              </a:rPr>
              <a:t>預估 </a:t>
            </a: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sz="2000" lang="zh-TW">
                <a:ea typeface="微軟正黑體" panose="020B0604030504040204" pitchFamily="34" charset="-120"/>
                <a:cs typeface="Arial" panose="020B0604020202020204" pitchFamily="34" charset="0"/>
              </a:rPr>
              <a:t> 產值如下</a:t>
            </a:r>
            <a:r>
              <a:rPr altLang="zh-TW" dirty="0" sz="2000" lang="en-US"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endParaRPr altLang="en-US" dirty="0" sz="20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26" name="圖表 7"/>
          <p:cNvGraphicFramePr>
            <a:graphicFrameLocks/>
          </p:cNvGraphicFramePr>
          <p:nvPr/>
        </p:nvGraphicFramePr>
        <p:xfrm>
          <a:off x="1328737" y="2729032"/>
          <a:ext cx="6486525" cy="400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50449" name="文字方塊 3"/>
          <p:cNvSpPr txBox="1"/>
          <p:nvPr/>
        </p:nvSpPr>
        <p:spPr>
          <a:xfrm>
            <a:off x="1885950" y="2838450"/>
            <a:ext cx="767081" cy="269241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(US$: M)</a:t>
            </a:r>
            <a:endParaRPr altLang="en-US" dirty="0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50" name="圓角矩形 6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論述須從帶動整個產業發展為主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51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效益分析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外溢效益</a:t>
            </a:r>
          </a:p>
        </p:txBody>
      </p:sp>
      <p:sp>
        <p:nvSpPr>
          <p:cNvPr id="1050452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74</a:t>
            </a:fld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30" name="圖片 4" descr="一張含有 螢幕擷取畫面 的圖片  自動產生的描述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4800599" y="1135748"/>
            <a:ext cx="4200525" cy="2615421"/>
          </a:xfrm>
          <a:prstGeom prst="rect"/>
          <a:ln>
            <a:solidFill>
              <a:schemeClr val="tx1"/>
            </a:solidFill>
          </a:ln>
        </p:spPr>
      </p:pic>
      <p:pic>
        <p:nvPicPr>
          <p:cNvPr id="2097231" name="圖片 7" descr="一張含有 螢幕擷取畫面 的圖片  自動產生的描述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657225" y="2941844"/>
            <a:ext cx="3990974" cy="3790912"/>
          </a:xfrm>
          <a:prstGeom prst="rect"/>
          <a:ln>
            <a:solidFill>
              <a:schemeClr val="tx1"/>
            </a:solidFill>
          </a:ln>
        </p:spPr>
      </p:pic>
      <p:graphicFrame>
        <p:nvGraphicFramePr>
          <p:cNvPr id="4194327" name="資料庫圖表 9"/>
          <p:cNvGraphicFramePr>
            <a:graphicFrameLocks/>
          </p:cNvGraphicFramePr>
          <p:nvPr/>
        </p:nvGraphicFramePr>
        <p:xfrm>
          <a:off x="1524000" y="1397001"/>
          <a:ext cx="4772025" cy="3079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50453" name="矩形: 圓角 10"/>
          <p:cNvSpPr/>
          <p:nvPr/>
        </p:nvSpPr>
        <p:spPr>
          <a:xfrm>
            <a:off x="1057275" y="1569345"/>
            <a:ext cx="1428750" cy="1147695"/>
          </a:xfrm>
          <a:prstGeom prst="roundRect">
            <a:avLst>
              <a:gd name="adj" fmla="val 9334"/>
            </a:avLst>
          </a:prstGeom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dirty="0" sz="24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直接相關</a:t>
            </a:r>
            <a:endParaRPr altLang="zh-TW" dirty="0" sz="2400" lang="en-US">
              <a:solidFill>
                <a:schemeClr val="bg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altLang="zh-TW" dirty="0" sz="240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IC Design</a:t>
            </a:r>
            <a:endParaRPr altLang="en-US" dirty="0" sz="2400" lang="zh-TW">
              <a:solidFill>
                <a:schemeClr val="bg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54" name="箭號: 向右 12"/>
          <p:cNvSpPr/>
          <p:nvPr/>
        </p:nvSpPr>
        <p:spPr>
          <a:xfrm>
            <a:off x="2486025" y="1495560"/>
            <a:ext cx="2162174" cy="1295263"/>
          </a:xfrm>
          <a:prstGeom prst="rightArrow">
            <a:avLst>
              <a:gd name="adj1" fmla="val 70590"/>
              <a:gd name="adj2" fmla="val 31615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ASIC/Accelerator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$30B @2025</a:t>
            </a:r>
          </a:p>
        </p:txBody>
      </p:sp>
      <p:sp>
        <p:nvSpPr>
          <p:cNvPr id="1050455" name="矩形: 圓角 13"/>
          <p:cNvSpPr/>
          <p:nvPr/>
        </p:nvSpPr>
        <p:spPr>
          <a:xfrm>
            <a:off x="6962773" y="4574557"/>
            <a:ext cx="1428750" cy="1147695"/>
          </a:xfrm>
          <a:prstGeom prst="roundRect">
            <a:avLst>
              <a:gd name="adj" fmla="val 9334"/>
            </a:avLst>
          </a:prstGeom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dirty="0" sz="24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間接帶動</a:t>
            </a:r>
            <a:endParaRPr altLang="zh-TW" dirty="0" sz="2400" lang="en-US">
              <a:solidFill>
                <a:schemeClr val="bg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altLang="zh-TW" dirty="0" sz="2400" lang="en-US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dirty="0" sz="24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應用</a:t>
            </a:r>
          </a:p>
        </p:txBody>
      </p:sp>
      <p:sp>
        <p:nvSpPr>
          <p:cNvPr id="1050456" name="箭號: 向右 14"/>
          <p:cNvSpPr/>
          <p:nvPr/>
        </p:nvSpPr>
        <p:spPr>
          <a:xfrm flipH="1">
            <a:off x="4800599" y="4500772"/>
            <a:ext cx="2162174" cy="1295263"/>
          </a:xfrm>
          <a:prstGeom prst="rightArrow">
            <a:avLst>
              <a:gd name="adj1" fmla="val 70590"/>
              <a:gd name="adj2" fmla="val 31615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Video/Big Data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$25B @2025</a:t>
            </a:r>
          </a:p>
        </p:txBody>
      </p:sp>
      <p:sp>
        <p:nvSpPr>
          <p:cNvPr id="1050457" name="箭號: 有線條的向右箭號 17"/>
          <p:cNvSpPr/>
          <p:nvPr/>
        </p:nvSpPr>
        <p:spPr>
          <a:xfrm flipH="1">
            <a:off x="4019550" y="5691405"/>
            <a:ext cx="161924" cy="128515"/>
          </a:xfrm>
          <a:prstGeom prst="stripedRightArrow"/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58" name="箭號: 有線條的向右箭號 18"/>
          <p:cNvSpPr/>
          <p:nvPr/>
        </p:nvSpPr>
        <p:spPr>
          <a:xfrm flipH="1">
            <a:off x="4019550" y="5423122"/>
            <a:ext cx="161924" cy="128515"/>
          </a:xfrm>
          <a:prstGeom prst="stripedRightArrow"/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59" name="箭號: 有線條的向右箭號 19"/>
          <p:cNvSpPr/>
          <p:nvPr/>
        </p:nvSpPr>
        <p:spPr>
          <a:xfrm flipH="1">
            <a:off x="4019550" y="5138830"/>
            <a:ext cx="161924" cy="128515"/>
          </a:xfrm>
          <a:prstGeom prst="stripedRightArrow"/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60" name="箭號: 有線條的向右箭號 20"/>
          <p:cNvSpPr/>
          <p:nvPr/>
        </p:nvSpPr>
        <p:spPr>
          <a:xfrm flipH="1">
            <a:off x="4019550" y="4552260"/>
            <a:ext cx="161924" cy="128515"/>
          </a:xfrm>
          <a:prstGeom prst="stripedRightArrow"/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61" name="箭號: 有線條的向右箭號 21"/>
          <p:cNvSpPr/>
          <p:nvPr/>
        </p:nvSpPr>
        <p:spPr>
          <a:xfrm flipH="1">
            <a:off x="4019550" y="4247086"/>
            <a:ext cx="161924" cy="128515"/>
          </a:xfrm>
          <a:prstGeom prst="stripedRightArrow"/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62" name="箭號: 有線條的向右箭號 22"/>
          <p:cNvSpPr/>
          <p:nvPr/>
        </p:nvSpPr>
        <p:spPr>
          <a:xfrm flipH="1">
            <a:off x="4019550" y="3984430"/>
            <a:ext cx="161924" cy="128515"/>
          </a:xfrm>
          <a:prstGeom prst="stripedRightArrow"/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63" name="箭號: 有線條的向右箭號 23"/>
          <p:cNvSpPr/>
          <p:nvPr/>
        </p:nvSpPr>
        <p:spPr>
          <a:xfrm flipH="1">
            <a:off x="4019550" y="3691145"/>
            <a:ext cx="161924" cy="128515"/>
          </a:xfrm>
          <a:prstGeom prst="stripedRightArrow"/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64" name="箭號: 有線條的向右箭號 25"/>
          <p:cNvSpPr/>
          <p:nvPr/>
        </p:nvSpPr>
        <p:spPr>
          <a:xfrm flipH="1">
            <a:off x="6600826" y="1991975"/>
            <a:ext cx="161924" cy="128515"/>
          </a:xfrm>
          <a:prstGeom prst="stripedRightArrow"/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65" name="箭號: 有線條的向右箭號 26"/>
          <p:cNvSpPr/>
          <p:nvPr/>
        </p:nvSpPr>
        <p:spPr>
          <a:xfrm flipH="1">
            <a:off x="6600826" y="2200291"/>
            <a:ext cx="161924" cy="128515"/>
          </a:xfrm>
          <a:prstGeom prst="stripedRightArrow"/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66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467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產業外溢效益 </a:t>
            </a:r>
            <a:r>
              <a:rPr altLang="zh-TW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altLang="zh-TW" dirty="0" kern="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68" name="內容版面配置區 2"/>
          <p:cNvSpPr txBox="1"/>
          <p:nvPr/>
        </p:nvSpPr>
        <p:spPr>
          <a:xfrm>
            <a:off x="622356" y="1328743"/>
            <a:ext cx="7112814" cy="4924892"/>
          </a:xfrm>
          <a:prstGeom prst="rect"/>
        </p:spPr>
        <p:txBody>
          <a:bodyPr/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marL="285750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系統電路採用台灣電子零件</a:t>
            </a:r>
            <a:endParaRPr altLang="zh-TW" b="1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342900" lvl="2" marL="800100">
              <a:lnSpc>
                <a:spcPts val="2500"/>
              </a:lnSpc>
              <a:spcBef>
                <a:spcPts val="600"/>
              </a:spcBef>
              <a:buFont typeface="+mj-lt"/>
              <a:buAutoNum type="arabicPeriod"/>
            </a:pPr>
            <a:r>
              <a:rPr altLang="zh-TW" b="1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DDR</a:t>
            </a: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</a:p>
          <a:p>
            <a:pPr indent="-342900" lvl="2" marL="800100">
              <a:lnSpc>
                <a:spcPts val="2500"/>
              </a:lnSpc>
              <a:spcBef>
                <a:spcPts val="600"/>
              </a:spcBef>
              <a:buFont typeface="+mj-lt"/>
              <a:buAutoNum type="arabicPeriod"/>
            </a:pPr>
            <a:r>
              <a:rPr altLang="zh-TW" b="1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Flash Memory</a:t>
            </a:r>
          </a:p>
          <a:p>
            <a:pPr indent="-342900" lvl="2" marL="800100">
              <a:lnSpc>
                <a:spcPts val="2500"/>
              </a:lnSpc>
              <a:spcBef>
                <a:spcPts val="600"/>
              </a:spcBef>
              <a:buFont typeface="+mj-lt"/>
              <a:buAutoNum type="arabicPeriod"/>
            </a:pP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電源相關晶片</a:t>
            </a:r>
            <a:endParaRPr altLang="zh-TW" b="1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 marL="285750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感應器模組採用台灣產品</a:t>
            </a:r>
            <a:endParaRPr altLang="zh-TW" b="1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342900" lvl="2" marL="800100">
              <a:lnSpc>
                <a:spcPts val="2500"/>
              </a:lnSpc>
              <a:spcBef>
                <a:spcPts val="600"/>
              </a:spcBef>
              <a:buFont typeface="+mj-lt"/>
              <a:buAutoNum type="arabicPeriod"/>
            </a:pP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影像攝像頭</a:t>
            </a:r>
            <a:r>
              <a:rPr altLang="zh-TW" b="1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紅外線攝像頭</a:t>
            </a:r>
            <a:endParaRPr altLang="zh-TW" b="1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342900" lvl="2" marL="800100">
              <a:lnSpc>
                <a:spcPts val="2500"/>
              </a:lnSpc>
              <a:spcBef>
                <a:spcPts val="600"/>
              </a:spcBef>
              <a:buFont typeface="+mj-lt"/>
              <a:buAutoNum type="arabicPeriod"/>
            </a:pP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毫米波雷達模組</a:t>
            </a:r>
            <a:endParaRPr altLang="zh-TW" b="1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 marL="285750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台灣</a:t>
            </a:r>
            <a:r>
              <a:rPr altLang="zh-TW" b="1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PCBA</a:t>
            </a: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電路板與製造</a:t>
            </a:r>
            <a:endParaRPr altLang="zh-TW" b="1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342900" lvl="2" marL="800100">
              <a:lnSpc>
                <a:spcPts val="2500"/>
              </a:lnSpc>
              <a:spcBef>
                <a:spcPts val="600"/>
              </a:spcBef>
              <a:buFont typeface="+mj-lt"/>
              <a:buAutoNum type="arabicPeriod"/>
            </a:pP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車規多層</a:t>
            </a:r>
            <a:r>
              <a:rPr altLang="zh-TW" b="1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PCB</a:t>
            </a: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電路板設計與量產技術</a:t>
            </a:r>
            <a:endParaRPr altLang="zh-TW" b="1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342900" lvl="2" marL="800100">
              <a:lnSpc>
                <a:spcPts val="2500"/>
              </a:lnSpc>
              <a:spcBef>
                <a:spcPts val="600"/>
              </a:spcBef>
              <a:buFont typeface="+mj-lt"/>
              <a:buAutoNum type="arabicPeriod"/>
            </a:pPr>
            <a:r>
              <a:rPr altLang="zh-TW" b="1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DDR</a:t>
            </a: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高速電路佈局經驗</a:t>
            </a:r>
            <a:endParaRPr altLang="zh-TW" b="1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indent="-342900" lvl="2" marL="800100">
              <a:lnSpc>
                <a:spcPts val="2500"/>
              </a:lnSpc>
              <a:spcBef>
                <a:spcPts val="600"/>
              </a:spcBef>
              <a:buFont typeface="+mj-lt"/>
              <a:buAutoNum type="arabicPeriod"/>
            </a:pP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車規</a:t>
            </a:r>
            <a:r>
              <a:rPr altLang="zh-TW" b="1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16949</a:t>
            </a: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製造</a:t>
            </a:r>
            <a:endParaRPr altLang="zh-TW" b="1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 marL="285750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培養台灣自駕車子系統設計與製造能量</a:t>
            </a:r>
          </a:p>
        </p:txBody>
      </p:sp>
      <p:sp>
        <p:nvSpPr>
          <p:cNvPr id="1050469" name="圓角矩形 4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請改成圖文並茂呈現方式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70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471" name="矩形 2"/>
          <p:cNvSpPr/>
          <p:nvPr/>
        </p:nvSpPr>
        <p:spPr>
          <a:xfrm>
            <a:off x="36680" y="1112659"/>
            <a:ext cx="9070640" cy="1824121"/>
          </a:xfrm>
          <a:prstGeom prst="rect"/>
          <a:solidFill>
            <a:schemeClr val="accent2">
              <a:lumMod val="40000"/>
              <a:lumOff val="60000"/>
            </a:schemeClr>
          </a:solidFill>
          <a:ln w="19800">
            <a:solidFill>
              <a:srgbClr val="000000"/>
            </a:solidFill>
            <a:custDash>
              <a:ds d="100000" sp="100000"/>
            </a:custDash>
            <a:round/>
          </a:ln>
        </p:spPr>
        <p:txBody>
          <a:bodyPr anchorCtr="0" bIns="9720" compatLnSpc="0" lIns="9720" rIns="9720" tIns="9720" wrap="none"/>
          <a:p>
            <a:pPr algn="just" hangingPunct="0">
              <a:spcBef>
                <a:spcPts val="0"/>
              </a:spcBef>
              <a:spcAft>
                <a:spcPts val="0"/>
              </a:spcAft>
            </a:pPr>
            <a:endParaRPr altLang="en-US" sz="16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72" name="矩形 3"/>
          <p:cNvSpPr/>
          <p:nvPr/>
        </p:nvSpPr>
        <p:spPr>
          <a:xfrm>
            <a:off x="36680" y="4624641"/>
            <a:ext cx="9070640" cy="1769865"/>
          </a:xfrm>
          <a:prstGeom prst="rect"/>
          <a:solidFill>
            <a:schemeClr val="accent2">
              <a:lumMod val="40000"/>
              <a:lumOff val="60000"/>
            </a:schemeClr>
          </a:solidFill>
          <a:ln w="19800">
            <a:solidFill>
              <a:srgbClr val="000000"/>
            </a:solidFill>
            <a:custDash>
              <a:ds d="100000" sp="100000"/>
            </a:custDash>
            <a:round/>
          </a:ln>
        </p:spPr>
        <p:txBody>
          <a:bodyPr anchor="t" anchorCtr="0" bIns="9720" compatLnSpc="0" forceAA="0" fromWordArt="0" horzOverflow="overflow" lIns="9720" numCol="1" rIns="9720" rot="0" rtlCol="0" spcCol="0" spcFirstLastPara="0" tIns="9720" vert="horz" vertOverflow="overflow" wrap="none">
            <a:prstTxWarp prst="textNoShape"/>
            <a:noAutofit/>
          </a:bodyPr>
          <a:p>
            <a:pPr algn="just" hangingPunct="0">
              <a:spcBef>
                <a:spcPts val="0"/>
              </a:spcBef>
              <a:spcAft>
                <a:spcPts val="0"/>
              </a:spcAft>
            </a:pPr>
            <a:endParaRPr altLang="en-US" sz="16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73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本計畫與 </a:t>
            </a:r>
            <a:r>
              <a:rPr altLang="zh-TW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on</a:t>
            </a: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Chip </a:t>
            </a:r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計畫鏈結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7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p>
            <a:fld id="{31E473E0-C682-4252-A4B5-BFE737E16961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76</a:t>
            </a:fld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75" name="矩形 6"/>
          <p:cNvSpPr/>
          <p:nvPr/>
        </p:nvSpPr>
        <p:spPr>
          <a:xfrm>
            <a:off x="4607217" y="1529222"/>
            <a:ext cx="2162735" cy="1174429"/>
          </a:xfrm>
          <a:prstGeom prst="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algn="ctr" lvl="0"/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</a:t>
            </a:r>
            <a:r>
              <a:rPr altLang="en-US" b="1" dirty="0" sz="16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16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設計平台開發</a:t>
            </a:r>
            <a:endParaRPr altLang="en-US" b="1" dirty="0" sz="1200" lang="zh-TW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76" name="矩形 7"/>
          <p:cNvSpPr/>
          <p:nvPr/>
        </p:nvSpPr>
        <p:spPr>
          <a:xfrm>
            <a:off x="92206" y="1755489"/>
            <a:ext cx="2107280" cy="948163"/>
          </a:xfrm>
          <a:prstGeom prst="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algn="ctr" lvl="0"/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A. AIM</a:t>
            </a:r>
            <a:r>
              <a:rPr altLang="en-US" b="1" dirty="0" sz="16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製程平台開發</a:t>
            </a:r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altLang="en-US" b="1" dirty="0" sz="1200" lang="zh-TW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77" name="矩形 8"/>
          <p:cNvSpPr/>
          <p:nvPr/>
        </p:nvSpPr>
        <p:spPr>
          <a:xfrm>
            <a:off x="2318593" y="1745920"/>
            <a:ext cx="2162735" cy="948163"/>
          </a:xfrm>
          <a:prstGeom prst="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algn="ctr"/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 AIM</a:t>
            </a:r>
            <a:r>
              <a:rPr altLang="en-US" b="1" dirty="0" sz="16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基礎矽智財開發</a:t>
            </a:r>
            <a:endParaRPr altLang="zh-TW" b="1" dirty="0" sz="16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altLang="en-US" b="1" dirty="0" sz="120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78" name="矩形 9"/>
          <p:cNvSpPr/>
          <p:nvPr/>
        </p:nvSpPr>
        <p:spPr>
          <a:xfrm>
            <a:off x="6889059" y="1761946"/>
            <a:ext cx="2162735" cy="948163"/>
          </a:xfrm>
          <a:prstGeom prst="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algn="ctr"/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</a:t>
            </a:r>
            <a:r>
              <a:rPr altLang="en-US" b="1" dirty="0" sz="16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="1" dirty="0" sz="16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載具驗證</a:t>
            </a:r>
            <a:endParaRPr altLang="zh-TW" b="1" dirty="0" sz="16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altLang="zh-TW" b="1" dirty="0" sz="12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79" name="矩形 10"/>
          <p:cNvSpPr/>
          <p:nvPr/>
        </p:nvSpPr>
        <p:spPr>
          <a:xfrm>
            <a:off x="4607217" y="5247309"/>
            <a:ext cx="2162735" cy="815239"/>
          </a:xfrm>
          <a:prstGeom prst="rect"/>
          <a:gradFill>
            <a:gsLst>
              <a:gs pos="0">
                <a:srgbClr val="FFFFCC"/>
              </a:gs>
              <a:gs pos="96000">
                <a:schemeClr val="accent5">
                  <a:tint val="45000"/>
                  <a:satMod val="220000"/>
                </a:schemeClr>
              </a:gs>
              <a:gs pos="100000">
                <a:schemeClr val="accent5">
                  <a:tint val="90000"/>
                  <a:satMod val="130000"/>
                </a:schemeClr>
              </a:gs>
            </a:gsLst>
            <a:lin ang="5400000" scaled="1"/>
          </a:gra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sz="16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新興運算</a:t>
            </a:r>
            <a:r>
              <a:rPr altLang="zh-TW" b="1" dirty="0" sz="16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="1" dirty="0" sz="16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</a:t>
            </a:r>
          </a:p>
        </p:txBody>
      </p:sp>
      <p:sp>
        <p:nvSpPr>
          <p:cNvPr id="1050480" name="矩形 11"/>
          <p:cNvSpPr/>
          <p:nvPr/>
        </p:nvSpPr>
        <p:spPr>
          <a:xfrm>
            <a:off x="2325375" y="5251399"/>
            <a:ext cx="2162735" cy="815239"/>
          </a:xfrm>
          <a:prstGeom prst="rect"/>
          <a:gradFill>
            <a:gsLst>
              <a:gs pos="0">
                <a:srgbClr val="FFFFCC"/>
              </a:gs>
              <a:gs pos="96000">
                <a:schemeClr val="accent5">
                  <a:tint val="45000"/>
                  <a:satMod val="220000"/>
                </a:schemeClr>
              </a:gs>
              <a:gs pos="100000">
                <a:schemeClr val="accent5">
                  <a:tint val="90000"/>
                  <a:satMod val="130000"/>
                </a:schemeClr>
              </a:gs>
            </a:gsLst>
            <a:lin ang="5400000" scaled="1"/>
          </a:gra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6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altLang="en-US" b="1" dirty="0" sz="16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晶片異質混模</a:t>
            </a:r>
            <a:endParaRPr altLang="zh-TW" b="1" dirty="0" sz="1600" lang="en-US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altLang="en-US" b="1" dirty="0" sz="16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整合平台</a:t>
            </a:r>
            <a:endParaRPr altLang="zh-TW" b="1" dirty="0" sz="1600" lang="en-US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86" name="直線單箭頭接點 12"/>
          <p:cNvCxnSpPr>
            <a:cxnSpLocks/>
          </p:cNvCxnSpPr>
          <p:nvPr/>
        </p:nvCxnSpPr>
        <p:spPr>
          <a:xfrm flipV="1">
            <a:off x="5442214" y="2710110"/>
            <a:ext cx="0" cy="1232526"/>
          </a:xfrm>
          <a:prstGeom prst="straightConnector1"/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887" name="直線單箭頭接點 13"/>
          <p:cNvCxnSpPr>
            <a:cxnSpLocks/>
          </p:cNvCxnSpPr>
          <p:nvPr/>
        </p:nvCxnSpPr>
        <p:spPr>
          <a:xfrm flipV="1">
            <a:off x="5834543" y="2703651"/>
            <a:ext cx="0" cy="937172"/>
          </a:xfrm>
          <a:prstGeom prst="straightConnector1"/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888" name="直線接點 14"/>
          <p:cNvCxnSpPr>
            <a:cxnSpLocks/>
          </p:cNvCxnSpPr>
          <p:nvPr/>
        </p:nvCxnSpPr>
        <p:spPr>
          <a:xfrm>
            <a:off x="5442214" y="3950914"/>
            <a:ext cx="2256477" cy="13749"/>
          </a:xfrm>
          <a:prstGeom prst="line"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889" name="直線接點 15"/>
          <p:cNvCxnSpPr>
            <a:cxnSpLocks/>
          </p:cNvCxnSpPr>
          <p:nvPr/>
        </p:nvCxnSpPr>
        <p:spPr>
          <a:xfrm>
            <a:off x="5834543" y="3621110"/>
            <a:ext cx="2256477" cy="13749"/>
          </a:xfrm>
          <a:prstGeom prst="line"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890" name="直線單箭頭接點 16"/>
          <p:cNvCxnSpPr>
            <a:cxnSpLocks/>
          </p:cNvCxnSpPr>
          <p:nvPr/>
        </p:nvCxnSpPr>
        <p:spPr>
          <a:xfrm flipH="1" flipV="1">
            <a:off x="6263780" y="2716627"/>
            <a:ext cx="1" cy="597026"/>
          </a:xfrm>
          <a:prstGeom prst="straightConnector1"/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891" name="直線接點 17"/>
          <p:cNvCxnSpPr>
            <a:cxnSpLocks/>
          </p:cNvCxnSpPr>
          <p:nvPr/>
        </p:nvCxnSpPr>
        <p:spPr>
          <a:xfrm>
            <a:off x="6252433" y="3313652"/>
            <a:ext cx="2256477" cy="13749"/>
          </a:xfrm>
          <a:prstGeom prst="line"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892" name="直線接點 18"/>
          <p:cNvCxnSpPr>
            <a:cxnSpLocks/>
          </p:cNvCxnSpPr>
          <p:nvPr/>
        </p:nvCxnSpPr>
        <p:spPr>
          <a:xfrm>
            <a:off x="7698691" y="3970659"/>
            <a:ext cx="14299" cy="1280740"/>
          </a:xfrm>
          <a:prstGeom prst="line"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893" name="直線接點 19"/>
          <p:cNvCxnSpPr>
            <a:cxnSpLocks/>
          </p:cNvCxnSpPr>
          <p:nvPr/>
        </p:nvCxnSpPr>
        <p:spPr>
          <a:xfrm>
            <a:off x="8097848" y="3634859"/>
            <a:ext cx="0" cy="1612450"/>
          </a:xfrm>
          <a:prstGeom prst="line"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894" name="直線接點 20"/>
          <p:cNvCxnSpPr>
            <a:cxnSpLocks/>
          </p:cNvCxnSpPr>
          <p:nvPr/>
        </p:nvCxnSpPr>
        <p:spPr>
          <a:xfrm>
            <a:off x="8490571" y="3334336"/>
            <a:ext cx="0" cy="1912973"/>
          </a:xfrm>
          <a:prstGeom prst="line"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895" name="直線接點 21"/>
          <p:cNvCxnSpPr>
            <a:cxnSpLocks/>
          </p:cNvCxnSpPr>
          <p:nvPr/>
        </p:nvCxnSpPr>
        <p:spPr>
          <a:xfrm>
            <a:off x="3171039" y="3160427"/>
            <a:ext cx="3092741" cy="0"/>
          </a:xfrm>
          <a:prstGeom prst="line"/>
          <a:ln w="50800">
            <a:solidFill>
              <a:schemeClr val="bg1">
                <a:lumMod val="65000"/>
              </a:schemeClr>
            </a:solidFill>
            <a:headEnd type="oval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6" name="直線接點 22"/>
          <p:cNvCxnSpPr>
            <a:cxnSpLocks/>
          </p:cNvCxnSpPr>
          <p:nvPr/>
        </p:nvCxnSpPr>
        <p:spPr>
          <a:xfrm>
            <a:off x="2934929" y="3467540"/>
            <a:ext cx="2899614" cy="0"/>
          </a:xfrm>
          <a:prstGeom prst="line"/>
          <a:ln w="50800">
            <a:solidFill>
              <a:schemeClr val="bg1">
                <a:lumMod val="65000"/>
              </a:schemeClr>
            </a:solidFill>
            <a:headEnd type="oval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897" name="直線接點 23"/>
          <p:cNvCxnSpPr>
            <a:cxnSpLocks/>
          </p:cNvCxnSpPr>
          <p:nvPr/>
        </p:nvCxnSpPr>
        <p:spPr>
          <a:xfrm>
            <a:off x="2647200" y="3788747"/>
            <a:ext cx="2807042" cy="0"/>
          </a:xfrm>
          <a:prstGeom prst="line"/>
          <a:ln w="50800">
            <a:solidFill>
              <a:schemeClr val="bg1">
                <a:lumMod val="65000"/>
              </a:schemeClr>
            </a:solidFill>
            <a:headEnd type="oval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481" name="文字方塊 24"/>
          <p:cNvSpPr txBox="1"/>
          <p:nvPr/>
        </p:nvSpPr>
        <p:spPr>
          <a:xfrm>
            <a:off x="1306860" y="2983663"/>
            <a:ext cx="2129469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b="1" dirty="0" sz="1400" lang="en-US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altLang="en-US" b="1" dirty="0" sz="1400" lang="zh-TW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加速器架構</a:t>
            </a:r>
            <a:r>
              <a:rPr altLang="en-US" b="1" dirty="0" sz="1400" lang="zh-TW" smtClean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分析</a:t>
            </a:r>
            <a:endParaRPr altLang="en-US" b="1" dirty="0" sz="1400" lang="zh-TW">
              <a:solidFill>
                <a:schemeClr val="bg2">
                  <a:lumMod val="50000"/>
                </a:schemeClr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82" name="文字方塊 25"/>
          <p:cNvSpPr txBox="1"/>
          <p:nvPr/>
        </p:nvSpPr>
        <p:spPr>
          <a:xfrm>
            <a:off x="1056842" y="3299700"/>
            <a:ext cx="2221436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b="1" dirty="0" sz="1400" lang="en-US" smtClean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="1" dirty="0" sz="1400" lang="zh-TW" smtClean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晶片軟體編譯器</a:t>
            </a:r>
            <a:endParaRPr altLang="en-US" b="1" dirty="0" sz="1400" lang="zh-TW">
              <a:solidFill>
                <a:schemeClr val="bg2">
                  <a:lumMod val="50000"/>
                </a:schemeClr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83" name="文字方塊 26"/>
          <p:cNvSpPr txBox="1"/>
          <p:nvPr/>
        </p:nvSpPr>
        <p:spPr>
          <a:xfrm>
            <a:off x="3086021" y="4786070"/>
            <a:ext cx="3751276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AI on Chip</a:t>
            </a:r>
            <a:r>
              <a:rPr altLang="zh-TW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終端智慧發展計畫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84" name="文字方塊 27"/>
          <p:cNvSpPr txBox="1"/>
          <p:nvPr/>
        </p:nvSpPr>
        <p:spPr>
          <a:xfrm>
            <a:off x="2612472" y="1100464"/>
            <a:ext cx="3751276" cy="369332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本</a:t>
            </a:r>
            <a:r>
              <a:rPr altLang="zh-TW" b="1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計畫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898" name="直線單箭頭接點 28"/>
          <p:cNvCxnSpPr>
            <a:cxnSpLocks/>
          </p:cNvCxnSpPr>
          <p:nvPr/>
        </p:nvCxnSpPr>
        <p:spPr>
          <a:xfrm flipV="1">
            <a:off x="5083169" y="2727721"/>
            <a:ext cx="0" cy="1647348"/>
          </a:xfrm>
          <a:prstGeom prst="straightConnector1"/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899" name="直線接點 29"/>
          <p:cNvCxnSpPr>
            <a:cxnSpLocks/>
          </p:cNvCxnSpPr>
          <p:nvPr/>
        </p:nvCxnSpPr>
        <p:spPr>
          <a:xfrm>
            <a:off x="1353025" y="4368195"/>
            <a:ext cx="3730144" cy="22729"/>
          </a:xfrm>
          <a:prstGeom prst="line"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900" name="直線接點 30"/>
          <p:cNvCxnSpPr>
            <a:cxnSpLocks/>
          </p:cNvCxnSpPr>
          <p:nvPr/>
        </p:nvCxnSpPr>
        <p:spPr>
          <a:xfrm>
            <a:off x="1377004" y="4381944"/>
            <a:ext cx="0" cy="865365"/>
          </a:xfrm>
          <a:prstGeom prst="line"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485" name="文字方塊 31"/>
          <p:cNvSpPr txBox="1"/>
          <p:nvPr/>
        </p:nvSpPr>
        <p:spPr>
          <a:xfrm>
            <a:off x="795982" y="4023345"/>
            <a:ext cx="1816490" cy="307777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TW" b="1" dirty="0" sz="1400" lang="en-US" smtClean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="1" dirty="0" sz="1400" lang="zh-TW" smtClean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晶片設計驗證</a:t>
            </a:r>
            <a:endParaRPr altLang="en-US" b="1" dirty="0" sz="1400" lang="zh-TW">
              <a:solidFill>
                <a:schemeClr val="bg2">
                  <a:lumMod val="50000"/>
                </a:schemeClr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86" name="文字方塊 32"/>
          <p:cNvSpPr txBox="1"/>
          <p:nvPr/>
        </p:nvSpPr>
        <p:spPr>
          <a:xfrm>
            <a:off x="801993" y="3634859"/>
            <a:ext cx="2221436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b="1" dirty="0" sz="1400" lang="en-US" smtClean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="1" dirty="0" sz="1400" lang="zh-TW" smtClean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晶片效能優化校調</a:t>
            </a:r>
            <a:endParaRPr altLang="en-US" b="1" dirty="0" sz="1400" lang="zh-TW">
              <a:solidFill>
                <a:schemeClr val="bg2">
                  <a:lumMod val="50000"/>
                </a:schemeClr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01" name="直線接點 33"/>
          <p:cNvCxnSpPr>
            <a:cxnSpLocks/>
          </p:cNvCxnSpPr>
          <p:nvPr/>
        </p:nvCxnSpPr>
        <p:spPr>
          <a:xfrm>
            <a:off x="2535440" y="4174827"/>
            <a:ext cx="2547729" cy="0"/>
          </a:xfrm>
          <a:prstGeom prst="line"/>
          <a:ln w="50800">
            <a:solidFill>
              <a:schemeClr val="bg1">
                <a:lumMod val="65000"/>
              </a:schemeClr>
            </a:solidFill>
            <a:headEnd type="oval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487" name="矩形 34"/>
          <p:cNvSpPr/>
          <p:nvPr/>
        </p:nvSpPr>
        <p:spPr>
          <a:xfrm>
            <a:off x="98988" y="5247309"/>
            <a:ext cx="2107280" cy="815239"/>
          </a:xfrm>
          <a:prstGeom prst="rect"/>
          <a:gradFill>
            <a:gsLst>
              <a:gs pos="0">
                <a:srgbClr val="FFFFCC"/>
              </a:gs>
              <a:gs pos="96000">
                <a:schemeClr val="accent5">
                  <a:tint val="45000"/>
                  <a:satMod val="220000"/>
                </a:schemeClr>
              </a:gs>
              <a:gs pos="100000">
                <a:schemeClr val="accent5">
                  <a:tint val="90000"/>
                  <a:satMod val="130000"/>
                </a:schemeClr>
              </a:gs>
            </a:gsLst>
            <a:lin ang="5400000" scaled="1"/>
          </a:gra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sz="16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半通用晶片</a:t>
            </a:r>
          </a:p>
        </p:txBody>
      </p:sp>
      <p:sp>
        <p:nvSpPr>
          <p:cNvPr id="1050488" name="矩形 35"/>
          <p:cNvSpPr/>
          <p:nvPr/>
        </p:nvSpPr>
        <p:spPr>
          <a:xfrm>
            <a:off x="6889059" y="5247309"/>
            <a:ext cx="2162735" cy="819329"/>
          </a:xfrm>
          <a:prstGeom prst="rect"/>
          <a:gradFill>
            <a:gsLst>
              <a:gs pos="0">
                <a:srgbClr val="FFFFCC"/>
              </a:gs>
              <a:gs pos="96000">
                <a:schemeClr val="accent5">
                  <a:tint val="45000"/>
                  <a:satMod val="220000"/>
                </a:schemeClr>
              </a:gs>
              <a:gs pos="100000">
                <a:schemeClr val="accent5">
                  <a:tint val="90000"/>
                  <a:satMod val="130000"/>
                </a:schemeClr>
              </a:gs>
            </a:gsLst>
            <a:lin ang="5400000" scaled="1"/>
          </a:gra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sz="1600" lang="en-US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altLang="en-US" b="1" dirty="0" sz="16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系統</a:t>
            </a:r>
            <a:r>
              <a:rPr altLang="en-US" b="1" sz="16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整合設計</a:t>
            </a:r>
            <a:endParaRPr altLang="zh-TW" b="1" dirty="0" sz="1600" lang="en-US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altLang="en-US" b="1" sz="1600" lang="zh-TW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軟體平台</a:t>
            </a:r>
            <a:endParaRPr altLang="zh-TW" b="1" dirty="0" sz="1600" lang="en-US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89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490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垂直領域應用與矽智財共享</a:t>
            </a:r>
            <a:endParaRPr altLang="en-US" dirty="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1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77</a:t>
            </a:fld>
            <a:endParaRPr altLang="zh-TW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2" name="矩形 4"/>
          <p:cNvSpPr/>
          <p:nvPr/>
        </p:nvSpPr>
        <p:spPr>
          <a:xfrm>
            <a:off x="1422736" y="1409727"/>
            <a:ext cx="6974011" cy="1172070"/>
          </a:xfrm>
          <a:prstGeom prst="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algn="ctr" lvl="0"/>
            <a:endParaRPr altLang="zh-TW" b="1" dirty="0" sz="16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lvl="0"/>
            <a:endParaRPr altLang="zh-TW" b="1" dirty="0" sz="16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lvl="0"/>
            <a:endParaRPr altLang="zh-TW" b="1" dirty="0" sz="16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lvl="0"/>
            <a:endParaRPr altLang="zh-TW" b="1" dirty="0" sz="16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lvl="0"/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Deep</a:t>
            </a:r>
            <a:r>
              <a:rPr altLang="en-US" b="1" dirty="0" sz="16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Learning</a:t>
            </a:r>
            <a:r>
              <a:rPr altLang="en-US" b="1" dirty="0" sz="16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Based</a:t>
            </a:r>
            <a:r>
              <a:rPr altLang="en-US" b="1" dirty="0" sz="16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Video/Image Processing Application Vendors</a:t>
            </a:r>
            <a:b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altLang="en-US" b="1" dirty="0" sz="1200" lang="zh-TW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3" name="矩形 5"/>
          <p:cNvSpPr/>
          <p:nvPr/>
        </p:nvSpPr>
        <p:spPr>
          <a:xfrm>
            <a:off x="1468454" y="3206070"/>
            <a:ext cx="6974010" cy="948163"/>
          </a:xfrm>
          <a:prstGeom prst="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algn="ctr" lvl="0"/>
            <a:endParaRPr altLang="zh-TW" b="1" dirty="0" sz="16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lvl="0"/>
            <a:r>
              <a:rPr altLang="zh-TW" b="1" dirty="0" sz="160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on Chip </a:t>
            </a:r>
            <a:r>
              <a:rPr altLang="en-US" b="1" dirty="0" sz="160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產業鏈</a:t>
            </a:r>
            <a:r>
              <a:rPr altLang="zh-TW" b="1" dirty="0" sz="160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(IC Design House</a:t>
            </a:r>
            <a:r>
              <a:rPr altLang="en-US" b="1" dirty="0" sz="160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altLang="zh-TW" b="1" dirty="0" sz="160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IP Vendor</a:t>
            </a:r>
            <a:r>
              <a:rPr altLang="en-US" b="1" dirty="0" sz="160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altLang="zh-TW" b="1" dirty="0" sz="160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Design Service</a:t>
            </a:r>
            <a:r>
              <a:rPr altLang="en-US" b="1" dirty="0" sz="160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altLang="zh-TW" b="1" dirty="0" sz="160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System House)</a:t>
            </a:r>
            <a:endParaRPr altLang="en-US" b="1" dirty="0" sz="1200" lang="zh-TW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4" name="矩形 6"/>
          <p:cNvSpPr/>
          <p:nvPr/>
        </p:nvSpPr>
        <p:spPr>
          <a:xfrm>
            <a:off x="1430111" y="4750713"/>
            <a:ext cx="6974010" cy="1221232"/>
          </a:xfrm>
          <a:prstGeom prst="rect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 bIns="36000" compatLnSpc="1" forceAA="0" fromWordArt="0" horzOverflow="overflow" lIns="36000" numCol="1" rIns="36000" rot="0" rtlCol="0" spcCol="0" spcFirstLastPara="0" tIns="36000" vert="horz" vertOverflow="overflow" wrap="square">
            <a:prstTxWarp prst="textNoShape"/>
            <a:noAutofit/>
          </a:bodyPr>
          <a:p>
            <a:pPr algn="ctr"/>
            <a:endParaRPr altLang="zh-TW" b="1" dirty="0" sz="16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altLang="zh-TW" b="1" dirty="0" sz="16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altLang="zh-TW" b="1" dirty="0" sz="160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Solution for Deep Learning Accelerator inside High Bandwidth DRAM Array</a:t>
            </a:r>
            <a:br>
              <a:rPr altLang="zh-TW" b="1" dirty="0" sz="16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altLang="en-US" b="1" dirty="0" sz="160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32" name="圖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51416" y="4895574"/>
            <a:ext cx="1179872" cy="412955"/>
          </a:xfrm>
          <a:prstGeom prst="rect"/>
        </p:spPr>
      </p:pic>
      <p:pic>
        <p:nvPicPr>
          <p:cNvPr id="2097233" name="圖片 8" descr="一張含有 天空, 室外, 樹, 路面 的圖片  自動產生的描述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928540" y="1539340"/>
            <a:ext cx="919623" cy="551567"/>
          </a:xfrm>
          <a:prstGeom prst="rect"/>
        </p:spPr>
      </p:pic>
      <p:pic>
        <p:nvPicPr>
          <p:cNvPr id="2097234" name="圖片 9" descr="一張含有 個人, 室外, 建築物, 地面 的圖片  自動產生的描述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154527" y="1530507"/>
            <a:ext cx="814514" cy="543009"/>
          </a:xfrm>
          <a:prstGeom prst="rect"/>
        </p:spPr>
      </p:pic>
      <p:sp>
        <p:nvSpPr>
          <p:cNvPr id="1050495" name="文字方塊 10"/>
          <p:cNvSpPr txBox="1"/>
          <p:nvPr/>
        </p:nvSpPr>
        <p:spPr>
          <a:xfrm>
            <a:off x="1898004" y="2073516"/>
            <a:ext cx="1120877" cy="230832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TW" dirty="0" sz="900" lang="en-US">
                <a:ea typeface="微軟正黑體" panose="020B0604030504040204" pitchFamily="34" charset="-120"/>
                <a:cs typeface="Arial" panose="020B0604020202020204" pitchFamily="34" charset="0"/>
              </a:rPr>
              <a:t>ADAS </a:t>
            </a:r>
            <a:endParaRPr altLang="en-US" dirty="0" sz="9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6" name="文字方塊 11"/>
          <p:cNvSpPr txBox="1"/>
          <p:nvPr/>
        </p:nvSpPr>
        <p:spPr>
          <a:xfrm>
            <a:off x="3092245" y="2073516"/>
            <a:ext cx="1120877" cy="230832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dirty="0" sz="900" lang="en-US">
                <a:ea typeface="微軟正黑體" panose="020B0604030504040204" pitchFamily="34" charset="-120"/>
                <a:cs typeface="Arial" panose="020B0604020202020204" pitchFamily="34" charset="0"/>
              </a:rPr>
              <a:t>Face Recognition</a:t>
            </a:r>
            <a:endParaRPr altLang="en-US" dirty="0" sz="9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35" name="圖片 12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4275405" y="1530507"/>
            <a:ext cx="746422" cy="560401"/>
          </a:xfrm>
          <a:prstGeom prst="rect"/>
        </p:spPr>
      </p:pic>
      <p:sp>
        <p:nvSpPr>
          <p:cNvPr id="1050497" name="文字方塊 13"/>
          <p:cNvSpPr txBox="1"/>
          <p:nvPr/>
        </p:nvSpPr>
        <p:spPr>
          <a:xfrm>
            <a:off x="4256553" y="2073516"/>
            <a:ext cx="4140194" cy="230832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TW" dirty="0" sz="9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        AOI          Smart Door Lock   Autonomous Driving        Smart Factory </a:t>
            </a:r>
            <a:endParaRPr altLang="en-US" dirty="0" sz="9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8" name="箭號: 向下 18"/>
          <p:cNvSpPr/>
          <p:nvPr/>
        </p:nvSpPr>
        <p:spPr>
          <a:xfrm rot="10800000">
            <a:off x="4526282" y="4160622"/>
            <a:ext cx="383459" cy="564776"/>
          </a:xfrm>
          <a:prstGeom prst="downArrow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9" name="矩形 15"/>
          <p:cNvSpPr/>
          <p:nvPr/>
        </p:nvSpPr>
        <p:spPr>
          <a:xfrm>
            <a:off x="2773680" y="4917385"/>
            <a:ext cx="5415280" cy="369332"/>
          </a:xfrm>
          <a:prstGeom prst="rect"/>
        </p:spPr>
        <p:txBody>
          <a:bodyPr wrap="square">
            <a:spAutoFit/>
          </a:bodyPr>
          <a:p>
            <a:r>
              <a:rPr altLang="en-US" dirty="0" lang="zh-TW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提供 </a:t>
            </a:r>
            <a:r>
              <a:rPr altLang="zh-TW" dirty="0" lang="en-US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dirty="0" lang="zh-TW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設計服務，共享矽智</a:t>
            </a:r>
            <a:r>
              <a:rPr altLang="en-US" dirty="0" lang="zh-TW" smtClean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財、串連系統應用</a:t>
            </a:r>
            <a:endParaRPr altLang="en-US" dirty="0" lang="zh-TW">
              <a:solidFill>
                <a:srgbClr val="C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00" name="箭號: 向下 20"/>
          <p:cNvSpPr/>
          <p:nvPr/>
        </p:nvSpPr>
        <p:spPr>
          <a:xfrm rot="10800000">
            <a:off x="4533657" y="2607518"/>
            <a:ext cx="383459" cy="564776"/>
          </a:xfrm>
          <a:prstGeom prst="downArrow"/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36" name="圖片 17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5328191" y="1497369"/>
            <a:ext cx="372641" cy="619209"/>
          </a:xfrm>
          <a:prstGeom prst="rect"/>
        </p:spPr>
      </p:pic>
      <p:pic>
        <p:nvPicPr>
          <p:cNvPr id="2097237" name="圖片 18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070441" y="1506571"/>
            <a:ext cx="965517" cy="578992"/>
          </a:xfrm>
          <a:prstGeom prst="rect"/>
        </p:spPr>
      </p:pic>
      <p:pic>
        <p:nvPicPr>
          <p:cNvPr id="2097238" name="Picture 4" descr="ãsmart factoryãçåçæå°çµæ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/>
          <a:srcRect/>
          <a:stretch>
            <a:fillRect/>
          </a:stretch>
        </p:blipFill>
        <p:spPr bwMode="auto">
          <a:xfrm>
            <a:off x="7186354" y="1506571"/>
            <a:ext cx="1110564" cy="546606"/>
          </a:xfrm>
          <a:prstGeom prst="rect"/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050501" name="矩形 20"/>
          <p:cNvSpPr/>
          <p:nvPr/>
        </p:nvSpPr>
        <p:spPr>
          <a:xfrm>
            <a:off x="1827941" y="1144287"/>
            <a:ext cx="1033780" cy="358140"/>
          </a:xfrm>
          <a:prstGeom prst="rect"/>
        </p:spPr>
        <p:txBody>
          <a:bodyPr wrap="none">
            <a:spAutoFit/>
          </a:bodyPr>
          <a:p>
            <a:r>
              <a:rPr altLang="zh-TW" b="1" dirty="0" lang="en-US" err="1" smtClean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endParaRPr altLang="en-US" dirty="0" lang="zh-TW">
              <a:solidFill>
                <a:srgbClr val="0000FF"/>
              </a:solidFill>
            </a:endParaRPr>
          </a:p>
        </p:txBody>
      </p:sp>
      <p:sp>
        <p:nvSpPr>
          <p:cNvPr id="1050502" name="矩形 21"/>
          <p:cNvSpPr/>
          <p:nvPr/>
        </p:nvSpPr>
        <p:spPr>
          <a:xfrm>
            <a:off x="3693575" y="3206070"/>
            <a:ext cx="1173480" cy="358141"/>
          </a:xfrm>
          <a:prstGeom prst="rect"/>
        </p:spPr>
        <p:txBody>
          <a:bodyPr wrap="none">
            <a:spAutoFit/>
          </a:bodyPr>
          <a:p>
            <a:r>
              <a:rPr altLang="zh-TW" b="1" dirty="0" lang="en-US" err="1" smtClean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NeuChips</a:t>
            </a:r>
            <a:endParaRPr altLang="en-US" dirty="0" lang="zh-TW">
              <a:solidFill>
                <a:srgbClr val="0000FF"/>
              </a:solidFill>
            </a:endParaRPr>
          </a:p>
        </p:txBody>
      </p:sp>
    </p:spTree>
  </p:cSld>
  <p:clrMapOvr>
    <a:masterClrMapping/>
  </p:clrMapOvr>
  <p:timing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03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defTabSz="914400" lvl="0"/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產業關聯性</a:t>
            </a:r>
            <a:endParaRPr altLang="zh-TW" baseline="0" b="1" cap="none" dirty="0" sz="2800" i="0" kern="0" kumimoji="1" lang="en-US" noProof="0" normalizeH="0" spc="0" strike="noStrike" u="none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400" i="0" kern="0" kumimoji="1" lang="zh-TW" noProof="0" normalizeH="0" spc="0" strike="noStrike" u="none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垂直領域應用與矽智財共享</a:t>
            </a:r>
          </a:p>
        </p:txBody>
      </p:sp>
      <p:sp>
        <p:nvSpPr>
          <p:cNvPr id="1050504" name="文字版面配置區 29"/>
          <p:cNvSpPr>
            <a:spLocks noGrp="1"/>
          </p:cNvSpPr>
          <p:nvPr>
            <p:ph type="body" idx="1"/>
          </p:nvPr>
        </p:nvSpPr>
        <p:spPr>
          <a:solidFill>
            <a:schemeClr val="bg2">
              <a:lumMod val="50000"/>
            </a:schemeClr>
          </a:solidFill>
        </p:spPr>
        <p:txBody>
          <a:bodyPr anchor="ctr"/>
          <a:p>
            <a:pPr algn="ctr"/>
            <a:r>
              <a:rPr altLang="en-US" dirty="0" lang="zh-TW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垂直領域應用</a:t>
            </a:r>
          </a:p>
        </p:txBody>
      </p:sp>
      <p:sp>
        <p:nvSpPr>
          <p:cNvPr id="1050505" name="內容版面配置區 30"/>
          <p:cNvSpPr>
            <a:spLocks noGrp="1"/>
          </p:cNvSpPr>
          <p:nvPr>
            <p:ph sz="half" idx="2"/>
          </p:nvPr>
        </p:nvSpPr>
        <p:spPr/>
        <p:txBody>
          <a:bodyPr>
            <a:normAutofit fontScale="95000" lnSpcReduction="10000"/>
          </a:bodyPr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帶動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設計發展</a:t>
            </a:r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ASIC: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提供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專用領域的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設計公司新的整合設計方法</a:t>
            </a:r>
            <a:endParaRPr altLang="zh-TW" dirty="0" lang="en-US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SoC Accelerator: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結合現有的 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SoC,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提升 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運算能力</a:t>
            </a:r>
            <a:endParaRPr altLang="zh-TW" dirty="0" lang="en-US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加速系統應用開發</a:t>
            </a:r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影像應用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提供高效率、低耗能的解決方案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提升 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ADAS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、安控、工控等的系統效能</a:t>
            </a:r>
            <a:endParaRPr altLang="zh-TW" dirty="0" lang="en-US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Big Data: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加速資料的處理能量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大幅降低等待時間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使基因檢測、資料庫、天文氣象等的運算時間縮短</a:t>
            </a:r>
            <a:endParaRPr altLang="zh-TW" dirty="0" lang="en-US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06" name="文字版面配置區 14335"/>
          <p:cNvSpPr>
            <a:spLocks noGrp="1"/>
          </p:cNvSpPr>
          <p:nvPr>
            <p:ph type="body" sz="quarter" idx="3"/>
          </p:nvPr>
        </p:nvSpPr>
        <p:spPr>
          <a:solidFill>
            <a:schemeClr val="bg2">
              <a:lumMod val="50000"/>
            </a:schemeClr>
          </a:solidFill>
        </p:spPr>
        <p:txBody>
          <a:bodyPr anchor="ctr"/>
          <a:p>
            <a:pPr algn="ctr"/>
            <a:r>
              <a:rPr altLang="en-US" dirty="0" lang="zh-TW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矽智財共享</a:t>
            </a:r>
          </a:p>
        </p:txBody>
      </p:sp>
      <p:sp>
        <p:nvSpPr>
          <p:cNvPr id="1050507" name="內容版面配置區 1433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692525"/>
          </a:xfrm>
        </p:spPr>
        <p:txBody>
          <a:bodyPr>
            <a:normAutofit fontScale="95000" lnSpcReduction="10000"/>
          </a:bodyPr>
          <a:p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晶圓代工平台</a:t>
            </a:r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提供 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與邏輯整合的代工平台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開放給 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設計公司使用</a:t>
            </a:r>
            <a:endParaRPr altLang="zh-TW" dirty="0" lang="en-US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非標準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 IP</a:t>
            </a:r>
          </a:p>
          <a:p>
            <a:pPr lvl="1"/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依據不同設計而有不同的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DRAM/SRAM/Cache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等安排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提升台灣 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公司的服務項目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</a:p>
          <a:p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Computing-in-Memory IP</a:t>
            </a:r>
          </a:p>
          <a:p>
            <a:pPr lvl="1"/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運算有各類型的 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model,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透過軟硬整合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en-US" dirty="0" lang="zh-TW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提供更具附加價值的 </a:t>
            </a:r>
            <a:r>
              <a:rPr altLang="zh-TW" dirty="0" lang="en-US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IP</a:t>
            </a:r>
            <a:endParaRPr altLang="en-US" dirty="0" lang="zh-TW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0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509" name="標題 1"/>
          <p:cNvSpPr txBox="1"/>
          <p:nvPr/>
        </p:nvSpPr>
        <p:spPr>
          <a:xfrm>
            <a:off x="913244" y="547854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0510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/>
        </p:spPr>
        <p:txBody>
          <a:bodyPr>
            <a:normAutofit/>
          </a:bodyPr>
          <a:lstStyle>
            <a:lvl1pPr algn="l" eaLnBrk="0" fontAlgn="base" hangingPunct="0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0" fontAlgn="base" hangingPunct="0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0" fontAlgn="base" hangingPunct="0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0" fontAlgn="base" hangingPunct="0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0" fontAlgn="base" hangingPunct="0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實績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  <a:endParaRPr altLang="en-US" b="1" dirty="0" sz="2400" kern="0" lang="zh-TW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需求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與應用分析及國內外競爭分析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創造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altLang="zh-TW" b="1" dirty="0" sz="2400" kern="0" lang="en-US" smtClean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聯合申請單位之分工與角色說明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50511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79</a:t>
            </a:fld>
            <a:endParaRPr altLang="zh-TW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38F9BD9-0C01-48D1-BC7C-226507EE6F94}" type="slidenum">
              <a:rPr altLang="zh-TW" lang="en-US" smtClean="0"/>
              <a:t>8</a:t>
            </a:fld>
            <a:endParaRPr altLang="zh-TW" lang="en-US"/>
          </a:p>
        </p:txBody>
      </p:sp>
      <p:sp>
        <p:nvSpPr>
          <p:cNvPr id="1048906" name="圓角矩形 2"/>
          <p:cNvSpPr/>
          <p:nvPr/>
        </p:nvSpPr>
        <p:spPr>
          <a:xfrm>
            <a:off x="6553200" y="628073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lang="en-US" smtClean="0">
                <a:solidFill>
                  <a:srgbClr val="FF0000"/>
                </a:solidFill>
              </a:rPr>
              <a:t>PSMC </a:t>
            </a:r>
          </a:p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補研發實績、獲獎紀錄</a:t>
            </a:r>
            <a:r>
              <a:rPr altLang="zh-TW" b="1" dirty="0" lang="en-US" smtClean="0">
                <a:solidFill>
                  <a:srgbClr val="FF0000"/>
                </a:solidFill>
              </a:rPr>
              <a:t>(</a:t>
            </a:r>
            <a:r>
              <a:rPr altLang="en-US" b="1" dirty="0" lang="zh-TW" smtClean="0">
                <a:solidFill>
                  <a:srgbClr val="FF0000"/>
                </a:solidFill>
              </a:rPr>
              <a:t>照片</a:t>
            </a:r>
            <a:r>
              <a:rPr altLang="zh-TW" b="1" dirty="0" lang="en-US" smtClean="0">
                <a:solidFill>
                  <a:srgbClr val="FF0000"/>
                </a:solidFill>
              </a:rPr>
              <a:t>)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12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513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經費需求</a:t>
            </a:r>
            <a:endParaRPr altLang="en-US" b="0" dirty="0" i="1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28" name="內容版面配置區 4"/>
          <p:cNvGraphicFramePr>
            <a:graphicFrameLocks/>
          </p:cNvGraphicFramePr>
          <p:nvPr/>
        </p:nvGraphicFramePr>
        <p:xfrm>
          <a:off x="259945" y="1436453"/>
          <a:ext cx="8588418" cy="5192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1198"/>
                <a:gridCol w="1271805"/>
                <a:gridCol w="1271805"/>
                <a:gridCol w="1271805"/>
                <a:gridCol w="1271805"/>
              </a:tblGrid>
              <a:tr h="288497">
                <a:tc gridSpan="5">
                  <a:txBody>
                    <a:bodyPr/>
                    <a:p>
                      <a:pPr algn="r" fontAlgn="ctr"/>
                      <a:r>
                        <a:rPr altLang="en-US" b="1" dirty="0" sz="160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單位：千元</a:t>
                      </a:r>
                      <a:endParaRPr altLang="en-US" b="1" dirty="0" sz="1600" i="0" lang="zh-TW" strike="noStrike" u="none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</a:tr>
              <a:tr h="288497"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會計科目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補助款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自籌款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合計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%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創新或研究發展人員之人事費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l" fontAlgn="ctr"/>
                      <a:r>
                        <a:rPr altLang="en-US" b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l" fontAlgn="ctr"/>
                      <a:r>
                        <a:rPr altLang="en-US" b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l" fontAlgn="ctr"/>
                      <a:r>
                        <a:rPr altLang="en-US" b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）研發／專案人員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49,789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49,789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99,578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25.1%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）國際研發人員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）顧問、專家費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2,550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2,550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5,100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消耗性器材及原材料費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46,641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46,641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93,282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1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23.5%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創新或研究發展設備使用費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43,439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43,439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86,878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1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21.9%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創新或研究發展設備維護費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技術引進、委託研究或驗證費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en-US" b="0" sz="1400" i="0" lang="zh-TW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en-US" b="0" dirty="0" sz="1400" i="0" lang="zh-TW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en-US" b="0" dirty="0" sz="1400" i="0" lang="zh-TW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0" sz="1400" i="0" lang="zh-TW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）技術引進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39,500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45,500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85,000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）委託研究費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7,500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7,500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15,000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）委託研究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-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計畫管理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）驗證費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1,125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1,375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6.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國內差旅費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1,450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1,450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2,900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7.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專利申請費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1,250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1,250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1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開發總經費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195,244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201,494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396,738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百分比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49.2%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50.8%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0" dirty="0" sz="1400" i="0" lang="zh-TW" strike="noStrike" u="non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051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459536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15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風險評估與因應</a:t>
            </a:r>
          </a:p>
        </p:txBody>
      </p:sp>
      <p:sp>
        <p:nvSpPr>
          <p:cNvPr id="1050516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81</a:t>
            </a:fld>
            <a:endParaRPr altLang="zh-TW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29" name="資料庫圖表 4"/>
          <p:cNvGraphicFramePr>
            <a:graphicFrameLocks/>
          </p:cNvGraphicFramePr>
          <p:nvPr/>
        </p:nvGraphicFramePr>
        <p:xfrm>
          <a:off x="1162051" y="777688"/>
          <a:ext cx="7153274" cy="4099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grpSp>
        <p:nvGrpSpPr>
          <p:cNvPr id="319" name="群組 5"/>
          <p:cNvGrpSpPr/>
          <p:nvPr/>
        </p:nvGrpSpPr>
        <p:grpSpPr>
          <a:xfrm>
            <a:off x="1162051" y="4617121"/>
            <a:ext cx="7153274" cy="519355"/>
            <a:chOff x="0" y="382285"/>
            <a:chExt cx="7153274" cy="519355"/>
          </a:xfr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</a:gradFill>
          <a:scene3d>
            <a:camera prst="orthographicFront"/>
            <a:lightRig dir="t" rig="flat"/>
          </a:scene3d>
        </p:grpSpPr>
        <p:sp>
          <p:nvSpPr>
            <p:cNvPr id="1050517" name="矩形: 圓角 6"/>
            <p:cNvSpPr/>
            <p:nvPr/>
          </p:nvSpPr>
          <p:spPr>
            <a:xfrm>
              <a:off x="0" y="382285"/>
              <a:ext cx="7153274" cy="519355"/>
            </a:xfrm>
            <a:prstGeom prst="roundRect"/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50518" name="矩形: 圓角 4"/>
            <p:cNvSpPr txBox="1"/>
            <p:nvPr/>
          </p:nvSpPr>
          <p:spPr>
            <a:xfrm>
              <a:off x="25353" y="407638"/>
              <a:ext cx="7102568" cy="468649"/>
            </a:xfrm>
            <a:prstGeom prst="rect"/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anchor="ctr" anchorCtr="0" bIns="91440" lIns="91440" numCol="1" rIns="91440" spcCol="1270" spcFirstLastPara="0" tIns="91440" vert="horz" wrap="square">
              <a:noAutofit/>
            </a:bodyPr>
            <a:p>
              <a:pPr algn="l" defTabSz="1066800" indent="0" lvl="0" mar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altLang="en-US" dirty="0" sz="24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風險 </a:t>
              </a:r>
              <a:r>
                <a:rPr altLang="zh-TW" dirty="0" sz="24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3: </a:t>
              </a:r>
              <a:r>
                <a:rPr altLang="en-US" dirty="0" sz="24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不同 </a:t>
              </a:r>
              <a:r>
                <a:rPr altLang="zh-TW" dirty="0" sz="2400" kern="12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Computing-in-Memory</a:t>
              </a:r>
              <a:r>
                <a:rPr altLang="en-US" dirty="0" sz="24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的設計方式挑戰</a:t>
              </a:r>
            </a:p>
          </p:txBody>
        </p:sp>
      </p:grpSp>
      <p:grpSp>
        <p:nvGrpSpPr>
          <p:cNvPr id="320" name="群組 8"/>
          <p:cNvGrpSpPr/>
          <p:nvPr/>
        </p:nvGrpSpPr>
        <p:grpSpPr>
          <a:xfrm>
            <a:off x="1162051" y="5136476"/>
            <a:ext cx="7153274" cy="1148341"/>
            <a:chOff x="0" y="914337"/>
            <a:chExt cx="7153274" cy="1148341"/>
          </a:xfrm>
        </p:grpSpPr>
        <p:sp>
          <p:nvSpPr>
            <p:cNvPr id="1050519" name="矩形 9"/>
            <p:cNvSpPr/>
            <p:nvPr/>
          </p:nvSpPr>
          <p:spPr>
            <a:xfrm>
              <a:off x="0" y="914337"/>
              <a:ext cx="7153274" cy="1059840"/>
            </a:xfrm>
            <a:prstGeom prst="rect"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50520" name="文字方塊 10"/>
            <p:cNvSpPr txBox="1"/>
            <p:nvPr/>
          </p:nvSpPr>
          <p:spPr>
            <a:xfrm>
              <a:off x="0" y="1002838"/>
              <a:ext cx="7153274" cy="1059840"/>
            </a:xfrm>
            <a:prstGeom prst="rect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t" anchorCtr="0" bIns="30480" lIns="227116" numCol="1" rIns="170688" spcCol="1270" spcFirstLastPara="0" tIns="30480" vert="horz" wrap="square">
              <a:noAutofit/>
            </a:bodyPr>
            <a:p>
              <a:pPr algn="l" defTabSz="1066800" indent="-342900" lvl="1" marL="3429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 typeface="Wingdings" panose="05000000000000000000" pitchFamily="2" charset="2"/>
                <a:buChar char="Ø"/>
              </a:pPr>
              <a:r>
                <a:rPr altLang="en-US" dirty="0" sz="20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例如 </a:t>
              </a:r>
              <a:r>
                <a:rPr altLang="zh-TW" dirty="0" sz="2000" kern="12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MRAM</a:t>
              </a:r>
              <a:r>
                <a:rPr altLang="en-US" dirty="0" sz="20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、</a:t>
              </a:r>
              <a:r>
                <a:rPr altLang="zh-TW" dirty="0" sz="2000" kern="12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ReRAM</a:t>
              </a:r>
              <a:r>
                <a:rPr altLang="en-US" dirty="0" sz="20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等邏輯製程的記憶體設計</a:t>
              </a:r>
              <a:r>
                <a:rPr altLang="zh-TW" dirty="0" sz="2000" kern="12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, </a:t>
              </a:r>
              <a:r>
                <a:rPr altLang="en-US" dirty="0" sz="20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但 </a:t>
              </a:r>
              <a:r>
                <a:rPr altLang="zh-TW" dirty="0" sz="2000" kern="12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DRAM </a:t>
              </a:r>
              <a:r>
                <a:rPr altLang="en-US" dirty="0" sz="20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製程仍是</a:t>
              </a:r>
              <a:r>
                <a:rPr altLang="zh-TW" dirty="0" sz="2000" kern="12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C/P</a:t>
              </a:r>
              <a:r>
                <a:rPr altLang="en-US" dirty="0" sz="20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值最高的製程</a:t>
              </a:r>
              <a:endParaRPr altLang="zh-TW" dirty="0" sz="2000" kern="12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l" defTabSz="1066800" indent="-342900" lvl="1" marL="3429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Font typeface="Wingdings" panose="05000000000000000000" pitchFamily="2" charset="2"/>
                <a:buChar char="Ø"/>
              </a:pPr>
              <a:r>
                <a:rPr altLang="en-US" dirty="0" sz="20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各種方式皆有其最佳的應用領域</a:t>
              </a:r>
              <a:r>
                <a:rPr altLang="zh-TW" dirty="0" sz="2000" kern="1200"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, AIM </a:t>
              </a:r>
              <a:r>
                <a:rPr altLang="en-US" dirty="0" sz="2000" kern="1200" lang="zh-TW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持續專注於最適用領域的開發</a:t>
              </a:r>
              <a:endParaRPr altLang="zh-TW" dirty="0" sz="2000" kern="12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l" defTabSz="1066800" indent="-228600" lvl="1" marL="2286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altLang="en-US" dirty="0" sz="2400" kern="12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50521" name="圓角矩形 11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需要含</a:t>
            </a:r>
            <a:r>
              <a:rPr altLang="zh-TW" b="1" dirty="0" lang="en-US" err="1" smtClean="0">
                <a:solidFill>
                  <a:srgbClr val="FF0000"/>
                </a:solidFill>
              </a:rPr>
              <a:t>AutoSys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22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50523" name="標題 1"/>
          <p:cNvSpPr txBox="1"/>
          <p:nvPr/>
        </p:nvSpPr>
        <p:spPr>
          <a:xfrm>
            <a:off x="913244" y="547854"/>
            <a:ext cx="7450282" cy="566488"/>
          </a:xfrm>
          <a:prstGeom prst="rect"/>
        </p:spPr>
        <p:txBody>
          <a:bodyPr/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0524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/>
        </p:spPr>
        <p:txBody>
          <a:bodyPr>
            <a:normAutofit/>
          </a:bodyPr>
          <a:lstStyle>
            <a:lvl1pPr algn="l" eaLnBrk="0" fontAlgn="base" hangingPunct="0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0" fontAlgn="base" hangingPunct="0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0" fontAlgn="base" hangingPunct="0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0" fontAlgn="base" hangingPunct="0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0" fontAlgn="base" hangingPunct="0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實績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  <a:endParaRPr altLang="en-US" b="1" dirty="0" sz="2400" kern="0" lang="zh-TW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需求</a:t>
            </a: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與應用分析及國內外競爭分析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</a:t>
            </a: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創造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計畫之</a:t>
            </a:r>
            <a:r>
              <a:rPr altLang="en-US" b="1" dirty="0" sz="2400" kern="0" lang="zh-TW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分工與角色說明</a:t>
            </a:r>
            <a:endParaRPr altLang="zh-TW" b="1" dirty="0" sz="2400" kern="0" lang="en-US" smtClean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 smtClean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altLang="zh-TW" b="1" dirty="0" sz="2400" kern="0" lang="en-US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altLang="en-US" b="1" dirty="0" sz="2400" kern="0" lang="zh-TW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5052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82</a:t>
            </a:fld>
            <a:endParaRPr altLang="zh-TW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26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計畫組織及分工</a:t>
            </a:r>
          </a:p>
        </p:txBody>
      </p:sp>
      <p:sp>
        <p:nvSpPr>
          <p:cNvPr id="1050527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122F83D-C70C-4EAE-ADD6-650BB3206743}" type="slidenum">
              <a:rPr altLang="zh-TW" baseline="0" b="0" cap="none" sz="1100" i="0" kern="1200" kumimoji="1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algn="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83</a:t>
            </a:fld>
            <a:endParaRPr altLang="zh-TW" baseline="0" b="0" cap="none" sz="11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28" name="矩形: 圓角 3"/>
          <p:cNvSpPr/>
          <p:nvPr/>
        </p:nvSpPr>
        <p:spPr>
          <a:xfrm>
            <a:off x="571501" y="1306975"/>
            <a:ext cx="1543050" cy="1066800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系統開發</a:t>
            </a:r>
          </a:p>
        </p:txBody>
      </p:sp>
      <p:sp>
        <p:nvSpPr>
          <p:cNvPr id="1050529" name="矩形: 圓角 4"/>
          <p:cNvSpPr/>
          <p:nvPr/>
        </p:nvSpPr>
        <p:spPr>
          <a:xfrm>
            <a:off x="571501" y="2621425"/>
            <a:ext cx="1543050" cy="1066800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r>
              <a: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設計</a:t>
            </a:r>
          </a:p>
        </p:txBody>
      </p:sp>
      <p:sp>
        <p:nvSpPr>
          <p:cNvPr id="1050530" name="矩形: 圓角 5"/>
          <p:cNvSpPr/>
          <p:nvPr/>
        </p:nvSpPr>
        <p:spPr>
          <a:xfrm>
            <a:off x="571501" y="3935875"/>
            <a:ext cx="1543050" cy="1066800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矽智財元件</a:t>
            </a:r>
          </a:p>
        </p:txBody>
      </p:sp>
      <p:sp>
        <p:nvSpPr>
          <p:cNvPr id="1050531" name="矩形: 圓角 6"/>
          <p:cNvSpPr/>
          <p:nvPr/>
        </p:nvSpPr>
        <p:spPr>
          <a:xfrm>
            <a:off x="571501" y="5250325"/>
            <a:ext cx="1543050" cy="1066800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1" cap="none" dirty="0" sz="20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20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製程平台</a:t>
            </a:r>
          </a:p>
        </p:txBody>
      </p:sp>
      <p:sp>
        <p:nvSpPr>
          <p:cNvPr id="1050532" name="箭號: 向下 7"/>
          <p:cNvSpPr/>
          <p:nvPr/>
        </p:nvSpPr>
        <p:spPr>
          <a:xfrm flipV="1">
            <a:off x="990600" y="5002675"/>
            <a:ext cx="600075" cy="247650"/>
          </a:xfrm>
          <a:prstGeom prst="downArrow"/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33" name="箭號: 向下 8"/>
          <p:cNvSpPr/>
          <p:nvPr/>
        </p:nvSpPr>
        <p:spPr>
          <a:xfrm flipV="1">
            <a:off x="990599" y="3688225"/>
            <a:ext cx="600075" cy="247650"/>
          </a:xfrm>
          <a:prstGeom prst="downArrow"/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34" name="箭號: 向下 9"/>
          <p:cNvSpPr/>
          <p:nvPr/>
        </p:nvSpPr>
        <p:spPr>
          <a:xfrm flipV="1">
            <a:off x="990600" y="2373775"/>
            <a:ext cx="600075" cy="247650"/>
          </a:xfrm>
          <a:prstGeom prst="downArrow"/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35" name="矩形 14"/>
          <p:cNvSpPr/>
          <p:nvPr/>
        </p:nvSpPr>
        <p:spPr>
          <a:xfrm>
            <a:off x="3548065" y="5555707"/>
            <a:ext cx="1319211" cy="455549"/>
          </a:xfrm>
          <a:prstGeom prst="rect"/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力積電</a:t>
            </a:r>
          </a:p>
        </p:txBody>
      </p:sp>
      <p:sp>
        <p:nvSpPr>
          <p:cNvPr id="1050536" name="矩形 15"/>
          <p:cNvSpPr/>
          <p:nvPr/>
        </p:nvSpPr>
        <p:spPr>
          <a:xfrm>
            <a:off x="2519364" y="4241820"/>
            <a:ext cx="1300161" cy="455549"/>
          </a:xfrm>
          <a:prstGeom prst="rect"/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力積電</a:t>
            </a:r>
          </a:p>
        </p:txBody>
      </p:sp>
      <p:sp>
        <p:nvSpPr>
          <p:cNvPr id="1050537" name="矩形 16"/>
          <p:cNvSpPr/>
          <p:nvPr/>
        </p:nvSpPr>
        <p:spPr>
          <a:xfrm>
            <a:off x="4295776" y="4019712"/>
            <a:ext cx="1819275" cy="247650"/>
          </a:xfrm>
          <a:prstGeom prst="rect"/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400" i="0" kern="1200" kumimoji="1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MaxRAM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 DRAM IP</a:t>
            </a:r>
            <a:endParaRPr altLang="en-US" baseline="0" b="0" cap="none" dirty="0" sz="14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38" name="矩形 17"/>
          <p:cNvSpPr/>
          <p:nvPr/>
        </p:nvSpPr>
        <p:spPr>
          <a:xfrm>
            <a:off x="4295775" y="4365406"/>
            <a:ext cx="1819275" cy="247650"/>
          </a:xfrm>
          <a:prstGeom prst="rect"/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智成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MCU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endParaRPr altLang="en-US" baseline="0" b="0" cap="none" dirty="0" sz="14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39" name="矩形 18"/>
          <p:cNvSpPr/>
          <p:nvPr/>
        </p:nvSpPr>
        <p:spPr>
          <a:xfrm>
            <a:off x="4295775" y="4711101"/>
            <a:ext cx="1819275" cy="247650"/>
          </a:xfrm>
          <a:prstGeom prst="rect"/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愛普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endParaRPr altLang="en-US" baseline="0" b="0" cap="none" dirty="0" sz="14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40" name="矩形 19"/>
          <p:cNvSpPr/>
          <p:nvPr/>
        </p:nvSpPr>
        <p:spPr>
          <a:xfrm>
            <a:off x="4295775" y="2587976"/>
            <a:ext cx="1819275" cy="247650"/>
          </a:xfrm>
          <a:prstGeom prst="rect"/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創鑫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CNN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Engine</a:t>
            </a:r>
            <a:endParaRPr altLang="en-US" baseline="0" b="0" cap="none" dirty="0" sz="14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41" name="矩形 20"/>
          <p:cNvSpPr/>
          <p:nvPr/>
        </p:nvSpPr>
        <p:spPr>
          <a:xfrm>
            <a:off x="4295775" y="2904482"/>
            <a:ext cx="1819275" cy="247650"/>
          </a:xfrm>
          <a:prstGeom prst="rect"/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ITRI: DIP </a:t>
            </a:r>
            <a:r>
              <a:rPr altLang="zh-TW" baseline="0" b="0" cap="none" dirty="0" sz="1400" i="0" kern="1200" kumimoji="1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Engine+SW</a:t>
            </a:r>
            <a:endParaRPr altLang="en-US" baseline="0" b="0" cap="none" dirty="0" sz="14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42" name="矩形 22"/>
          <p:cNvSpPr/>
          <p:nvPr/>
        </p:nvSpPr>
        <p:spPr>
          <a:xfrm>
            <a:off x="4295776" y="3220988"/>
            <a:ext cx="1819275" cy="247650"/>
          </a:xfrm>
          <a:prstGeom prst="rect"/>
          <a:solidFill>
            <a:schemeClr val="bg2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ITRI: IC 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設計開發</a:t>
            </a:r>
          </a:p>
        </p:txBody>
      </p:sp>
      <p:sp>
        <p:nvSpPr>
          <p:cNvPr id="1050543" name="矩形 23"/>
          <p:cNvSpPr/>
          <p:nvPr/>
        </p:nvSpPr>
        <p:spPr>
          <a:xfrm>
            <a:off x="4295776" y="3537495"/>
            <a:ext cx="1819275" cy="247650"/>
          </a:xfrm>
          <a:prstGeom prst="rect"/>
          <a:solidFill>
            <a:schemeClr val="bg2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清大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Study</a:t>
            </a:r>
            <a:endParaRPr altLang="en-US" baseline="0" b="0" cap="none" dirty="0" sz="14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44" name="矩形 24"/>
          <p:cNvSpPr/>
          <p:nvPr/>
        </p:nvSpPr>
        <p:spPr>
          <a:xfrm>
            <a:off x="2519364" y="1613406"/>
            <a:ext cx="1300161" cy="455549"/>
          </a:xfrm>
          <a:prstGeom prst="rect"/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先進車</a:t>
            </a:r>
          </a:p>
        </p:txBody>
      </p:sp>
      <p:sp>
        <p:nvSpPr>
          <p:cNvPr id="1050545" name="矩形 25"/>
          <p:cNvSpPr/>
          <p:nvPr/>
        </p:nvSpPr>
        <p:spPr>
          <a:xfrm>
            <a:off x="4293395" y="1373854"/>
            <a:ext cx="1819275" cy="247650"/>
          </a:xfrm>
          <a:prstGeom prst="rect"/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ITRI: ADAS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驗證</a:t>
            </a:r>
          </a:p>
        </p:txBody>
      </p:sp>
      <p:sp>
        <p:nvSpPr>
          <p:cNvPr id="1050546" name="矩形 26"/>
          <p:cNvSpPr/>
          <p:nvPr/>
        </p:nvSpPr>
        <p:spPr>
          <a:xfrm>
            <a:off x="4293392" y="1691183"/>
            <a:ext cx="1819275" cy="247650"/>
          </a:xfrm>
          <a:prstGeom prst="rect"/>
          <a:solidFill>
            <a:schemeClr val="bg2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ITRI: 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系統整合</a:t>
            </a:r>
          </a:p>
        </p:txBody>
      </p:sp>
      <p:sp>
        <p:nvSpPr>
          <p:cNvPr id="1050547" name="矩形 27"/>
          <p:cNvSpPr/>
          <p:nvPr/>
        </p:nvSpPr>
        <p:spPr>
          <a:xfrm>
            <a:off x="4293391" y="2022141"/>
            <a:ext cx="1819275" cy="247650"/>
          </a:xfrm>
          <a:prstGeom prst="rect"/>
          <a:solidFill>
            <a:schemeClr val="bg2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雲科大</a:t>
            </a:r>
            <a:r>
              <a:rPr altLang="zh-TW" baseline="0" b="0" cap="none" dirty="0" sz="14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 </a:t>
            </a: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自駕車</a:t>
            </a:r>
          </a:p>
        </p:txBody>
      </p:sp>
      <p:sp>
        <p:nvSpPr>
          <p:cNvPr id="1050548" name="矩形 28"/>
          <p:cNvSpPr/>
          <p:nvPr/>
        </p:nvSpPr>
        <p:spPr>
          <a:xfrm>
            <a:off x="2519364" y="2927613"/>
            <a:ext cx="1300161" cy="455549"/>
          </a:xfrm>
          <a:prstGeom prst="rect"/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力積電</a:t>
            </a:r>
          </a:p>
        </p:txBody>
      </p:sp>
      <p:sp>
        <p:nvSpPr>
          <p:cNvPr id="1050549" name="矩形: 圓角 29"/>
          <p:cNvSpPr/>
          <p:nvPr/>
        </p:nvSpPr>
        <p:spPr>
          <a:xfrm>
            <a:off x="7010400" y="5250324"/>
            <a:ext cx="1819275" cy="1032611"/>
          </a:xfrm>
          <a:prstGeom prst="roundRect">
            <a:avLst>
              <a:gd name="adj" fmla="val 6719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anchor="ctr"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力積電</a:t>
            </a:r>
            <a:endParaRPr altLang="zh-TW" baseline="0" b="1" cap="none" dirty="0" sz="18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zh-TW" baseline="0" b="1" cap="none" dirty="0" sz="18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Foundry Service for AIM IC design house</a:t>
            </a:r>
          </a:p>
        </p:txBody>
      </p:sp>
      <p:sp>
        <p:nvSpPr>
          <p:cNvPr id="1050550" name="矩形: 圓角 30"/>
          <p:cNvSpPr/>
          <p:nvPr/>
        </p:nvSpPr>
        <p:spPr>
          <a:xfrm>
            <a:off x="7010399" y="2612658"/>
            <a:ext cx="1819275" cy="1032611"/>
          </a:xfrm>
          <a:prstGeom prst="roundRect">
            <a:avLst>
              <a:gd name="adj" fmla="val 6719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anchor="ctr"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智慧記憶</a:t>
            </a:r>
            <a:endParaRPr altLang="zh-TW" baseline="0" b="1" cap="none" dirty="0" sz="18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altLang="zh-TW" baseline="0" b="0" cap="none" dirty="0" sz="12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DIP/VNNA IC sales</a:t>
            </a:r>
          </a:p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baseline="0" b="0" cap="none" dirty="0" sz="12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design service</a:t>
            </a:r>
          </a:p>
        </p:txBody>
      </p:sp>
      <p:sp>
        <p:nvSpPr>
          <p:cNvPr id="1050551" name="矩形: 圓角 31"/>
          <p:cNvSpPr/>
          <p:nvPr/>
        </p:nvSpPr>
        <p:spPr>
          <a:xfrm>
            <a:off x="7024686" y="1306974"/>
            <a:ext cx="1819275" cy="912351"/>
          </a:xfrm>
          <a:prstGeom prst="roundRect">
            <a:avLst>
              <a:gd name="adj" fmla="val 6719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anchor="ctr"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先進車</a:t>
            </a:r>
            <a:endParaRPr altLang="zh-TW" baseline="0" b="1" cap="none" dirty="0" sz="18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zh-TW" baseline="0" b="0" cap="none" dirty="0" sz="12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ADAS solution sales</a:t>
            </a:r>
          </a:p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dirty="0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02" name="接點: 肘形 33"/>
          <p:cNvCxnSpPr>
            <a:cxnSpLocks/>
            <a:stCxn id="1050528" idx="3"/>
            <a:endCxn id="1050544" idx="1"/>
          </p:cNvCxnSpPr>
          <p:nvPr/>
        </p:nvCxnSpPr>
        <p:spPr>
          <a:xfrm>
            <a:off x="2114551" y="1840375"/>
            <a:ext cx="404813" cy="806"/>
          </a:xfrm>
          <a:prstGeom prst="bentConnector3"/>
          <a:ln w="508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3" name="接點: 肘形 38"/>
          <p:cNvCxnSpPr>
            <a:cxnSpLocks/>
            <a:stCxn id="1050529" idx="3"/>
            <a:endCxn id="1050548" idx="1"/>
          </p:cNvCxnSpPr>
          <p:nvPr/>
        </p:nvCxnSpPr>
        <p:spPr>
          <a:xfrm>
            <a:off x="2114551" y="3154825"/>
            <a:ext cx="404813" cy="563"/>
          </a:xfrm>
          <a:prstGeom prst="bentConnector3"/>
          <a:ln w="508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4" name="接點: 肘形 41"/>
          <p:cNvCxnSpPr>
            <a:cxnSpLocks/>
            <a:stCxn id="1050530" idx="3"/>
            <a:endCxn id="1050536" idx="1"/>
          </p:cNvCxnSpPr>
          <p:nvPr/>
        </p:nvCxnSpPr>
        <p:spPr>
          <a:xfrm>
            <a:off x="2114551" y="4469275"/>
            <a:ext cx="404813" cy="320"/>
          </a:xfrm>
          <a:prstGeom prst="bentConnector3"/>
          <a:ln w="508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5" name="接點: 肘形 44"/>
          <p:cNvCxnSpPr>
            <a:cxnSpLocks/>
            <a:stCxn id="1050531" idx="3"/>
            <a:endCxn id="1050535" idx="1"/>
          </p:cNvCxnSpPr>
          <p:nvPr/>
        </p:nvCxnSpPr>
        <p:spPr>
          <a:xfrm flipV="1">
            <a:off x="2114551" y="5783482"/>
            <a:ext cx="1433514" cy="243"/>
          </a:xfrm>
          <a:prstGeom prst="bentConnector3"/>
          <a:ln w="508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6" name="接點: 肘形 48"/>
          <p:cNvCxnSpPr>
            <a:cxnSpLocks/>
            <a:stCxn id="1050535" idx="0"/>
            <a:endCxn id="1050536" idx="2"/>
          </p:cNvCxnSpPr>
          <p:nvPr/>
        </p:nvCxnSpPr>
        <p:spPr>
          <a:xfrm rot="16200000" flipV="1">
            <a:off x="3259389" y="4607425"/>
            <a:ext cx="858338" cy="1038226"/>
          </a:xfrm>
          <a:prstGeom prst="bentConnector3"/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7" name="接點: 肘形 50"/>
          <p:cNvCxnSpPr>
            <a:cxnSpLocks/>
            <a:stCxn id="1050536" idx="0"/>
            <a:endCxn id="1050548" idx="2"/>
          </p:cNvCxnSpPr>
          <p:nvPr/>
        </p:nvCxnSpPr>
        <p:spPr>
          <a:xfrm rot="5400000" flipH="1" flipV="1">
            <a:off x="2740116" y="3812491"/>
            <a:ext cx="858658" cy="12700"/>
          </a:xfrm>
          <a:prstGeom prst="bentConnector3"/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8" name="接點: 肘形 52"/>
          <p:cNvCxnSpPr>
            <a:cxnSpLocks/>
            <a:stCxn id="1050548" idx="0"/>
            <a:endCxn id="1050544" idx="2"/>
          </p:cNvCxnSpPr>
          <p:nvPr/>
        </p:nvCxnSpPr>
        <p:spPr>
          <a:xfrm rot="5400000" flipH="1" flipV="1">
            <a:off x="2740116" y="2498284"/>
            <a:ext cx="858658" cy="12700"/>
          </a:xfrm>
          <a:prstGeom prst="bentConnector3"/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09" name="接點: 肘形 81"/>
          <p:cNvCxnSpPr>
            <a:cxnSpLocks/>
            <a:stCxn id="1050544" idx="3"/>
            <a:endCxn id="1050545" idx="1"/>
          </p:cNvCxnSpPr>
          <p:nvPr/>
        </p:nvCxnSpPr>
        <p:spPr>
          <a:xfrm flipV="1">
            <a:off x="3819525" y="1497679"/>
            <a:ext cx="473870" cy="343502"/>
          </a:xfrm>
          <a:prstGeom prst="bentConnector3"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0" name="接點: 肘形 83"/>
          <p:cNvCxnSpPr>
            <a:cxnSpLocks/>
            <a:stCxn id="1050544" idx="3"/>
            <a:endCxn id="1050546" idx="1"/>
          </p:cNvCxnSpPr>
          <p:nvPr/>
        </p:nvCxnSpPr>
        <p:spPr>
          <a:xfrm flipV="1">
            <a:off x="3819525" y="1815008"/>
            <a:ext cx="473867" cy="26173"/>
          </a:xfrm>
          <a:prstGeom prst="bentConnector3"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1" name="接點: 肘形 85"/>
          <p:cNvCxnSpPr>
            <a:cxnSpLocks/>
            <a:stCxn id="1050544" idx="3"/>
            <a:endCxn id="1050547" idx="1"/>
          </p:cNvCxnSpPr>
          <p:nvPr/>
        </p:nvCxnSpPr>
        <p:spPr>
          <a:xfrm>
            <a:off x="3819525" y="1841181"/>
            <a:ext cx="473866" cy="304785"/>
          </a:xfrm>
          <a:prstGeom prst="bentConnector3"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2" name="接點: 肘形 89"/>
          <p:cNvCxnSpPr>
            <a:cxnSpLocks/>
            <a:endCxn id="1050540" idx="1"/>
          </p:cNvCxnSpPr>
          <p:nvPr/>
        </p:nvCxnSpPr>
        <p:spPr>
          <a:xfrm flipV="1">
            <a:off x="3802858" y="2711801"/>
            <a:ext cx="492917" cy="452844"/>
          </a:xfrm>
          <a:prstGeom prst="bentConnector3"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3" name="接點: 肘形 91"/>
          <p:cNvCxnSpPr>
            <a:cxnSpLocks/>
            <a:endCxn id="1050541" idx="1"/>
          </p:cNvCxnSpPr>
          <p:nvPr/>
        </p:nvCxnSpPr>
        <p:spPr>
          <a:xfrm flipV="1">
            <a:off x="3828257" y="3028307"/>
            <a:ext cx="467518" cy="126518"/>
          </a:xfrm>
          <a:prstGeom prst="bentConnector3"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4" name="接點: 肘形 93"/>
          <p:cNvCxnSpPr>
            <a:cxnSpLocks/>
            <a:stCxn id="1050548" idx="3"/>
            <a:endCxn id="1050542" idx="1"/>
          </p:cNvCxnSpPr>
          <p:nvPr/>
        </p:nvCxnSpPr>
        <p:spPr>
          <a:xfrm>
            <a:off x="3819525" y="3155388"/>
            <a:ext cx="476251" cy="189425"/>
          </a:xfrm>
          <a:prstGeom prst="bentConnector3"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5" name="接點: 肘形 96"/>
          <p:cNvCxnSpPr>
            <a:cxnSpLocks/>
            <a:stCxn id="1050548" idx="3"/>
            <a:endCxn id="1050543" idx="1"/>
          </p:cNvCxnSpPr>
          <p:nvPr/>
        </p:nvCxnSpPr>
        <p:spPr>
          <a:xfrm>
            <a:off x="3819525" y="3155388"/>
            <a:ext cx="476251" cy="505932"/>
          </a:xfrm>
          <a:prstGeom prst="bentConnector3"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6" name="接點: 肘形 99"/>
          <p:cNvCxnSpPr>
            <a:cxnSpLocks/>
            <a:stCxn id="1050536" idx="3"/>
            <a:endCxn id="1050537" idx="1"/>
          </p:cNvCxnSpPr>
          <p:nvPr/>
        </p:nvCxnSpPr>
        <p:spPr>
          <a:xfrm flipV="1">
            <a:off x="3819525" y="4143537"/>
            <a:ext cx="476251" cy="326058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7" name="接點: 肘形 103"/>
          <p:cNvCxnSpPr>
            <a:cxnSpLocks/>
            <a:stCxn id="1050536" idx="3"/>
            <a:endCxn id="1050538" idx="1"/>
          </p:cNvCxnSpPr>
          <p:nvPr/>
        </p:nvCxnSpPr>
        <p:spPr>
          <a:xfrm>
            <a:off x="3819525" y="4469595"/>
            <a:ext cx="476250" cy="19636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18" name="接點: 肘形 106"/>
          <p:cNvCxnSpPr>
            <a:cxnSpLocks/>
            <a:stCxn id="1050536" idx="3"/>
            <a:endCxn id="1050539" idx="1"/>
          </p:cNvCxnSpPr>
          <p:nvPr/>
        </p:nvCxnSpPr>
        <p:spPr>
          <a:xfrm>
            <a:off x="3819525" y="4469595"/>
            <a:ext cx="476250" cy="365331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552" name="箭號: 向右 109"/>
          <p:cNvSpPr/>
          <p:nvPr/>
        </p:nvSpPr>
        <p:spPr>
          <a:xfrm>
            <a:off x="6324600" y="1457082"/>
            <a:ext cx="542925" cy="682215"/>
          </a:xfrm>
          <a:prstGeom prst="rightArrow">
            <a:avLst>
              <a:gd name="adj1" fmla="val 60088"/>
              <a:gd name="adj2" fmla="val 5000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53" name="箭號: 向右 110"/>
          <p:cNvSpPr/>
          <p:nvPr/>
        </p:nvSpPr>
        <p:spPr>
          <a:xfrm>
            <a:off x="6336504" y="2908992"/>
            <a:ext cx="542925" cy="682215"/>
          </a:xfrm>
          <a:prstGeom prst="rightArrow">
            <a:avLst>
              <a:gd name="adj1" fmla="val 60088"/>
              <a:gd name="adj2" fmla="val 5000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54" name="箭號: 向右 111"/>
          <p:cNvSpPr/>
          <p:nvPr/>
        </p:nvSpPr>
        <p:spPr>
          <a:xfrm>
            <a:off x="6322386" y="5379610"/>
            <a:ext cx="542925" cy="682215"/>
          </a:xfrm>
          <a:prstGeom prst="rightArrow">
            <a:avLst>
              <a:gd name="adj1" fmla="val 60088"/>
              <a:gd name="adj2" fmla="val 5000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55" name="矩形 112"/>
          <p:cNvSpPr/>
          <p:nvPr/>
        </p:nvSpPr>
        <p:spPr>
          <a:xfrm>
            <a:off x="2316958" y="6451418"/>
            <a:ext cx="273844" cy="236576"/>
          </a:xfrm>
          <a:prstGeom prst="rect"/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56" name="文字方塊 113"/>
          <p:cNvSpPr txBox="1"/>
          <p:nvPr/>
        </p:nvSpPr>
        <p:spPr>
          <a:xfrm>
            <a:off x="2559438" y="6410643"/>
            <a:ext cx="543739" cy="307777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主導</a:t>
            </a:r>
          </a:p>
        </p:txBody>
      </p:sp>
      <p:sp>
        <p:nvSpPr>
          <p:cNvPr id="1050557" name="矩形 114"/>
          <p:cNvSpPr/>
          <p:nvPr/>
        </p:nvSpPr>
        <p:spPr>
          <a:xfrm>
            <a:off x="3411143" y="6461480"/>
            <a:ext cx="273844" cy="236576"/>
          </a:xfrm>
          <a:prstGeom prst="rect"/>
          <a:solidFill>
            <a:srgbClr val="CCFFCC"/>
          </a:solidFill>
          <a:ln w="28575">
            <a:solidFill>
              <a:srgbClr val="00206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58" name="文字方塊 115"/>
          <p:cNvSpPr txBox="1"/>
          <p:nvPr/>
        </p:nvSpPr>
        <p:spPr>
          <a:xfrm>
            <a:off x="3653623" y="6420705"/>
            <a:ext cx="902811" cy="307777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技術引進</a:t>
            </a:r>
          </a:p>
        </p:txBody>
      </p:sp>
      <p:sp>
        <p:nvSpPr>
          <p:cNvPr id="1050559" name="矩形 116"/>
          <p:cNvSpPr/>
          <p:nvPr/>
        </p:nvSpPr>
        <p:spPr>
          <a:xfrm>
            <a:off x="4696202" y="6451418"/>
            <a:ext cx="273844" cy="236576"/>
          </a:xfrm>
          <a:prstGeom prst="rect"/>
          <a:solidFill>
            <a:schemeClr val="accent3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60" name="文字方塊 117"/>
          <p:cNvSpPr txBox="1"/>
          <p:nvPr/>
        </p:nvSpPr>
        <p:spPr>
          <a:xfrm>
            <a:off x="4938682" y="6410643"/>
            <a:ext cx="902811" cy="307777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委外研究</a:t>
            </a:r>
          </a:p>
        </p:txBody>
      </p:sp>
      <p:sp>
        <p:nvSpPr>
          <p:cNvPr id="1050561" name="矩形 120"/>
          <p:cNvSpPr/>
          <p:nvPr/>
        </p:nvSpPr>
        <p:spPr>
          <a:xfrm>
            <a:off x="5991889" y="6451418"/>
            <a:ext cx="273844" cy="236576"/>
          </a:xfrm>
          <a:prstGeom prst="rect"/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62" name="文字方塊 121"/>
          <p:cNvSpPr txBox="1"/>
          <p:nvPr/>
        </p:nvSpPr>
        <p:spPr>
          <a:xfrm>
            <a:off x="6234369" y="6410643"/>
            <a:ext cx="1261884" cy="307777"/>
          </a:xfrm>
          <a:prstGeom prst="rect"/>
          <a:noFill/>
        </p:spPr>
        <p:txBody>
          <a:bodyPr rtlCol="0" wrap="none">
            <a:sp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14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直接相關銷售</a:t>
            </a:r>
          </a:p>
        </p:txBody>
      </p:sp>
      <p:sp>
        <p:nvSpPr>
          <p:cNvPr id="1050563" name="矩形: 圓角 55"/>
          <p:cNvSpPr/>
          <p:nvPr/>
        </p:nvSpPr>
        <p:spPr>
          <a:xfrm>
            <a:off x="7024686" y="4019712"/>
            <a:ext cx="1819275" cy="1032611"/>
          </a:xfrm>
          <a:prstGeom prst="roundRect">
            <a:avLst>
              <a:gd name="adj" fmla="val 6719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anchor="ctr" bIns="0" lIns="0" rIns="0" rtlCol="0" tIns="0" wrap="square">
            <a:noAutofit/>
          </a:bodyPr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1" cap="none" dirty="0" sz="18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力積電、愛普、智成、創鑫</a:t>
            </a:r>
            <a:endParaRPr altLang="zh-TW" baseline="0" b="1" cap="none" dirty="0" sz="18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zh-TW" baseline="0" b="1" cap="none" dirty="0" sz="1800" i="0" kern="1200" kumimoji="1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l" defTabSz="914400" eaLnBrk="1" fontAlgn="base" hangingPunct="1" indent="-285750" latinLnBrk="0" lvl="0" marL="28575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r>
              <a:rPr altLang="en-US" baseline="0" b="0" cap="none" dirty="0" sz="12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altLang="en-US" baseline="0" b="0" cap="none" dirty="0" sz="1200" i="0" kern="1200" kumimoji="1" lang="zh-TW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baseline="0" b="0" cap="none" dirty="0" sz="1200" i="0" kern="1200" kumimoji="1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NRE</a:t>
            </a:r>
          </a:p>
        </p:txBody>
      </p:sp>
      <p:sp>
        <p:nvSpPr>
          <p:cNvPr id="1050564" name="箭號: 向右 56"/>
          <p:cNvSpPr/>
          <p:nvPr/>
        </p:nvSpPr>
        <p:spPr>
          <a:xfrm>
            <a:off x="6336503" y="4152711"/>
            <a:ext cx="542925" cy="682215"/>
          </a:xfrm>
          <a:prstGeom prst="rightArrow">
            <a:avLst>
              <a:gd name="adj1" fmla="val 60088"/>
              <a:gd name="adj2" fmla="val 5000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ern="1200" kumimoji="1" lang="zh-TW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65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總結</a:t>
            </a:r>
            <a:endParaRPr altLang="en-US" dirty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66" name="內容版面配置區 4"/>
          <p:cNvSpPr txBox="1"/>
          <p:nvPr/>
        </p:nvSpPr>
        <p:spPr>
          <a:xfrm>
            <a:off x="801369" y="1517316"/>
            <a:ext cx="7603491" cy="4525963"/>
          </a:xfrm>
          <a:prstGeom prst="rect"/>
        </p:spPr>
        <p:txBody>
          <a:bodyPr>
            <a:normAutofit lnSpcReduction="10000"/>
          </a:bodyPr>
          <a:lstStyle>
            <a:lvl1pPr algn="l" eaLnBrk="0" fontAlgn="base" hangingPunct="0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0" fontAlgn="base" hangingPunct="0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0" fontAlgn="base" hangingPunct="0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0" fontAlgn="base" hangingPunct="0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0" fontAlgn="base" hangingPunct="0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1200"/>
              </a:spcAft>
            </a:pP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力積電為台灣前三大晶圓代工廠商，同時響應政府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產業化政策，積極參與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on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Chip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聯盟，擴大我國晶圓代工產業生態系的全球競爭力</a:t>
            </a:r>
            <a:endParaRPr altLang="zh-TW" dirty="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技術平台解決了</a:t>
            </a:r>
            <a:r>
              <a:rPr altLang="zh-TW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運算的記憶體存取瓶頸與能量消耗，並提供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世界領先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設計與製造平台，服務國內</a:t>
            </a:r>
            <a:r>
              <a:rPr altLang="zh-TW" dirty="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設計與矽智財產業。</a:t>
            </a:r>
            <a:endParaRPr altLang="zh-TW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結合國內視訊上下游產業，發展人工智慧應用技術，包括視訊影像安全監控與汽車輔助駕駛等。</a:t>
            </a:r>
            <a:endParaRPr altLang="zh-TW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工智慧產業發展一日千里，各種應用如與雨後春筍般蓬勃發展。國內半導體產業擁有邏輯與記憶體等雙重優勢，加上多元發展的電子下游產業，如能發揮創新精神，加快研發腳步，必能把握這個絕佳機遇，再創奇蹟。</a:t>
            </a:r>
            <a:endParaRPr altLang="zh-TW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endParaRPr altLang="zh-TW" dirty="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67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84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0568" name="圓角矩形 5"/>
          <p:cNvSpPr/>
          <p:nvPr/>
        </p:nvSpPr>
        <p:spPr>
          <a:xfrm>
            <a:off x="7158383" y="635682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後兩項調整內容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69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pic>
        <p:nvPicPr>
          <p:cNvPr id="2097239" name="Picture 11" descr="SNAGHTML9c0efd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013325" y="5092700"/>
            <a:ext cx="3725863" cy="1619250"/>
          </a:xfrm>
          <a:prstGeom prst="rect"/>
          <a:noFill/>
          <a:ln>
            <a:noFill/>
          </a:ln>
        </p:spPr>
      </p:pic>
      <p:sp>
        <p:nvSpPr>
          <p:cNvPr id="1050570" name="文字方塊 1"/>
          <p:cNvSpPr txBox="1"/>
          <p:nvPr/>
        </p:nvSpPr>
        <p:spPr>
          <a:xfrm>
            <a:off x="2537678" y="2480475"/>
            <a:ext cx="4711148" cy="10693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6600" lang="zh-TW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謝 謝 聆 聽</a:t>
            </a:r>
          </a:p>
        </p:txBody>
      </p:sp>
      <p:sp>
        <p:nvSpPr>
          <p:cNvPr id="1050571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38F9BD9-0C01-48D1-BC7C-226507EE6F94}" type="slidenum">
              <a:rPr altLang="zh-TW" lang="en-US" smtClean="0"/>
              <a:t>85</a:t>
            </a:fld>
            <a:endParaRPr altLang="zh-TW" lang="en-US"/>
          </a:p>
        </p:txBody>
      </p:sp>
    </p:spTree>
  </p:cSld>
  <p:clrMapOvr>
    <a:masterClrMapping/>
  </p:clrMapOvr>
  <p:timing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72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pic>
        <p:nvPicPr>
          <p:cNvPr id="2097240" name="Picture 11" descr="SNAGHTML9c0efd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013325" y="5092700"/>
            <a:ext cx="3725863" cy="1619250"/>
          </a:xfrm>
          <a:prstGeom prst="rect"/>
          <a:noFill/>
          <a:ln>
            <a:noFill/>
          </a:ln>
        </p:spPr>
      </p:pic>
      <p:sp>
        <p:nvSpPr>
          <p:cNvPr id="1050573" name="文字方塊 1"/>
          <p:cNvSpPr txBox="1"/>
          <p:nvPr/>
        </p:nvSpPr>
        <p:spPr>
          <a:xfrm>
            <a:off x="3505733" y="2321437"/>
            <a:ext cx="2132534" cy="10693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6600" lang="zh-TW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附件</a:t>
            </a:r>
            <a:endParaRPr altLang="en-US" dirty="0" sz="6600" lang="zh-TW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74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38F9BD9-0C01-48D1-BC7C-226507EE6F94}" type="slidenum">
              <a:rPr altLang="zh-TW" lang="en-US" smtClean="0"/>
              <a:t>86</a:t>
            </a:fld>
            <a:endParaRPr altLang="zh-TW" lang="en-US"/>
          </a:p>
        </p:txBody>
      </p:sp>
    </p:spTree>
  </p:cSld>
  <p:clrMapOvr>
    <a:masterClrMapping/>
  </p:clrMapOvr>
  <p:timing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75" name="標題 1"/>
          <p:cNvSpPr>
            <a:spLocks noGrp="1"/>
          </p:cNvSpPr>
          <p:nvPr>
            <p:ph type="title"/>
          </p:nvPr>
        </p:nvSpPr>
        <p:spPr>
          <a:xfrm>
            <a:off x="1236518" y="706501"/>
            <a:ext cx="7450282" cy="566488"/>
          </a:xfrm>
        </p:spPr>
        <p:txBody>
          <a:bodyPr/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 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重點 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IP - CNN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加速器架構</a:t>
            </a:r>
          </a:p>
        </p:txBody>
      </p:sp>
      <p:sp>
        <p:nvSpPr>
          <p:cNvPr id="1050576" name="手繪多邊形 242"/>
          <p:cNvSpPr/>
          <p:nvPr/>
        </p:nvSpPr>
        <p:spPr>
          <a:xfrm>
            <a:off x="404436" y="1805987"/>
            <a:ext cx="660315" cy="88334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9" h="2541">
                <a:moveTo>
                  <a:pt x="0" y="2541"/>
                </a:moveTo>
                <a:lnTo>
                  <a:pt x="2329" y="2541"/>
                </a:lnTo>
                <a:lnTo>
                  <a:pt x="2329" y="0"/>
                </a:lnTo>
                <a:lnTo>
                  <a:pt x="0" y="0"/>
                </a:lnTo>
                <a:close/>
              </a:path>
            </a:pathLst>
          </a:custGeom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77" name="文字方塊 243"/>
          <p:cNvSpPr txBox="1"/>
          <p:nvPr/>
        </p:nvSpPr>
        <p:spPr>
          <a:xfrm>
            <a:off x="426564" y="1990306"/>
            <a:ext cx="571500" cy="2413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</a:p>
        </p:txBody>
      </p:sp>
      <p:sp>
        <p:nvSpPr>
          <p:cNvPr id="1050578" name="手繪多邊形 244"/>
          <p:cNvSpPr/>
          <p:nvPr/>
        </p:nvSpPr>
        <p:spPr>
          <a:xfrm>
            <a:off x="404436" y="2861475"/>
            <a:ext cx="660315" cy="88334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9" h="2541">
                <a:moveTo>
                  <a:pt x="0" y="2541"/>
                </a:moveTo>
                <a:lnTo>
                  <a:pt x="2329" y="2541"/>
                </a:lnTo>
                <a:lnTo>
                  <a:pt x="2329" y="0"/>
                </a:lnTo>
                <a:lnTo>
                  <a:pt x="0" y="0"/>
                </a:lnTo>
                <a:close/>
              </a:path>
            </a:pathLst>
          </a:custGeom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79" name="文字方塊 245"/>
          <p:cNvSpPr txBox="1"/>
          <p:nvPr/>
        </p:nvSpPr>
        <p:spPr>
          <a:xfrm>
            <a:off x="713548" y="2255309"/>
            <a:ext cx="114134" cy="235962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50580" name="文字方塊 246"/>
          <p:cNvSpPr txBox="1"/>
          <p:nvPr/>
        </p:nvSpPr>
        <p:spPr>
          <a:xfrm>
            <a:off x="426564" y="3045448"/>
            <a:ext cx="571500" cy="241299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6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</a:p>
        </p:txBody>
      </p:sp>
      <p:sp>
        <p:nvSpPr>
          <p:cNvPr id="1050581" name="手繪多邊形 247"/>
          <p:cNvSpPr/>
          <p:nvPr/>
        </p:nvSpPr>
        <p:spPr>
          <a:xfrm>
            <a:off x="404436" y="3915573"/>
            <a:ext cx="660315" cy="88334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9" h="2541">
                <a:moveTo>
                  <a:pt x="0" y="2541"/>
                </a:moveTo>
                <a:lnTo>
                  <a:pt x="2329" y="2541"/>
                </a:lnTo>
                <a:lnTo>
                  <a:pt x="2329" y="0"/>
                </a:lnTo>
                <a:lnTo>
                  <a:pt x="0" y="0"/>
                </a:lnTo>
                <a:close/>
              </a:path>
            </a:pathLst>
          </a:custGeom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82" name="文字方塊 248"/>
          <p:cNvSpPr txBox="1"/>
          <p:nvPr/>
        </p:nvSpPr>
        <p:spPr>
          <a:xfrm>
            <a:off x="713689" y="3310101"/>
            <a:ext cx="114134" cy="235962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50583" name="文字方塊 249"/>
          <p:cNvSpPr txBox="1"/>
          <p:nvPr/>
        </p:nvSpPr>
        <p:spPr>
          <a:xfrm>
            <a:off x="426564" y="4100587"/>
            <a:ext cx="571500" cy="2413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</a:p>
        </p:txBody>
      </p:sp>
      <p:sp>
        <p:nvSpPr>
          <p:cNvPr id="1050584" name="手繪多邊形 250"/>
          <p:cNvSpPr/>
          <p:nvPr/>
        </p:nvSpPr>
        <p:spPr>
          <a:xfrm>
            <a:off x="404436" y="4971408"/>
            <a:ext cx="660315" cy="88334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29" h="2541">
                <a:moveTo>
                  <a:pt x="0" y="2541"/>
                </a:moveTo>
                <a:lnTo>
                  <a:pt x="2329" y="2541"/>
                </a:lnTo>
                <a:lnTo>
                  <a:pt x="2329" y="0"/>
                </a:lnTo>
                <a:lnTo>
                  <a:pt x="0" y="0"/>
                </a:lnTo>
                <a:close/>
              </a:path>
            </a:pathLst>
          </a:custGeom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85" name="文字方塊 251"/>
          <p:cNvSpPr txBox="1"/>
          <p:nvPr/>
        </p:nvSpPr>
        <p:spPr>
          <a:xfrm>
            <a:off x="713548" y="4365938"/>
            <a:ext cx="114134" cy="235962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50586" name="文字方塊 252"/>
          <p:cNvSpPr txBox="1"/>
          <p:nvPr/>
        </p:nvSpPr>
        <p:spPr>
          <a:xfrm>
            <a:off x="426564" y="5156423"/>
            <a:ext cx="571500" cy="2413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</a:p>
        </p:txBody>
      </p:sp>
      <p:sp>
        <p:nvSpPr>
          <p:cNvPr id="1050587" name="手繪多邊形 253"/>
          <p:cNvSpPr/>
          <p:nvPr/>
        </p:nvSpPr>
        <p:spPr>
          <a:xfrm>
            <a:off x="1064751" y="2001087"/>
            <a:ext cx="300092" cy="8381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9" h="242">
                <a:moveTo>
                  <a:pt x="0" y="81"/>
                </a:moveTo>
                <a:lnTo>
                  <a:pt x="858" y="81"/>
                </a:lnTo>
                <a:lnTo>
                  <a:pt x="858" y="162"/>
                </a:lnTo>
                <a:lnTo>
                  <a:pt x="0" y="162"/>
                </a:lnTo>
                <a:close/>
                <a:moveTo>
                  <a:pt x="818" y="0"/>
                </a:moveTo>
                <a:lnTo>
                  <a:pt x="1059" y="121"/>
                </a:lnTo>
                <a:lnTo>
                  <a:pt x="818" y="242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88" name="手繪多邊形 254"/>
          <p:cNvSpPr/>
          <p:nvPr/>
        </p:nvSpPr>
        <p:spPr>
          <a:xfrm>
            <a:off x="1059930" y="2369031"/>
            <a:ext cx="605006" cy="8381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34" h="242">
                <a:moveTo>
                  <a:pt x="201" y="81"/>
                </a:moveTo>
                <a:lnTo>
                  <a:pt x="2134" y="81"/>
                </a:lnTo>
                <a:lnTo>
                  <a:pt x="2134" y="161"/>
                </a:lnTo>
                <a:lnTo>
                  <a:pt x="201" y="161"/>
                </a:lnTo>
                <a:close/>
                <a:moveTo>
                  <a:pt x="241" y="242"/>
                </a:moveTo>
                <a:lnTo>
                  <a:pt x="0" y="121"/>
                </a:lnTo>
                <a:lnTo>
                  <a:pt x="241" y="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89" name="手繪多邊形 255"/>
          <p:cNvSpPr/>
          <p:nvPr/>
        </p:nvSpPr>
        <p:spPr>
          <a:xfrm>
            <a:off x="1064751" y="3105264"/>
            <a:ext cx="300092" cy="8381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9" h="242">
                <a:moveTo>
                  <a:pt x="0" y="80"/>
                </a:moveTo>
                <a:lnTo>
                  <a:pt x="858" y="80"/>
                </a:lnTo>
                <a:lnTo>
                  <a:pt x="858" y="161"/>
                </a:lnTo>
                <a:lnTo>
                  <a:pt x="0" y="161"/>
                </a:lnTo>
                <a:close/>
                <a:moveTo>
                  <a:pt x="818" y="0"/>
                </a:moveTo>
                <a:lnTo>
                  <a:pt x="1059" y="120"/>
                </a:lnTo>
                <a:lnTo>
                  <a:pt x="818" y="242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90" name="手繪多邊形 256"/>
          <p:cNvSpPr/>
          <p:nvPr/>
        </p:nvSpPr>
        <p:spPr>
          <a:xfrm>
            <a:off x="1059930" y="3473206"/>
            <a:ext cx="605006" cy="8381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34" h="242">
                <a:moveTo>
                  <a:pt x="201" y="81"/>
                </a:moveTo>
                <a:lnTo>
                  <a:pt x="2134" y="81"/>
                </a:lnTo>
                <a:lnTo>
                  <a:pt x="2134" y="162"/>
                </a:lnTo>
                <a:lnTo>
                  <a:pt x="201" y="162"/>
                </a:lnTo>
                <a:close/>
                <a:moveTo>
                  <a:pt x="241" y="242"/>
                </a:moveTo>
                <a:lnTo>
                  <a:pt x="0" y="121"/>
                </a:lnTo>
                <a:lnTo>
                  <a:pt x="241" y="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91" name="手繪多邊形 257"/>
          <p:cNvSpPr/>
          <p:nvPr/>
        </p:nvSpPr>
        <p:spPr>
          <a:xfrm>
            <a:off x="1064751" y="4135712"/>
            <a:ext cx="300092" cy="8381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9" h="242">
                <a:moveTo>
                  <a:pt x="0" y="81"/>
                </a:moveTo>
                <a:lnTo>
                  <a:pt x="858" y="81"/>
                </a:lnTo>
                <a:lnTo>
                  <a:pt x="858" y="161"/>
                </a:lnTo>
                <a:lnTo>
                  <a:pt x="0" y="161"/>
                </a:lnTo>
                <a:close/>
                <a:moveTo>
                  <a:pt x="818" y="0"/>
                </a:moveTo>
                <a:lnTo>
                  <a:pt x="1059" y="121"/>
                </a:lnTo>
                <a:lnTo>
                  <a:pt x="818" y="242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92" name="手繪多邊形 258"/>
          <p:cNvSpPr/>
          <p:nvPr/>
        </p:nvSpPr>
        <p:spPr>
          <a:xfrm>
            <a:off x="1059930" y="4503655"/>
            <a:ext cx="605006" cy="8416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34" h="243">
                <a:moveTo>
                  <a:pt x="201" y="82"/>
                </a:moveTo>
                <a:lnTo>
                  <a:pt x="2134" y="82"/>
                </a:lnTo>
                <a:lnTo>
                  <a:pt x="2134" y="162"/>
                </a:lnTo>
                <a:lnTo>
                  <a:pt x="201" y="162"/>
                </a:lnTo>
                <a:close/>
                <a:moveTo>
                  <a:pt x="241" y="243"/>
                </a:moveTo>
                <a:lnTo>
                  <a:pt x="0" y="122"/>
                </a:lnTo>
                <a:lnTo>
                  <a:pt x="241" y="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93" name="手繪多邊形 259"/>
          <p:cNvSpPr/>
          <p:nvPr/>
        </p:nvSpPr>
        <p:spPr>
          <a:xfrm>
            <a:off x="1064751" y="5251712"/>
            <a:ext cx="300092" cy="8381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9" h="242">
                <a:moveTo>
                  <a:pt x="0" y="80"/>
                </a:moveTo>
                <a:lnTo>
                  <a:pt x="858" y="80"/>
                </a:lnTo>
                <a:lnTo>
                  <a:pt x="858" y="162"/>
                </a:lnTo>
                <a:lnTo>
                  <a:pt x="0" y="162"/>
                </a:lnTo>
                <a:close/>
                <a:moveTo>
                  <a:pt x="818" y="0"/>
                </a:moveTo>
                <a:lnTo>
                  <a:pt x="1059" y="122"/>
                </a:lnTo>
                <a:lnTo>
                  <a:pt x="818" y="242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94" name="手繪多邊形 260"/>
          <p:cNvSpPr/>
          <p:nvPr/>
        </p:nvSpPr>
        <p:spPr>
          <a:xfrm>
            <a:off x="1059930" y="5619655"/>
            <a:ext cx="605006" cy="8416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34" h="243">
                <a:moveTo>
                  <a:pt x="201" y="81"/>
                </a:moveTo>
                <a:lnTo>
                  <a:pt x="2134" y="81"/>
                </a:lnTo>
                <a:lnTo>
                  <a:pt x="2134" y="161"/>
                </a:lnTo>
                <a:lnTo>
                  <a:pt x="201" y="161"/>
                </a:lnTo>
                <a:close/>
                <a:moveTo>
                  <a:pt x="241" y="243"/>
                </a:moveTo>
                <a:lnTo>
                  <a:pt x="0" y="121"/>
                </a:lnTo>
                <a:lnTo>
                  <a:pt x="241" y="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95" name="直線接點 261"/>
          <p:cNvSpPr/>
          <p:nvPr/>
        </p:nvSpPr>
        <p:spPr>
          <a:xfrm>
            <a:off x="1360022" y="1805987"/>
            <a:ext cx="0" cy="4073105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96" name="直線接點 262"/>
          <p:cNvSpPr/>
          <p:nvPr/>
        </p:nvSpPr>
        <p:spPr>
          <a:xfrm>
            <a:off x="1665218" y="1805987"/>
            <a:ext cx="0" cy="4073105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97" name="手繪多邊形 263"/>
          <p:cNvSpPr/>
          <p:nvPr/>
        </p:nvSpPr>
        <p:spPr>
          <a:xfrm>
            <a:off x="1634586" y="2369031"/>
            <a:ext cx="59848" cy="73728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" h="213">
                <a:moveTo>
                  <a:pt x="0" y="107"/>
                </a:moveTo>
                <a:cubicBezTo>
                  <a:pt x="0" y="47"/>
                  <a:pt x="47" y="0"/>
                  <a:pt x="105" y="0"/>
                </a:cubicBezTo>
                <a:cubicBezTo>
                  <a:pt x="165" y="0"/>
                  <a:pt x="212" y="47"/>
                  <a:pt x="212" y="107"/>
                </a:cubicBezTo>
                <a:cubicBezTo>
                  <a:pt x="212" y="166"/>
                  <a:pt x="165" y="213"/>
                  <a:pt x="105" y="213"/>
                </a:cubicBezTo>
                <a:cubicBezTo>
                  <a:pt x="47" y="213"/>
                  <a:pt x="0" y="166"/>
                  <a:pt x="0" y="107"/>
                </a:cubicBezTo>
                <a:close/>
              </a:path>
            </a:pathLst>
          </a:custGeom>
          <a:solidFill>
            <a:srgbClr val="000000"/>
          </a:solidFill>
          <a:ln w="11880">
            <a:solidFill>
              <a:srgbClr val="000000"/>
            </a:solidFill>
            <a:prstDash val="solid"/>
            <a:round/>
          </a:ln>
        </p:spPr>
        <p:txBody>
          <a:bodyPr anchorCtr="0" bIns="5760" compatLnSpc="0" lIns="5760" rIns="5760" tIns="576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98" name="手繪多邊形 264"/>
          <p:cNvSpPr/>
          <p:nvPr/>
        </p:nvSpPr>
        <p:spPr>
          <a:xfrm>
            <a:off x="1634586" y="3471815"/>
            <a:ext cx="59848" cy="73728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" h="213">
                <a:moveTo>
                  <a:pt x="0" y="107"/>
                </a:moveTo>
                <a:cubicBezTo>
                  <a:pt x="0" y="48"/>
                  <a:pt x="47" y="0"/>
                  <a:pt x="105" y="0"/>
                </a:cubicBezTo>
                <a:cubicBezTo>
                  <a:pt x="165" y="0"/>
                  <a:pt x="212" y="48"/>
                  <a:pt x="212" y="107"/>
                </a:cubicBezTo>
                <a:cubicBezTo>
                  <a:pt x="212" y="165"/>
                  <a:pt x="165" y="213"/>
                  <a:pt x="105" y="213"/>
                </a:cubicBezTo>
                <a:cubicBezTo>
                  <a:pt x="47" y="213"/>
                  <a:pt x="0" y="165"/>
                  <a:pt x="0" y="107"/>
                </a:cubicBezTo>
                <a:close/>
              </a:path>
            </a:pathLst>
          </a:custGeom>
          <a:solidFill>
            <a:srgbClr val="000000"/>
          </a:solidFill>
          <a:ln w="11880">
            <a:solidFill>
              <a:srgbClr val="000000"/>
            </a:solidFill>
            <a:prstDash val="solid"/>
            <a:round/>
          </a:ln>
        </p:spPr>
        <p:txBody>
          <a:bodyPr anchorCtr="0" bIns="5760" compatLnSpc="0" lIns="5760" rIns="5760" tIns="576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599" name="手繪多邊形 265"/>
          <p:cNvSpPr/>
          <p:nvPr/>
        </p:nvSpPr>
        <p:spPr>
          <a:xfrm>
            <a:off x="1634586" y="4508175"/>
            <a:ext cx="59848" cy="73728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" h="213">
                <a:moveTo>
                  <a:pt x="0" y="107"/>
                </a:moveTo>
                <a:cubicBezTo>
                  <a:pt x="0" y="48"/>
                  <a:pt x="47" y="0"/>
                  <a:pt x="105" y="0"/>
                </a:cubicBezTo>
                <a:cubicBezTo>
                  <a:pt x="165" y="0"/>
                  <a:pt x="212" y="48"/>
                  <a:pt x="212" y="107"/>
                </a:cubicBezTo>
                <a:cubicBezTo>
                  <a:pt x="212" y="166"/>
                  <a:pt x="165" y="213"/>
                  <a:pt x="105" y="213"/>
                </a:cubicBezTo>
                <a:cubicBezTo>
                  <a:pt x="47" y="213"/>
                  <a:pt x="0" y="166"/>
                  <a:pt x="0" y="107"/>
                </a:cubicBezTo>
                <a:close/>
              </a:path>
            </a:pathLst>
          </a:custGeom>
          <a:solidFill>
            <a:srgbClr val="000000"/>
          </a:solidFill>
          <a:ln w="11880">
            <a:solidFill>
              <a:srgbClr val="000000"/>
            </a:solidFill>
            <a:prstDash val="solid"/>
            <a:round/>
          </a:ln>
        </p:spPr>
        <p:txBody>
          <a:bodyPr anchorCtr="0" bIns="5760" compatLnSpc="0" lIns="5760" rIns="5760" tIns="576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00" name="手繪多邊形 266"/>
          <p:cNvSpPr/>
          <p:nvPr/>
        </p:nvSpPr>
        <p:spPr>
          <a:xfrm>
            <a:off x="1634586" y="5622786"/>
            <a:ext cx="59848" cy="7338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2" h="212">
                <a:moveTo>
                  <a:pt x="0" y="106"/>
                </a:moveTo>
                <a:cubicBezTo>
                  <a:pt x="0" y="47"/>
                  <a:pt x="47" y="0"/>
                  <a:pt x="105" y="0"/>
                </a:cubicBezTo>
                <a:cubicBezTo>
                  <a:pt x="165" y="0"/>
                  <a:pt x="212" y="47"/>
                  <a:pt x="212" y="106"/>
                </a:cubicBezTo>
                <a:cubicBezTo>
                  <a:pt x="212" y="164"/>
                  <a:pt x="165" y="212"/>
                  <a:pt x="105" y="212"/>
                </a:cubicBezTo>
                <a:cubicBezTo>
                  <a:pt x="47" y="212"/>
                  <a:pt x="0" y="164"/>
                  <a:pt x="0" y="106"/>
                </a:cubicBezTo>
                <a:close/>
              </a:path>
            </a:pathLst>
          </a:custGeom>
          <a:solidFill>
            <a:srgbClr val="000000"/>
          </a:solidFill>
          <a:ln w="11880">
            <a:solidFill>
              <a:srgbClr val="000000"/>
            </a:solidFill>
            <a:prstDash val="solid"/>
            <a:round/>
          </a:ln>
        </p:spPr>
        <p:txBody>
          <a:bodyPr anchorCtr="0" bIns="5760" compatLnSpc="0" lIns="5760" rIns="5760" tIns="576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01" name="直線接點 267"/>
          <p:cNvSpPr/>
          <p:nvPr/>
        </p:nvSpPr>
        <p:spPr>
          <a:xfrm flipH="1">
            <a:off x="1177640" y="1978135"/>
            <a:ext cx="60416" cy="131457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02" name="直線接點 268"/>
          <p:cNvSpPr/>
          <p:nvPr/>
        </p:nvSpPr>
        <p:spPr>
          <a:xfrm flipH="1">
            <a:off x="1176505" y="2349208"/>
            <a:ext cx="60133" cy="131109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03" name="直線接點 269"/>
          <p:cNvSpPr/>
          <p:nvPr/>
        </p:nvSpPr>
        <p:spPr>
          <a:xfrm flipH="1">
            <a:off x="1184731" y="3073616"/>
            <a:ext cx="60416" cy="131110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04" name="直線接點 270"/>
          <p:cNvSpPr/>
          <p:nvPr/>
        </p:nvSpPr>
        <p:spPr>
          <a:xfrm flipH="1">
            <a:off x="1184731" y="3448863"/>
            <a:ext cx="60416" cy="131457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05" name="直線接點 271"/>
          <p:cNvSpPr/>
          <p:nvPr/>
        </p:nvSpPr>
        <p:spPr>
          <a:xfrm flipH="1">
            <a:off x="1193240" y="4107194"/>
            <a:ext cx="60416" cy="131111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06" name="直線接點 272"/>
          <p:cNvSpPr/>
          <p:nvPr/>
        </p:nvSpPr>
        <p:spPr>
          <a:xfrm flipH="1">
            <a:off x="1193240" y="4482440"/>
            <a:ext cx="60416" cy="131110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07" name="直線接點 273"/>
          <p:cNvSpPr/>
          <p:nvPr/>
        </p:nvSpPr>
        <p:spPr>
          <a:xfrm flipH="1">
            <a:off x="1177640" y="5228760"/>
            <a:ext cx="60416" cy="131457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08" name="直線接點 274"/>
          <p:cNvSpPr/>
          <p:nvPr/>
        </p:nvSpPr>
        <p:spPr>
          <a:xfrm flipH="1">
            <a:off x="1177640" y="5604353"/>
            <a:ext cx="60416" cy="131110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09" name="文字方塊 275"/>
          <p:cNvSpPr txBox="1"/>
          <p:nvPr/>
        </p:nvSpPr>
        <p:spPr>
          <a:xfrm>
            <a:off x="713548" y="5421425"/>
            <a:ext cx="114134" cy="235962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50610" name="文字方塊 276"/>
          <p:cNvSpPr txBox="1"/>
          <p:nvPr/>
        </p:nvSpPr>
        <p:spPr>
          <a:xfrm>
            <a:off x="1071711" y="1765298"/>
            <a:ext cx="29950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50611" name="文字方塊 277"/>
          <p:cNvSpPr txBox="1"/>
          <p:nvPr/>
        </p:nvSpPr>
        <p:spPr>
          <a:xfrm>
            <a:off x="1071711" y="2133589"/>
            <a:ext cx="29950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50612" name="文字方塊 278"/>
          <p:cNvSpPr txBox="1"/>
          <p:nvPr/>
        </p:nvSpPr>
        <p:spPr>
          <a:xfrm>
            <a:off x="1071711" y="2860780"/>
            <a:ext cx="29950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50613" name="文字方塊 279"/>
          <p:cNvSpPr txBox="1"/>
          <p:nvPr/>
        </p:nvSpPr>
        <p:spPr>
          <a:xfrm>
            <a:off x="1071711" y="3238112"/>
            <a:ext cx="29950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50614" name="文字方塊 280"/>
          <p:cNvSpPr txBox="1"/>
          <p:nvPr/>
        </p:nvSpPr>
        <p:spPr>
          <a:xfrm>
            <a:off x="1071711" y="3898531"/>
            <a:ext cx="29950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50615" name="文字方塊 281"/>
          <p:cNvSpPr txBox="1"/>
          <p:nvPr/>
        </p:nvSpPr>
        <p:spPr>
          <a:xfrm>
            <a:off x="1071711" y="4259172"/>
            <a:ext cx="29950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50616" name="文字方塊 282"/>
          <p:cNvSpPr txBox="1"/>
          <p:nvPr/>
        </p:nvSpPr>
        <p:spPr>
          <a:xfrm>
            <a:off x="1063484" y="5003403"/>
            <a:ext cx="29950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50617" name="手繪多邊形 283"/>
          <p:cNvSpPr/>
          <p:nvPr/>
        </p:nvSpPr>
        <p:spPr>
          <a:xfrm>
            <a:off x="2125000" y="1518911"/>
            <a:ext cx="6749088" cy="4737389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425" h="12701">
                <a:moveTo>
                  <a:pt x="0" y="12701"/>
                </a:moveTo>
                <a:lnTo>
                  <a:pt x="22425" y="12701"/>
                </a:lnTo>
                <a:lnTo>
                  <a:pt x="2242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9800">
            <a:solidFill>
              <a:srgbClr val="000000"/>
            </a:solidFill>
            <a:custDash>
              <a:ds d="100000" sp="100000"/>
            </a:custDash>
            <a:round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18" name="文字方塊 284"/>
          <p:cNvSpPr txBox="1"/>
          <p:nvPr/>
        </p:nvSpPr>
        <p:spPr>
          <a:xfrm>
            <a:off x="1071711" y="5401950"/>
            <a:ext cx="29950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50619" name="文字方塊 285"/>
          <p:cNvSpPr txBox="1"/>
          <p:nvPr/>
        </p:nvSpPr>
        <p:spPr>
          <a:xfrm>
            <a:off x="2368060" y="5407484"/>
            <a:ext cx="825500" cy="2032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IFM SRAM</a:t>
            </a:r>
          </a:p>
        </p:txBody>
      </p:sp>
      <p:sp>
        <p:nvSpPr>
          <p:cNvPr id="1050620" name="手繪多邊形 286"/>
          <p:cNvSpPr/>
          <p:nvPr/>
        </p:nvSpPr>
        <p:spPr>
          <a:xfrm>
            <a:off x="1360022" y="2647248"/>
            <a:ext cx="770935" cy="8416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19" h="243">
                <a:moveTo>
                  <a:pt x="0" y="81"/>
                </a:moveTo>
                <a:lnTo>
                  <a:pt x="2518" y="81"/>
                </a:lnTo>
                <a:lnTo>
                  <a:pt x="2518" y="162"/>
                </a:lnTo>
                <a:lnTo>
                  <a:pt x="0" y="162"/>
                </a:lnTo>
                <a:close/>
                <a:moveTo>
                  <a:pt x="2477" y="0"/>
                </a:moveTo>
                <a:lnTo>
                  <a:pt x="2719" y="122"/>
                </a:lnTo>
                <a:lnTo>
                  <a:pt x="2477" y="243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21" name="手繪多邊形 287"/>
          <p:cNvSpPr/>
          <p:nvPr/>
        </p:nvSpPr>
        <p:spPr>
          <a:xfrm>
            <a:off x="1658978" y="3074312"/>
            <a:ext cx="466022" cy="8381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44" h="242">
                <a:moveTo>
                  <a:pt x="1644" y="80"/>
                </a:moveTo>
                <a:lnTo>
                  <a:pt x="202" y="80"/>
                </a:lnTo>
                <a:lnTo>
                  <a:pt x="202" y="162"/>
                </a:lnTo>
                <a:lnTo>
                  <a:pt x="1644" y="162"/>
                </a:lnTo>
                <a:close/>
                <a:moveTo>
                  <a:pt x="242" y="0"/>
                </a:moveTo>
                <a:lnTo>
                  <a:pt x="0" y="122"/>
                </a:lnTo>
                <a:lnTo>
                  <a:pt x="242" y="242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22" name="手繪多邊形 288"/>
          <p:cNvSpPr/>
          <p:nvPr/>
        </p:nvSpPr>
        <p:spPr>
          <a:xfrm>
            <a:off x="1327118" y="2653160"/>
            <a:ext cx="60132" cy="73728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3" h="213">
                <a:moveTo>
                  <a:pt x="0" y="107"/>
                </a:moveTo>
                <a:cubicBezTo>
                  <a:pt x="0" y="47"/>
                  <a:pt x="47" y="0"/>
                  <a:pt x="106" y="0"/>
                </a:cubicBezTo>
                <a:cubicBezTo>
                  <a:pt x="164" y="0"/>
                  <a:pt x="213" y="47"/>
                  <a:pt x="213" y="107"/>
                </a:cubicBezTo>
                <a:cubicBezTo>
                  <a:pt x="213" y="166"/>
                  <a:pt x="164" y="213"/>
                  <a:pt x="106" y="213"/>
                </a:cubicBezTo>
                <a:cubicBezTo>
                  <a:pt x="47" y="213"/>
                  <a:pt x="0" y="166"/>
                  <a:pt x="0" y="107"/>
                </a:cubicBezTo>
                <a:close/>
              </a:path>
            </a:pathLst>
          </a:custGeom>
          <a:solidFill>
            <a:srgbClr val="000000"/>
          </a:solidFill>
          <a:ln w="11880">
            <a:solidFill>
              <a:srgbClr val="000000"/>
            </a:solidFill>
            <a:prstDash val="solid"/>
            <a:round/>
          </a:ln>
        </p:spPr>
        <p:txBody>
          <a:bodyPr anchorCtr="0" bIns="5760" compatLnSpc="0" lIns="5760" rIns="5760" tIns="576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23" name="直線接點 289"/>
          <p:cNvSpPr/>
          <p:nvPr/>
        </p:nvSpPr>
        <p:spPr>
          <a:xfrm flipH="1">
            <a:off x="1905179" y="2624643"/>
            <a:ext cx="60415" cy="131111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24" name="直線接點 290"/>
          <p:cNvSpPr/>
          <p:nvPr/>
        </p:nvSpPr>
        <p:spPr>
          <a:xfrm flipH="1">
            <a:off x="1900357" y="3047185"/>
            <a:ext cx="60415" cy="131111"/>
          </a:xfrm>
          <a:prstGeom prst="line"/>
          <a:noFill/>
          <a:ln w="28800">
            <a:solidFill>
              <a:srgbClr val="000000"/>
            </a:solidFill>
            <a:prstDash val="solid"/>
            <a:round/>
          </a:ln>
        </p:spPr>
        <p:txBody>
          <a:bodyPr anchorCtr="0" bIns="14400" compatLnSpc="0" lIns="14400" rIns="14400" tIns="144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25" name="文字方塊 291"/>
          <p:cNvSpPr txBox="1"/>
          <p:nvPr/>
        </p:nvSpPr>
        <p:spPr>
          <a:xfrm>
            <a:off x="2415723" y="5643272"/>
            <a:ext cx="793359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(64+8) Kb</a:t>
            </a:r>
          </a:p>
        </p:txBody>
      </p:sp>
      <p:sp>
        <p:nvSpPr>
          <p:cNvPr id="1050626" name="文字方塊 292"/>
          <p:cNvSpPr txBox="1"/>
          <p:nvPr/>
        </p:nvSpPr>
        <p:spPr>
          <a:xfrm>
            <a:off x="1732312" y="2378072"/>
            <a:ext cx="399340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2048</a:t>
            </a:r>
          </a:p>
        </p:txBody>
      </p:sp>
      <p:sp>
        <p:nvSpPr>
          <p:cNvPr id="1050627" name="文字方塊 293"/>
          <p:cNvSpPr txBox="1"/>
          <p:nvPr/>
        </p:nvSpPr>
        <p:spPr>
          <a:xfrm>
            <a:off x="1740254" y="2833307"/>
            <a:ext cx="399340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2048</a:t>
            </a:r>
          </a:p>
        </p:txBody>
      </p:sp>
      <p:sp>
        <p:nvSpPr>
          <p:cNvPr id="1050628" name="文字方塊 294"/>
          <p:cNvSpPr txBox="1"/>
          <p:nvPr/>
        </p:nvSpPr>
        <p:spPr>
          <a:xfrm>
            <a:off x="3749818" y="5392181"/>
            <a:ext cx="647700" cy="2032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IFM Reg</a:t>
            </a:r>
          </a:p>
        </p:txBody>
      </p:sp>
      <p:sp>
        <p:nvSpPr>
          <p:cNvPr id="1050629" name="文字方塊 295"/>
          <p:cNvSpPr txBox="1"/>
          <p:nvPr/>
        </p:nvSpPr>
        <p:spPr>
          <a:xfrm>
            <a:off x="3419609" y="5627624"/>
            <a:ext cx="1320800" cy="2032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dirty="0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4 * 18 * 6 * 16-bit</a:t>
            </a:r>
          </a:p>
        </p:txBody>
      </p:sp>
      <p:sp>
        <p:nvSpPr>
          <p:cNvPr id="1050630" name="文字方塊 296"/>
          <p:cNvSpPr txBox="1"/>
          <p:nvPr/>
        </p:nvSpPr>
        <p:spPr>
          <a:xfrm>
            <a:off x="3466161" y="1746366"/>
            <a:ext cx="1066800" cy="203201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Weight SRAM</a:t>
            </a:r>
          </a:p>
        </p:txBody>
      </p:sp>
      <p:sp>
        <p:nvSpPr>
          <p:cNvPr id="1050631" name="文字方塊 297"/>
          <p:cNvSpPr txBox="1"/>
          <p:nvPr/>
        </p:nvSpPr>
        <p:spPr>
          <a:xfrm>
            <a:off x="3818168" y="1981808"/>
            <a:ext cx="469167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18 Kb</a:t>
            </a:r>
          </a:p>
        </p:txBody>
      </p:sp>
      <p:sp>
        <p:nvSpPr>
          <p:cNvPr id="1050632" name="文字方塊 298"/>
          <p:cNvSpPr txBox="1"/>
          <p:nvPr/>
        </p:nvSpPr>
        <p:spPr>
          <a:xfrm>
            <a:off x="5577018" y="1729325"/>
            <a:ext cx="889001" cy="203201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Weight Reg</a:t>
            </a:r>
          </a:p>
        </p:txBody>
      </p:sp>
      <p:sp>
        <p:nvSpPr>
          <p:cNvPr id="1050633" name="手繪多邊形 299"/>
          <p:cNvSpPr/>
          <p:nvPr/>
        </p:nvSpPr>
        <p:spPr>
          <a:xfrm>
            <a:off x="4689680" y="4668683"/>
            <a:ext cx="305765" cy="8381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9" h="242">
                <a:moveTo>
                  <a:pt x="0" y="82"/>
                </a:moveTo>
                <a:lnTo>
                  <a:pt x="878" y="82"/>
                </a:lnTo>
                <a:lnTo>
                  <a:pt x="878" y="162"/>
                </a:lnTo>
                <a:lnTo>
                  <a:pt x="0" y="162"/>
                </a:lnTo>
                <a:close/>
                <a:moveTo>
                  <a:pt x="838" y="0"/>
                </a:moveTo>
                <a:lnTo>
                  <a:pt x="1079" y="122"/>
                </a:lnTo>
                <a:lnTo>
                  <a:pt x="838" y="242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34" name="文字方塊 300"/>
          <p:cNvSpPr txBox="1"/>
          <p:nvPr/>
        </p:nvSpPr>
        <p:spPr>
          <a:xfrm>
            <a:off x="5292539" y="1964766"/>
            <a:ext cx="1498601" cy="2032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8 * (4 * 3 * 3 * 8-bit)</a:t>
            </a:r>
          </a:p>
        </p:txBody>
      </p:sp>
      <p:sp>
        <p:nvSpPr>
          <p:cNvPr id="1050635" name="文字方塊 301"/>
          <p:cNvSpPr txBox="1"/>
          <p:nvPr/>
        </p:nvSpPr>
        <p:spPr>
          <a:xfrm>
            <a:off x="7541316" y="2251668"/>
            <a:ext cx="901700" cy="2032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OFM SRAM</a:t>
            </a:r>
          </a:p>
        </p:txBody>
      </p:sp>
      <p:sp>
        <p:nvSpPr>
          <p:cNvPr id="1050636" name="文字方塊 302"/>
          <p:cNvSpPr txBox="1"/>
          <p:nvPr/>
        </p:nvSpPr>
        <p:spPr>
          <a:xfrm>
            <a:off x="7829724" y="2487109"/>
            <a:ext cx="399084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8 Mb</a:t>
            </a:r>
          </a:p>
        </p:txBody>
      </p:sp>
      <p:sp>
        <p:nvSpPr>
          <p:cNvPr id="1050637" name="文字方塊 303"/>
          <p:cNvSpPr txBox="1"/>
          <p:nvPr/>
        </p:nvSpPr>
        <p:spPr>
          <a:xfrm>
            <a:off x="7653780" y="4134156"/>
            <a:ext cx="723900" cy="203201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OFM Reg</a:t>
            </a:r>
          </a:p>
        </p:txBody>
      </p:sp>
      <p:sp>
        <p:nvSpPr>
          <p:cNvPr id="1050638" name="文字方塊 304"/>
          <p:cNvSpPr txBox="1"/>
          <p:nvPr/>
        </p:nvSpPr>
        <p:spPr>
          <a:xfrm>
            <a:off x="7367464" y="4369598"/>
            <a:ext cx="1320800" cy="203201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4 * 16 * 4 * 32-bit</a:t>
            </a:r>
          </a:p>
        </p:txBody>
      </p:sp>
      <p:sp>
        <p:nvSpPr>
          <p:cNvPr id="1050639" name="手繪多邊形 305"/>
          <p:cNvSpPr/>
          <p:nvPr/>
        </p:nvSpPr>
        <p:spPr>
          <a:xfrm>
            <a:off x="3762741" y="4627646"/>
            <a:ext cx="58146" cy="446539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6" h="1285">
                <a:moveTo>
                  <a:pt x="0" y="1285"/>
                </a:moveTo>
                <a:lnTo>
                  <a:pt x="206" y="1285"/>
                </a:lnTo>
                <a:lnTo>
                  <a:pt x="20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40" name="手繪多邊形 306"/>
          <p:cNvSpPr/>
          <p:nvPr/>
        </p:nvSpPr>
        <p:spPr>
          <a:xfrm>
            <a:off x="3820888" y="4495840"/>
            <a:ext cx="107500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0" h="1664">
                <a:moveTo>
                  <a:pt x="0" y="380"/>
                </a:moveTo>
                <a:lnTo>
                  <a:pt x="380" y="0"/>
                </a:lnTo>
                <a:lnTo>
                  <a:pt x="380" y="1285"/>
                </a:lnTo>
                <a:lnTo>
                  <a:pt x="0" y="1664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41" name="手繪多邊形 307"/>
          <p:cNvSpPr/>
          <p:nvPr/>
        </p:nvSpPr>
        <p:spPr>
          <a:xfrm>
            <a:off x="3762741" y="4495840"/>
            <a:ext cx="165646" cy="131806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5" h="380">
                <a:moveTo>
                  <a:pt x="0" y="380"/>
                </a:moveTo>
                <a:lnTo>
                  <a:pt x="381" y="0"/>
                </a:lnTo>
                <a:lnTo>
                  <a:pt x="585" y="0"/>
                </a:lnTo>
                <a:lnTo>
                  <a:pt x="206" y="38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42" name="手繪多邊形 308"/>
          <p:cNvSpPr/>
          <p:nvPr/>
        </p:nvSpPr>
        <p:spPr>
          <a:xfrm>
            <a:off x="3762741" y="4495840"/>
            <a:ext cx="165646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5" h="1664">
                <a:moveTo>
                  <a:pt x="0" y="380"/>
                </a:moveTo>
                <a:lnTo>
                  <a:pt x="381" y="0"/>
                </a:lnTo>
                <a:lnTo>
                  <a:pt x="585" y="0"/>
                </a:lnTo>
                <a:lnTo>
                  <a:pt x="585" y="1285"/>
                </a:lnTo>
                <a:lnTo>
                  <a:pt x="206" y="1664"/>
                </a:lnTo>
                <a:lnTo>
                  <a:pt x="0" y="1664"/>
                </a:lnTo>
                <a:close/>
                <a:moveTo>
                  <a:pt x="0" y="380"/>
                </a:moveTo>
                <a:lnTo>
                  <a:pt x="206" y="380"/>
                </a:lnTo>
                <a:lnTo>
                  <a:pt x="585" y="0"/>
                </a:lnTo>
                <a:moveTo>
                  <a:pt x="206" y="380"/>
                </a:moveTo>
                <a:lnTo>
                  <a:pt x="206" y="1664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43" name="手繪多邊形 309"/>
          <p:cNvSpPr/>
          <p:nvPr/>
        </p:nvSpPr>
        <p:spPr>
          <a:xfrm>
            <a:off x="3885274" y="4625211"/>
            <a:ext cx="57579" cy="44758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" h="1288">
                <a:moveTo>
                  <a:pt x="0" y="1288"/>
                </a:moveTo>
                <a:lnTo>
                  <a:pt x="204" y="1288"/>
                </a:lnTo>
                <a:lnTo>
                  <a:pt x="2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44" name="手繪多邊形 310"/>
          <p:cNvSpPr/>
          <p:nvPr/>
        </p:nvSpPr>
        <p:spPr>
          <a:xfrm>
            <a:off x="3942853" y="4494449"/>
            <a:ext cx="106933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" h="1664">
                <a:moveTo>
                  <a:pt x="0" y="378"/>
                </a:moveTo>
                <a:lnTo>
                  <a:pt x="378" y="0"/>
                </a:lnTo>
                <a:lnTo>
                  <a:pt x="378" y="1287"/>
                </a:lnTo>
                <a:lnTo>
                  <a:pt x="0" y="1664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45" name="手繪多邊形 311"/>
          <p:cNvSpPr/>
          <p:nvPr/>
        </p:nvSpPr>
        <p:spPr>
          <a:xfrm>
            <a:off x="3885274" y="4494449"/>
            <a:ext cx="164512" cy="13111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378">
                <a:moveTo>
                  <a:pt x="0" y="378"/>
                </a:moveTo>
                <a:lnTo>
                  <a:pt x="378" y="0"/>
                </a:lnTo>
                <a:lnTo>
                  <a:pt x="581" y="0"/>
                </a:lnTo>
                <a:lnTo>
                  <a:pt x="204" y="378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46" name="手繪多邊形 312"/>
          <p:cNvSpPr/>
          <p:nvPr/>
        </p:nvSpPr>
        <p:spPr>
          <a:xfrm>
            <a:off x="3885274" y="4494449"/>
            <a:ext cx="164512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1664">
                <a:moveTo>
                  <a:pt x="0" y="378"/>
                </a:moveTo>
                <a:lnTo>
                  <a:pt x="378" y="0"/>
                </a:lnTo>
                <a:lnTo>
                  <a:pt x="581" y="0"/>
                </a:lnTo>
                <a:lnTo>
                  <a:pt x="581" y="1287"/>
                </a:lnTo>
                <a:lnTo>
                  <a:pt x="204" y="1664"/>
                </a:lnTo>
                <a:lnTo>
                  <a:pt x="0" y="1664"/>
                </a:lnTo>
                <a:close/>
                <a:moveTo>
                  <a:pt x="0" y="378"/>
                </a:moveTo>
                <a:lnTo>
                  <a:pt x="204" y="378"/>
                </a:lnTo>
                <a:lnTo>
                  <a:pt x="581" y="0"/>
                </a:lnTo>
                <a:moveTo>
                  <a:pt x="204" y="378"/>
                </a:moveTo>
                <a:lnTo>
                  <a:pt x="204" y="1664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47" name="手繪多邊形 313"/>
          <p:cNvSpPr/>
          <p:nvPr/>
        </p:nvSpPr>
        <p:spPr>
          <a:xfrm>
            <a:off x="4016033" y="4625211"/>
            <a:ext cx="57579" cy="44758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" h="1288">
                <a:moveTo>
                  <a:pt x="0" y="1288"/>
                </a:moveTo>
                <a:lnTo>
                  <a:pt x="204" y="1288"/>
                </a:lnTo>
                <a:lnTo>
                  <a:pt x="2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48" name="手繪多邊形 314"/>
          <p:cNvSpPr/>
          <p:nvPr/>
        </p:nvSpPr>
        <p:spPr>
          <a:xfrm>
            <a:off x="4073611" y="4494449"/>
            <a:ext cx="106933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" h="1664">
                <a:moveTo>
                  <a:pt x="0" y="378"/>
                </a:moveTo>
                <a:lnTo>
                  <a:pt x="378" y="0"/>
                </a:lnTo>
                <a:lnTo>
                  <a:pt x="378" y="1287"/>
                </a:lnTo>
                <a:lnTo>
                  <a:pt x="0" y="1664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49" name="手繪多邊形 315"/>
          <p:cNvSpPr/>
          <p:nvPr/>
        </p:nvSpPr>
        <p:spPr>
          <a:xfrm>
            <a:off x="4016033" y="4494449"/>
            <a:ext cx="164512" cy="13111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378">
                <a:moveTo>
                  <a:pt x="0" y="378"/>
                </a:moveTo>
                <a:lnTo>
                  <a:pt x="379" y="0"/>
                </a:lnTo>
                <a:lnTo>
                  <a:pt x="581" y="0"/>
                </a:lnTo>
                <a:lnTo>
                  <a:pt x="203" y="378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50" name="手繪多邊形 316"/>
          <p:cNvSpPr/>
          <p:nvPr/>
        </p:nvSpPr>
        <p:spPr>
          <a:xfrm>
            <a:off x="4016033" y="4494449"/>
            <a:ext cx="164512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1664">
                <a:moveTo>
                  <a:pt x="0" y="378"/>
                </a:moveTo>
                <a:lnTo>
                  <a:pt x="379" y="0"/>
                </a:lnTo>
                <a:lnTo>
                  <a:pt x="581" y="0"/>
                </a:lnTo>
                <a:lnTo>
                  <a:pt x="581" y="1287"/>
                </a:lnTo>
                <a:lnTo>
                  <a:pt x="203" y="1664"/>
                </a:lnTo>
                <a:lnTo>
                  <a:pt x="0" y="1664"/>
                </a:lnTo>
                <a:close/>
                <a:moveTo>
                  <a:pt x="0" y="378"/>
                </a:moveTo>
                <a:lnTo>
                  <a:pt x="203" y="378"/>
                </a:lnTo>
                <a:lnTo>
                  <a:pt x="581" y="0"/>
                </a:lnTo>
                <a:moveTo>
                  <a:pt x="203" y="378"/>
                </a:moveTo>
                <a:lnTo>
                  <a:pt x="203" y="1664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51" name="手繪多邊形 317"/>
          <p:cNvSpPr/>
          <p:nvPr/>
        </p:nvSpPr>
        <p:spPr>
          <a:xfrm>
            <a:off x="4136297" y="4626255"/>
            <a:ext cx="57863" cy="446539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5" h="1285">
                <a:moveTo>
                  <a:pt x="0" y="1285"/>
                </a:moveTo>
                <a:lnTo>
                  <a:pt x="205" y="1285"/>
                </a:lnTo>
                <a:lnTo>
                  <a:pt x="20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52" name="手繪多邊形 318"/>
          <p:cNvSpPr/>
          <p:nvPr/>
        </p:nvSpPr>
        <p:spPr>
          <a:xfrm>
            <a:off x="4194159" y="4494449"/>
            <a:ext cx="107783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1664">
                <a:moveTo>
                  <a:pt x="0" y="380"/>
                </a:moveTo>
                <a:lnTo>
                  <a:pt x="381" y="0"/>
                </a:lnTo>
                <a:lnTo>
                  <a:pt x="381" y="1285"/>
                </a:lnTo>
                <a:lnTo>
                  <a:pt x="0" y="1664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53" name="手繪多邊形 319"/>
          <p:cNvSpPr/>
          <p:nvPr/>
        </p:nvSpPr>
        <p:spPr>
          <a:xfrm>
            <a:off x="4136297" y="4494449"/>
            <a:ext cx="165646" cy="131806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5" h="380">
                <a:moveTo>
                  <a:pt x="0" y="380"/>
                </a:moveTo>
                <a:lnTo>
                  <a:pt x="379" y="0"/>
                </a:lnTo>
                <a:lnTo>
                  <a:pt x="585" y="0"/>
                </a:lnTo>
                <a:lnTo>
                  <a:pt x="204" y="38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54" name="手繪多邊形 320"/>
          <p:cNvSpPr/>
          <p:nvPr/>
        </p:nvSpPr>
        <p:spPr>
          <a:xfrm>
            <a:off x="4136297" y="4494449"/>
            <a:ext cx="165646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5" h="1664">
                <a:moveTo>
                  <a:pt x="0" y="380"/>
                </a:moveTo>
                <a:lnTo>
                  <a:pt x="379" y="0"/>
                </a:lnTo>
                <a:lnTo>
                  <a:pt x="585" y="0"/>
                </a:lnTo>
                <a:lnTo>
                  <a:pt x="585" y="1285"/>
                </a:lnTo>
                <a:lnTo>
                  <a:pt x="204" y="1664"/>
                </a:lnTo>
                <a:lnTo>
                  <a:pt x="0" y="1664"/>
                </a:lnTo>
                <a:close/>
                <a:moveTo>
                  <a:pt x="0" y="380"/>
                </a:moveTo>
                <a:lnTo>
                  <a:pt x="204" y="380"/>
                </a:lnTo>
                <a:lnTo>
                  <a:pt x="585" y="0"/>
                </a:lnTo>
                <a:moveTo>
                  <a:pt x="204" y="380"/>
                </a:moveTo>
                <a:lnTo>
                  <a:pt x="204" y="1664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55" name="手繪多邊形 321"/>
          <p:cNvSpPr/>
          <p:nvPr/>
        </p:nvSpPr>
        <p:spPr>
          <a:xfrm>
            <a:off x="4257411" y="4622428"/>
            <a:ext cx="57579" cy="44758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" h="1288">
                <a:moveTo>
                  <a:pt x="0" y="1288"/>
                </a:moveTo>
                <a:lnTo>
                  <a:pt x="204" y="1288"/>
                </a:lnTo>
                <a:lnTo>
                  <a:pt x="2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56" name="手繪多邊形 322"/>
          <p:cNvSpPr/>
          <p:nvPr/>
        </p:nvSpPr>
        <p:spPr>
          <a:xfrm>
            <a:off x="4314990" y="4491318"/>
            <a:ext cx="106933" cy="57869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" h="1665">
                <a:moveTo>
                  <a:pt x="0" y="378"/>
                </a:moveTo>
                <a:lnTo>
                  <a:pt x="378" y="0"/>
                </a:lnTo>
                <a:lnTo>
                  <a:pt x="378" y="1288"/>
                </a:lnTo>
                <a:lnTo>
                  <a:pt x="0" y="1665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57" name="手繪多邊形 323"/>
          <p:cNvSpPr/>
          <p:nvPr/>
        </p:nvSpPr>
        <p:spPr>
          <a:xfrm>
            <a:off x="4257411" y="4491318"/>
            <a:ext cx="164512" cy="13111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378">
                <a:moveTo>
                  <a:pt x="0" y="378"/>
                </a:moveTo>
                <a:lnTo>
                  <a:pt x="377" y="0"/>
                </a:lnTo>
                <a:lnTo>
                  <a:pt x="581" y="0"/>
                </a:lnTo>
                <a:lnTo>
                  <a:pt x="203" y="378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58" name="手繪多邊形 324"/>
          <p:cNvSpPr/>
          <p:nvPr/>
        </p:nvSpPr>
        <p:spPr>
          <a:xfrm>
            <a:off x="4257411" y="4491318"/>
            <a:ext cx="164512" cy="57869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1665">
                <a:moveTo>
                  <a:pt x="0" y="378"/>
                </a:moveTo>
                <a:lnTo>
                  <a:pt x="377" y="0"/>
                </a:lnTo>
                <a:lnTo>
                  <a:pt x="581" y="0"/>
                </a:lnTo>
                <a:lnTo>
                  <a:pt x="581" y="1288"/>
                </a:lnTo>
                <a:lnTo>
                  <a:pt x="203" y="1665"/>
                </a:lnTo>
                <a:lnTo>
                  <a:pt x="0" y="1665"/>
                </a:lnTo>
                <a:close/>
                <a:moveTo>
                  <a:pt x="0" y="378"/>
                </a:moveTo>
                <a:lnTo>
                  <a:pt x="203" y="378"/>
                </a:lnTo>
                <a:lnTo>
                  <a:pt x="581" y="0"/>
                </a:lnTo>
                <a:moveTo>
                  <a:pt x="203" y="378"/>
                </a:moveTo>
                <a:lnTo>
                  <a:pt x="203" y="1665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59" name="手繪多邊形 325"/>
          <p:cNvSpPr/>
          <p:nvPr/>
        </p:nvSpPr>
        <p:spPr>
          <a:xfrm>
            <a:off x="4388453" y="4622428"/>
            <a:ext cx="57579" cy="44758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" h="1288">
                <a:moveTo>
                  <a:pt x="0" y="1288"/>
                </a:moveTo>
                <a:lnTo>
                  <a:pt x="204" y="1288"/>
                </a:lnTo>
                <a:lnTo>
                  <a:pt x="2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60" name="手繪多邊形 326"/>
          <p:cNvSpPr/>
          <p:nvPr/>
        </p:nvSpPr>
        <p:spPr>
          <a:xfrm>
            <a:off x="4446032" y="4491318"/>
            <a:ext cx="106933" cy="57869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" h="1665">
                <a:moveTo>
                  <a:pt x="0" y="378"/>
                </a:moveTo>
                <a:lnTo>
                  <a:pt x="378" y="0"/>
                </a:lnTo>
                <a:lnTo>
                  <a:pt x="378" y="1288"/>
                </a:lnTo>
                <a:lnTo>
                  <a:pt x="0" y="1665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61" name="手繪多邊形 327"/>
          <p:cNvSpPr/>
          <p:nvPr/>
        </p:nvSpPr>
        <p:spPr>
          <a:xfrm>
            <a:off x="4388453" y="4491318"/>
            <a:ext cx="164512" cy="13111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378">
                <a:moveTo>
                  <a:pt x="0" y="378"/>
                </a:moveTo>
                <a:lnTo>
                  <a:pt x="378" y="0"/>
                </a:lnTo>
                <a:lnTo>
                  <a:pt x="581" y="0"/>
                </a:lnTo>
                <a:lnTo>
                  <a:pt x="204" y="378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62" name="手繪多邊形 328"/>
          <p:cNvSpPr/>
          <p:nvPr/>
        </p:nvSpPr>
        <p:spPr>
          <a:xfrm>
            <a:off x="4388453" y="4491318"/>
            <a:ext cx="164512" cy="57869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1665">
                <a:moveTo>
                  <a:pt x="0" y="378"/>
                </a:moveTo>
                <a:lnTo>
                  <a:pt x="378" y="0"/>
                </a:lnTo>
                <a:lnTo>
                  <a:pt x="581" y="0"/>
                </a:lnTo>
                <a:lnTo>
                  <a:pt x="581" y="1288"/>
                </a:lnTo>
                <a:lnTo>
                  <a:pt x="204" y="1665"/>
                </a:lnTo>
                <a:lnTo>
                  <a:pt x="0" y="1665"/>
                </a:lnTo>
                <a:close/>
                <a:moveTo>
                  <a:pt x="0" y="378"/>
                </a:moveTo>
                <a:lnTo>
                  <a:pt x="204" y="378"/>
                </a:lnTo>
                <a:lnTo>
                  <a:pt x="581" y="0"/>
                </a:lnTo>
                <a:moveTo>
                  <a:pt x="204" y="378"/>
                </a:moveTo>
                <a:lnTo>
                  <a:pt x="204" y="1665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63" name="文字方塊 329"/>
          <p:cNvSpPr txBox="1"/>
          <p:nvPr/>
        </p:nvSpPr>
        <p:spPr>
          <a:xfrm>
            <a:off x="7340021" y="4605040"/>
            <a:ext cx="1358900" cy="2032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+ 4 * 8 * 2 * 16-bit</a:t>
            </a:r>
          </a:p>
        </p:txBody>
      </p:sp>
      <p:sp>
        <p:nvSpPr>
          <p:cNvPr id="1050664" name="文字方塊 330"/>
          <p:cNvSpPr txBox="1"/>
          <p:nvPr/>
        </p:nvSpPr>
        <p:spPr>
          <a:xfrm>
            <a:off x="3714241" y="4378988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50665" name="手繪多邊形 331"/>
          <p:cNvSpPr/>
          <p:nvPr/>
        </p:nvSpPr>
        <p:spPr>
          <a:xfrm>
            <a:off x="7418730" y="5184428"/>
            <a:ext cx="58146" cy="44793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6" h="1289">
                <a:moveTo>
                  <a:pt x="0" y="1289"/>
                </a:moveTo>
                <a:lnTo>
                  <a:pt x="206" y="1289"/>
                </a:lnTo>
                <a:lnTo>
                  <a:pt x="20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66" name="手繪多邊形 332"/>
          <p:cNvSpPr/>
          <p:nvPr/>
        </p:nvSpPr>
        <p:spPr>
          <a:xfrm>
            <a:off x="7476876" y="5052275"/>
            <a:ext cx="107500" cy="580084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0" h="1669">
                <a:moveTo>
                  <a:pt x="0" y="381"/>
                </a:moveTo>
                <a:lnTo>
                  <a:pt x="380" y="0"/>
                </a:lnTo>
                <a:lnTo>
                  <a:pt x="380" y="1289"/>
                </a:lnTo>
                <a:lnTo>
                  <a:pt x="0" y="1669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67" name="手繪多邊形 333"/>
          <p:cNvSpPr/>
          <p:nvPr/>
        </p:nvSpPr>
        <p:spPr>
          <a:xfrm>
            <a:off x="7418730" y="5052275"/>
            <a:ext cx="165646" cy="13215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5" h="381">
                <a:moveTo>
                  <a:pt x="0" y="381"/>
                </a:moveTo>
                <a:lnTo>
                  <a:pt x="381" y="0"/>
                </a:lnTo>
                <a:lnTo>
                  <a:pt x="585" y="0"/>
                </a:lnTo>
                <a:lnTo>
                  <a:pt x="205" y="381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68" name="手繪多邊形 334"/>
          <p:cNvSpPr/>
          <p:nvPr/>
        </p:nvSpPr>
        <p:spPr>
          <a:xfrm>
            <a:off x="7418730" y="5052275"/>
            <a:ext cx="165646" cy="580084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5" h="1669">
                <a:moveTo>
                  <a:pt x="0" y="381"/>
                </a:moveTo>
                <a:lnTo>
                  <a:pt x="381" y="0"/>
                </a:lnTo>
                <a:lnTo>
                  <a:pt x="585" y="0"/>
                </a:lnTo>
                <a:lnTo>
                  <a:pt x="585" y="1289"/>
                </a:lnTo>
                <a:lnTo>
                  <a:pt x="205" y="1669"/>
                </a:lnTo>
                <a:lnTo>
                  <a:pt x="0" y="1669"/>
                </a:lnTo>
                <a:close/>
                <a:moveTo>
                  <a:pt x="0" y="381"/>
                </a:moveTo>
                <a:lnTo>
                  <a:pt x="205" y="381"/>
                </a:lnTo>
                <a:lnTo>
                  <a:pt x="585" y="0"/>
                </a:lnTo>
                <a:moveTo>
                  <a:pt x="205" y="381"/>
                </a:moveTo>
                <a:lnTo>
                  <a:pt x="205" y="1669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69" name="手繪多邊形 335"/>
          <p:cNvSpPr/>
          <p:nvPr/>
        </p:nvSpPr>
        <p:spPr>
          <a:xfrm>
            <a:off x="7541262" y="5183384"/>
            <a:ext cx="57579" cy="44758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" h="1288">
                <a:moveTo>
                  <a:pt x="0" y="1288"/>
                </a:moveTo>
                <a:lnTo>
                  <a:pt x="204" y="1288"/>
                </a:lnTo>
                <a:lnTo>
                  <a:pt x="2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70" name="手繪多邊形 336"/>
          <p:cNvSpPr/>
          <p:nvPr/>
        </p:nvSpPr>
        <p:spPr>
          <a:xfrm>
            <a:off x="7598841" y="5052275"/>
            <a:ext cx="106933" cy="57869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" h="1665">
                <a:moveTo>
                  <a:pt x="0" y="378"/>
                </a:moveTo>
                <a:lnTo>
                  <a:pt x="378" y="0"/>
                </a:lnTo>
                <a:lnTo>
                  <a:pt x="378" y="1288"/>
                </a:lnTo>
                <a:lnTo>
                  <a:pt x="0" y="1665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71" name="手繪多邊形 337"/>
          <p:cNvSpPr/>
          <p:nvPr/>
        </p:nvSpPr>
        <p:spPr>
          <a:xfrm>
            <a:off x="7541262" y="5052275"/>
            <a:ext cx="164512" cy="13111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378">
                <a:moveTo>
                  <a:pt x="0" y="378"/>
                </a:moveTo>
                <a:lnTo>
                  <a:pt x="378" y="0"/>
                </a:lnTo>
                <a:lnTo>
                  <a:pt x="581" y="0"/>
                </a:lnTo>
                <a:lnTo>
                  <a:pt x="204" y="378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72" name="手繪多邊形 338"/>
          <p:cNvSpPr/>
          <p:nvPr/>
        </p:nvSpPr>
        <p:spPr>
          <a:xfrm>
            <a:off x="7541262" y="5052275"/>
            <a:ext cx="164512" cy="57869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1665">
                <a:moveTo>
                  <a:pt x="0" y="378"/>
                </a:moveTo>
                <a:lnTo>
                  <a:pt x="378" y="0"/>
                </a:lnTo>
                <a:lnTo>
                  <a:pt x="581" y="0"/>
                </a:lnTo>
                <a:lnTo>
                  <a:pt x="581" y="1288"/>
                </a:lnTo>
                <a:lnTo>
                  <a:pt x="204" y="1665"/>
                </a:lnTo>
                <a:lnTo>
                  <a:pt x="0" y="1665"/>
                </a:lnTo>
                <a:close/>
                <a:moveTo>
                  <a:pt x="0" y="378"/>
                </a:moveTo>
                <a:lnTo>
                  <a:pt x="204" y="378"/>
                </a:lnTo>
                <a:lnTo>
                  <a:pt x="581" y="0"/>
                </a:lnTo>
                <a:moveTo>
                  <a:pt x="204" y="378"/>
                </a:moveTo>
                <a:lnTo>
                  <a:pt x="204" y="1665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73" name="手繪多邊形 339"/>
          <p:cNvSpPr/>
          <p:nvPr/>
        </p:nvSpPr>
        <p:spPr>
          <a:xfrm>
            <a:off x="7672020" y="5181993"/>
            <a:ext cx="57579" cy="44723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" h="1287">
                <a:moveTo>
                  <a:pt x="0" y="1287"/>
                </a:moveTo>
                <a:lnTo>
                  <a:pt x="204" y="1287"/>
                </a:lnTo>
                <a:lnTo>
                  <a:pt x="2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74" name="手繪多邊形 340"/>
          <p:cNvSpPr/>
          <p:nvPr/>
        </p:nvSpPr>
        <p:spPr>
          <a:xfrm>
            <a:off x="7729599" y="5050884"/>
            <a:ext cx="106933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" h="1664">
                <a:moveTo>
                  <a:pt x="0" y="378"/>
                </a:moveTo>
                <a:lnTo>
                  <a:pt x="378" y="0"/>
                </a:lnTo>
                <a:lnTo>
                  <a:pt x="378" y="1287"/>
                </a:lnTo>
                <a:lnTo>
                  <a:pt x="0" y="1664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75" name="手繪多邊形 341"/>
          <p:cNvSpPr/>
          <p:nvPr/>
        </p:nvSpPr>
        <p:spPr>
          <a:xfrm>
            <a:off x="7672020" y="5050884"/>
            <a:ext cx="164512" cy="13111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378">
                <a:moveTo>
                  <a:pt x="0" y="378"/>
                </a:moveTo>
                <a:lnTo>
                  <a:pt x="379" y="0"/>
                </a:lnTo>
                <a:lnTo>
                  <a:pt x="581" y="0"/>
                </a:lnTo>
                <a:lnTo>
                  <a:pt x="203" y="378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76" name="手繪多邊形 342"/>
          <p:cNvSpPr/>
          <p:nvPr/>
        </p:nvSpPr>
        <p:spPr>
          <a:xfrm>
            <a:off x="7672020" y="5050884"/>
            <a:ext cx="164512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1664">
                <a:moveTo>
                  <a:pt x="0" y="378"/>
                </a:moveTo>
                <a:lnTo>
                  <a:pt x="379" y="0"/>
                </a:lnTo>
                <a:lnTo>
                  <a:pt x="581" y="0"/>
                </a:lnTo>
                <a:lnTo>
                  <a:pt x="581" y="1287"/>
                </a:lnTo>
                <a:lnTo>
                  <a:pt x="203" y="1664"/>
                </a:lnTo>
                <a:lnTo>
                  <a:pt x="0" y="1664"/>
                </a:lnTo>
                <a:close/>
                <a:moveTo>
                  <a:pt x="0" y="378"/>
                </a:moveTo>
                <a:lnTo>
                  <a:pt x="203" y="378"/>
                </a:lnTo>
                <a:lnTo>
                  <a:pt x="581" y="0"/>
                </a:lnTo>
                <a:moveTo>
                  <a:pt x="203" y="378"/>
                </a:moveTo>
                <a:lnTo>
                  <a:pt x="203" y="1664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77" name="手繪多邊形 343"/>
          <p:cNvSpPr/>
          <p:nvPr/>
        </p:nvSpPr>
        <p:spPr>
          <a:xfrm>
            <a:off x="7792284" y="5182690"/>
            <a:ext cx="57863" cy="446539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5" h="1285">
                <a:moveTo>
                  <a:pt x="0" y="1285"/>
                </a:moveTo>
                <a:lnTo>
                  <a:pt x="205" y="1285"/>
                </a:lnTo>
                <a:lnTo>
                  <a:pt x="20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78" name="手繪多邊形 344"/>
          <p:cNvSpPr/>
          <p:nvPr/>
        </p:nvSpPr>
        <p:spPr>
          <a:xfrm>
            <a:off x="7850147" y="5050884"/>
            <a:ext cx="107783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1664">
                <a:moveTo>
                  <a:pt x="0" y="380"/>
                </a:moveTo>
                <a:lnTo>
                  <a:pt x="381" y="0"/>
                </a:lnTo>
                <a:lnTo>
                  <a:pt x="381" y="1285"/>
                </a:lnTo>
                <a:lnTo>
                  <a:pt x="0" y="1664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79" name="手繪多邊形 345"/>
          <p:cNvSpPr/>
          <p:nvPr/>
        </p:nvSpPr>
        <p:spPr>
          <a:xfrm>
            <a:off x="7792284" y="5050884"/>
            <a:ext cx="165646" cy="131806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5" h="380">
                <a:moveTo>
                  <a:pt x="0" y="380"/>
                </a:moveTo>
                <a:lnTo>
                  <a:pt x="380" y="0"/>
                </a:lnTo>
                <a:lnTo>
                  <a:pt x="585" y="0"/>
                </a:lnTo>
                <a:lnTo>
                  <a:pt x="205" y="38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80" name="手繪多邊形 346"/>
          <p:cNvSpPr/>
          <p:nvPr/>
        </p:nvSpPr>
        <p:spPr>
          <a:xfrm>
            <a:off x="7792284" y="5050884"/>
            <a:ext cx="165646" cy="5783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5" h="1664">
                <a:moveTo>
                  <a:pt x="0" y="380"/>
                </a:moveTo>
                <a:lnTo>
                  <a:pt x="380" y="0"/>
                </a:lnTo>
                <a:lnTo>
                  <a:pt x="585" y="0"/>
                </a:lnTo>
                <a:lnTo>
                  <a:pt x="585" y="1285"/>
                </a:lnTo>
                <a:lnTo>
                  <a:pt x="205" y="1664"/>
                </a:lnTo>
                <a:lnTo>
                  <a:pt x="0" y="1664"/>
                </a:lnTo>
                <a:close/>
                <a:moveTo>
                  <a:pt x="0" y="380"/>
                </a:moveTo>
                <a:lnTo>
                  <a:pt x="205" y="380"/>
                </a:lnTo>
                <a:lnTo>
                  <a:pt x="585" y="0"/>
                </a:lnTo>
                <a:moveTo>
                  <a:pt x="205" y="380"/>
                </a:moveTo>
                <a:lnTo>
                  <a:pt x="205" y="1664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81" name="文字方塊 347"/>
          <p:cNvSpPr txBox="1"/>
          <p:nvPr/>
        </p:nvSpPr>
        <p:spPr>
          <a:xfrm>
            <a:off x="3528885" y="4752147"/>
            <a:ext cx="199670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1050682" name="文字方塊 348"/>
          <p:cNvSpPr txBox="1"/>
          <p:nvPr/>
        </p:nvSpPr>
        <p:spPr>
          <a:xfrm>
            <a:off x="6967864" y="5695306"/>
            <a:ext cx="1917700" cy="2032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Max Pooling / Relu / Clip</a:t>
            </a:r>
          </a:p>
        </p:txBody>
      </p:sp>
      <p:sp>
        <p:nvSpPr>
          <p:cNvPr id="1050683" name="文字方塊 349"/>
          <p:cNvSpPr txBox="1"/>
          <p:nvPr/>
        </p:nvSpPr>
        <p:spPr>
          <a:xfrm>
            <a:off x="7387814" y="4897168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50684" name="手繪多邊形 350"/>
          <p:cNvSpPr/>
          <p:nvPr/>
        </p:nvSpPr>
        <p:spPr>
          <a:xfrm>
            <a:off x="8292909" y="5320406"/>
            <a:ext cx="57579" cy="276479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" h="796">
                <a:moveTo>
                  <a:pt x="0" y="796"/>
                </a:moveTo>
                <a:lnTo>
                  <a:pt x="204" y="796"/>
                </a:lnTo>
                <a:lnTo>
                  <a:pt x="2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85" name="手繪多邊形 351"/>
          <p:cNvSpPr/>
          <p:nvPr/>
        </p:nvSpPr>
        <p:spPr>
          <a:xfrm>
            <a:off x="8350489" y="5189297"/>
            <a:ext cx="106933" cy="407589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" h="1173">
                <a:moveTo>
                  <a:pt x="0" y="377"/>
                </a:moveTo>
                <a:lnTo>
                  <a:pt x="378" y="0"/>
                </a:lnTo>
                <a:lnTo>
                  <a:pt x="378" y="795"/>
                </a:lnTo>
                <a:lnTo>
                  <a:pt x="0" y="1173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86" name="手繪多邊形 352"/>
          <p:cNvSpPr/>
          <p:nvPr/>
        </p:nvSpPr>
        <p:spPr>
          <a:xfrm>
            <a:off x="8292909" y="5189297"/>
            <a:ext cx="164512" cy="13111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378">
                <a:moveTo>
                  <a:pt x="0" y="378"/>
                </a:moveTo>
                <a:lnTo>
                  <a:pt x="377" y="0"/>
                </a:lnTo>
                <a:lnTo>
                  <a:pt x="581" y="0"/>
                </a:lnTo>
                <a:lnTo>
                  <a:pt x="203" y="378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87" name="手繪多邊形 353"/>
          <p:cNvSpPr/>
          <p:nvPr/>
        </p:nvSpPr>
        <p:spPr>
          <a:xfrm>
            <a:off x="8292909" y="5189297"/>
            <a:ext cx="164512" cy="407589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1173">
                <a:moveTo>
                  <a:pt x="0" y="377"/>
                </a:moveTo>
                <a:lnTo>
                  <a:pt x="377" y="0"/>
                </a:lnTo>
                <a:lnTo>
                  <a:pt x="581" y="0"/>
                </a:lnTo>
                <a:lnTo>
                  <a:pt x="581" y="795"/>
                </a:lnTo>
                <a:lnTo>
                  <a:pt x="203" y="1173"/>
                </a:lnTo>
                <a:lnTo>
                  <a:pt x="0" y="1173"/>
                </a:lnTo>
                <a:close/>
                <a:moveTo>
                  <a:pt x="0" y="377"/>
                </a:moveTo>
                <a:lnTo>
                  <a:pt x="203" y="377"/>
                </a:lnTo>
                <a:lnTo>
                  <a:pt x="581" y="0"/>
                </a:lnTo>
                <a:moveTo>
                  <a:pt x="203" y="377"/>
                </a:moveTo>
                <a:lnTo>
                  <a:pt x="203" y="1173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88" name="文字方塊 354"/>
          <p:cNvSpPr txBox="1"/>
          <p:nvPr/>
        </p:nvSpPr>
        <p:spPr>
          <a:xfrm>
            <a:off x="7166720" y="5302323"/>
            <a:ext cx="199670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1050689" name="文字方塊 355"/>
          <p:cNvSpPr txBox="1"/>
          <p:nvPr/>
        </p:nvSpPr>
        <p:spPr>
          <a:xfrm>
            <a:off x="8319434" y="4998022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50690" name="手繪多邊形 356"/>
          <p:cNvSpPr/>
          <p:nvPr/>
        </p:nvSpPr>
        <p:spPr>
          <a:xfrm>
            <a:off x="2486358" y="4361948"/>
            <a:ext cx="786536" cy="78457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74" h="2257">
                <a:moveTo>
                  <a:pt x="0" y="708"/>
                </a:moveTo>
                <a:lnTo>
                  <a:pt x="710" y="0"/>
                </a:lnTo>
                <a:lnTo>
                  <a:pt x="2774" y="0"/>
                </a:lnTo>
                <a:lnTo>
                  <a:pt x="2774" y="1548"/>
                </a:lnTo>
                <a:lnTo>
                  <a:pt x="2065" y="2257"/>
                </a:lnTo>
                <a:lnTo>
                  <a:pt x="0" y="2257"/>
                </a:lnTo>
                <a:close/>
                <a:moveTo>
                  <a:pt x="0" y="708"/>
                </a:moveTo>
                <a:lnTo>
                  <a:pt x="2065" y="708"/>
                </a:lnTo>
                <a:lnTo>
                  <a:pt x="2774" y="0"/>
                </a:lnTo>
                <a:moveTo>
                  <a:pt x="2065" y="708"/>
                </a:moveTo>
                <a:lnTo>
                  <a:pt x="2065" y="2257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91" name="文字方塊 357"/>
          <p:cNvSpPr txBox="1"/>
          <p:nvPr/>
        </p:nvSpPr>
        <p:spPr>
          <a:xfrm>
            <a:off x="8194489" y="5342316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050692" name="文字方塊 358"/>
          <p:cNvSpPr txBox="1"/>
          <p:nvPr/>
        </p:nvSpPr>
        <p:spPr>
          <a:xfrm>
            <a:off x="2516711" y="4276743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50693" name="文字方塊 359"/>
          <p:cNvSpPr txBox="1"/>
          <p:nvPr/>
        </p:nvSpPr>
        <p:spPr>
          <a:xfrm>
            <a:off x="2244844" y="4761886"/>
            <a:ext cx="199670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1050694" name="文字方塊 360"/>
          <p:cNvSpPr txBox="1"/>
          <p:nvPr/>
        </p:nvSpPr>
        <p:spPr>
          <a:xfrm>
            <a:off x="2691579" y="5209815"/>
            <a:ext cx="199670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1050695" name="手繪多邊形 361"/>
          <p:cNvSpPr/>
          <p:nvPr/>
        </p:nvSpPr>
        <p:spPr>
          <a:xfrm>
            <a:off x="3795630" y="2353537"/>
            <a:ext cx="513957" cy="537307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13" h="1546">
                <a:moveTo>
                  <a:pt x="0" y="522"/>
                </a:moveTo>
                <a:lnTo>
                  <a:pt x="522" y="0"/>
                </a:lnTo>
                <a:lnTo>
                  <a:pt x="1813" y="0"/>
                </a:lnTo>
                <a:lnTo>
                  <a:pt x="1813" y="1025"/>
                </a:lnTo>
                <a:lnTo>
                  <a:pt x="1292" y="1546"/>
                </a:lnTo>
                <a:lnTo>
                  <a:pt x="0" y="1546"/>
                </a:lnTo>
                <a:close/>
                <a:moveTo>
                  <a:pt x="0" y="522"/>
                </a:moveTo>
                <a:lnTo>
                  <a:pt x="1292" y="522"/>
                </a:lnTo>
                <a:lnTo>
                  <a:pt x="1813" y="0"/>
                </a:lnTo>
                <a:moveTo>
                  <a:pt x="1292" y="522"/>
                </a:moveTo>
                <a:lnTo>
                  <a:pt x="1292" y="1546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96" name="文字方塊 362"/>
          <p:cNvSpPr txBox="1"/>
          <p:nvPr/>
        </p:nvSpPr>
        <p:spPr>
          <a:xfrm>
            <a:off x="3744577" y="2276680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050697" name="文字方塊 363"/>
          <p:cNvSpPr txBox="1"/>
          <p:nvPr/>
        </p:nvSpPr>
        <p:spPr>
          <a:xfrm>
            <a:off x="3680048" y="2598021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050698" name="手繪多邊形 364"/>
          <p:cNvSpPr/>
          <p:nvPr/>
        </p:nvSpPr>
        <p:spPr>
          <a:xfrm>
            <a:off x="5810188" y="2471159"/>
            <a:ext cx="111754" cy="16206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" h="467">
                <a:moveTo>
                  <a:pt x="0" y="467"/>
                </a:moveTo>
                <a:lnTo>
                  <a:pt x="395" y="467"/>
                </a:lnTo>
                <a:lnTo>
                  <a:pt x="3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699" name="手繪多邊形 365"/>
          <p:cNvSpPr/>
          <p:nvPr/>
        </p:nvSpPr>
        <p:spPr>
          <a:xfrm>
            <a:off x="5921944" y="2391520"/>
            <a:ext cx="64670" cy="24170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" h="696">
                <a:moveTo>
                  <a:pt x="0" y="230"/>
                </a:moveTo>
                <a:lnTo>
                  <a:pt x="229" y="0"/>
                </a:lnTo>
                <a:lnTo>
                  <a:pt x="229" y="467"/>
                </a:lnTo>
                <a:lnTo>
                  <a:pt x="0" y="696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00" name="手繪多邊形 366"/>
          <p:cNvSpPr/>
          <p:nvPr/>
        </p:nvSpPr>
        <p:spPr>
          <a:xfrm>
            <a:off x="5810188" y="2391520"/>
            <a:ext cx="176425" cy="7964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230">
                <a:moveTo>
                  <a:pt x="0" y="230"/>
                </a:moveTo>
                <a:lnTo>
                  <a:pt x="229" y="0"/>
                </a:lnTo>
                <a:lnTo>
                  <a:pt x="623" y="0"/>
                </a:lnTo>
                <a:lnTo>
                  <a:pt x="395" y="23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01" name="手繪多邊形 367"/>
          <p:cNvSpPr/>
          <p:nvPr/>
        </p:nvSpPr>
        <p:spPr>
          <a:xfrm>
            <a:off x="5810188" y="2391520"/>
            <a:ext cx="176425" cy="24170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696">
                <a:moveTo>
                  <a:pt x="0" y="230"/>
                </a:moveTo>
                <a:lnTo>
                  <a:pt x="229" y="0"/>
                </a:lnTo>
                <a:lnTo>
                  <a:pt x="623" y="0"/>
                </a:lnTo>
                <a:lnTo>
                  <a:pt x="623" y="467"/>
                </a:lnTo>
                <a:lnTo>
                  <a:pt x="395" y="696"/>
                </a:lnTo>
                <a:lnTo>
                  <a:pt x="0" y="696"/>
                </a:lnTo>
                <a:close/>
                <a:moveTo>
                  <a:pt x="0" y="230"/>
                </a:moveTo>
                <a:lnTo>
                  <a:pt x="395" y="230"/>
                </a:lnTo>
                <a:lnTo>
                  <a:pt x="623" y="0"/>
                </a:lnTo>
                <a:moveTo>
                  <a:pt x="395" y="230"/>
                </a:moveTo>
                <a:lnTo>
                  <a:pt x="395" y="696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02" name="手繪多邊形 368"/>
          <p:cNvSpPr/>
          <p:nvPr/>
        </p:nvSpPr>
        <p:spPr>
          <a:xfrm>
            <a:off x="5959100" y="2471159"/>
            <a:ext cx="111754" cy="16206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" h="467">
                <a:moveTo>
                  <a:pt x="0" y="467"/>
                </a:moveTo>
                <a:lnTo>
                  <a:pt x="395" y="467"/>
                </a:lnTo>
                <a:lnTo>
                  <a:pt x="3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03" name="手繪多邊形 369"/>
          <p:cNvSpPr/>
          <p:nvPr/>
        </p:nvSpPr>
        <p:spPr>
          <a:xfrm>
            <a:off x="6070855" y="2391520"/>
            <a:ext cx="64670" cy="24170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" h="696">
                <a:moveTo>
                  <a:pt x="0" y="230"/>
                </a:moveTo>
                <a:lnTo>
                  <a:pt x="229" y="0"/>
                </a:lnTo>
                <a:lnTo>
                  <a:pt x="229" y="467"/>
                </a:lnTo>
                <a:lnTo>
                  <a:pt x="0" y="696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04" name="手繪多邊形 370"/>
          <p:cNvSpPr/>
          <p:nvPr/>
        </p:nvSpPr>
        <p:spPr>
          <a:xfrm>
            <a:off x="5959100" y="2391520"/>
            <a:ext cx="176425" cy="7964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230">
                <a:moveTo>
                  <a:pt x="0" y="230"/>
                </a:moveTo>
                <a:lnTo>
                  <a:pt x="228" y="0"/>
                </a:lnTo>
                <a:lnTo>
                  <a:pt x="623" y="0"/>
                </a:lnTo>
                <a:lnTo>
                  <a:pt x="394" y="23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05" name="手繪多邊形 371"/>
          <p:cNvSpPr/>
          <p:nvPr/>
        </p:nvSpPr>
        <p:spPr>
          <a:xfrm>
            <a:off x="5959100" y="2391520"/>
            <a:ext cx="176425" cy="24170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696">
                <a:moveTo>
                  <a:pt x="0" y="230"/>
                </a:moveTo>
                <a:lnTo>
                  <a:pt x="228" y="0"/>
                </a:lnTo>
                <a:lnTo>
                  <a:pt x="623" y="0"/>
                </a:lnTo>
                <a:lnTo>
                  <a:pt x="623" y="467"/>
                </a:lnTo>
                <a:lnTo>
                  <a:pt x="394" y="696"/>
                </a:lnTo>
                <a:lnTo>
                  <a:pt x="0" y="696"/>
                </a:lnTo>
                <a:close/>
                <a:moveTo>
                  <a:pt x="0" y="230"/>
                </a:moveTo>
                <a:lnTo>
                  <a:pt x="394" y="230"/>
                </a:lnTo>
                <a:lnTo>
                  <a:pt x="623" y="0"/>
                </a:lnTo>
                <a:moveTo>
                  <a:pt x="394" y="230"/>
                </a:moveTo>
                <a:lnTo>
                  <a:pt x="394" y="696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06" name="手繪多邊形 372"/>
          <p:cNvSpPr/>
          <p:nvPr/>
        </p:nvSpPr>
        <p:spPr>
          <a:xfrm>
            <a:off x="6117656" y="2462118"/>
            <a:ext cx="111471" cy="16345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" h="471">
                <a:moveTo>
                  <a:pt x="0" y="471"/>
                </a:moveTo>
                <a:lnTo>
                  <a:pt x="394" y="471"/>
                </a:lnTo>
                <a:lnTo>
                  <a:pt x="39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07" name="手繪多邊形 373"/>
          <p:cNvSpPr/>
          <p:nvPr/>
        </p:nvSpPr>
        <p:spPr>
          <a:xfrm>
            <a:off x="6229127" y="2382825"/>
            <a:ext cx="64954" cy="2427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0" h="699">
                <a:moveTo>
                  <a:pt x="0" y="229"/>
                </a:moveTo>
                <a:lnTo>
                  <a:pt x="230" y="0"/>
                </a:lnTo>
                <a:lnTo>
                  <a:pt x="230" y="471"/>
                </a:lnTo>
                <a:lnTo>
                  <a:pt x="0" y="699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08" name="手繪多邊形 374"/>
          <p:cNvSpPr/>
          <p:nvPr/>
        </p:nvSpPr>
        <p:spPr>
          <a:xfrm>
            <a:off x="6117656" y="2382825"/>
            <a:ext cx="176425" cy="7929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229">
                <a:moveTo>
                  <a:pt x="0" y="229"/>
                </a:moveTo>
                <a:lnTo>
                  <a:pt x="228" y="0"/>
                </a:lnTo>
                <a:lnTo>
                  <a:pt x="623" y="0"/>
                </a:lnTo>
                <a:lnTo>
                  <a:pt x="393" y="229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09" name="手繪多邊形 375"/>
          <p:cNvSpPr/>
          <p:nvPr/>
        </p:nvSpPr>
        <p:spPr>
          <a:xfrm>
            <a:off x="6117656" y="2382825"/>
            <a:ext cx="176425" cy="2427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699">
                <a:moveTo>
                  <a:pt x="0" y="229"/>
                </a:moveTo>
                <a:lnTo>
                  <a:pt x="228" y="0"/>
                </a:lnTo>
                <a:lnTo>
                  <a:pt x="623" y="0"/>
                </a:lnTo>
                <a:lnTo>
                  <a:pt x="623" y="471"/>
                </a:lnTo>
                <a:lnTo>
                  <a:pt x="393" y="699"/>
                </a:lnTo>
                <a:lnTo>
                  <a:pt x="0" y="699"/>
                </a:lnTo>
                <a:close/>
                <a:moveTo>
                  <a:pt x="0" y="229"/>
                </a:moveTo>
                <a:lnTo>
                  <a:pt x="393" y="229"/>
                </a:lnTo>
                <a:lnTo>
                  <a:pt x="623" y="0"/>
                </a:lnTo>
                <a:moveTo>
                  <a:pt x="393" y="229"/>
                </a:moveTo>
                <a:lnTo>
                  <a:pt x="393" y="699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10" name="手繪多邊形 376"/>
          <p:cNvSpPr/>
          <p:nvPr/>
        </p:nvSpPr>
        <p:spPr>
          <a:xfrm>
            <a:off x="6266566" y="2462118"/>
            <a:ext cx="111471" cy="16345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4" h="471">
                <a:moveTo>
                  <a:pt x="0" y="471"/>
                </a:moveTo>
                <a:lnTo>
                  <a:pt x="394" y="471"/>
                </a:lnTo>
                <a:lnTo>
                  <a:pt x="39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11" name="手繪多邊形 377"/>
          <p:cNvSpPr/>
          <p:nvPr/>
        </p:nvSpPr>
        <p:spPr>
          <a:xfrm>
            <a:off x="6378037" y="2382825"/>
            <a:ext cx="64954" cy="2427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0" h="699">
                <a:moveTo>
                  <a:pt x="0" y="229"/>
                </a:moveTo>
                <a:lnTo>
                  <a:pt x="230" y="0"/>
                </a:lnTo>
                <a:lnTo>
                  <a:pt x="230" y="471"/>
                </a:lnTo>
                <a:lnTo>
                  <a:pt x="0" y="699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12" name="手繪多邊形 378"/>
          <p:cNvSpPr/>
          <p:nvPr/>
        </p:nvSpPr>
        <p:spPr>
          <a:xfrm>
            <a:off x="6266566" y="2382825"/>
            <a:ext cx="176425" cy="79292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229">
                <a:moveTo>
                  <a:pt x="0" y="229"/>
                </a:moveTo>
                <a:lnTo>
                  <a:pt x="229" y="0"/>
                </a:lnTo>
                <a:lnTo>
                  <a:pt x="623" y="0"/>
                </a:lnTo>
                <a:lnTo>
                  <a:pt x="394" y="229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13" name="手繪多邊形 379"/>
          <p:cNvSpPr/>
          <p:nvPr/>
        </p:nvSpPr>
        <p:spPr>
          <a:xfrm>
            <a:off x="6266566" y="2382825"/>
            <a:ext cx="176425" cy="242745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699">
                <a:moveTo>
                  <a:pt x="0" y="229"/>
                </a:moveTo>
                <a:lnTo>
                  <a:pt x="229" y="0"/>
                </a:lnTo>
                <a:lnTo>
                  <a:pt x="623" y="0"/>
                </a:lnTo>
                <a:lnTo>
                  <a:pt x="623" y="471"/>
                </a:lnTo>
                <a:lnTo>
                  <a:pt x="394" y="699"/>
                </a:lnTo>
                <a:lnTo>
                  <a:pt x="0" y="699"/>
                </a:lnTo>
                <a:close/>
                <a:moveTo>
                  <a:pt x="0" y="229"/>
                </a:moveTo>
                <a:lnTo>
                  <a:pt x="394" y="229"/>
                </a:lnTo>
                <a:lnTo>
                  <a:pt x="623" y="0"/>
                </a:lnTo>
                <a:moveTo>
                  <a:pt x="394" y="229"/>
                </a:moveTo>
                <a:lnTo>
                  <a:pt x="394" y="699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14" name="手繪多邊形 380"/>
          <p:cNvSpPr/>
          <p:nvPr/>
        </p:nvSpPr>
        <p:spPr>
          <a:xfrm>
            <a:off x="5651634" y="2591488"/>
            <a:ext cx="167347" cy="16380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1" h="472">
                <a:moveTo>
                  <a:pt x="0" y="472"/>
                </a:moveTo>
                <a:lnTo>
                  <a:pt x="591" y="472"/>
                </a:lnTo>
                <a:lnTo>
                  <a:pt x="59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15" name="手繪多邊形 381"/>
          <p:cNvSpPr/>
          <p:nvPr/>
        </p:nvSpPr>
        <p:spPr>
          <a:xfrm>
            <a:off x="5818982" y="2496199"/>
            <a:ext cx="77718" cy="25909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746">
                <a:moveTo>
                  <a:pt x="0" y="274"/>
                </a:moveTo>
                <a:lnTo>
                  <a:pt x="275" y="0"/>
                </a:lnTo>
                <a:lnTo>
                  <a:pt x="275" y="471"/>
                </a:lnTo>
                <a:lnTo>
                  <a:pt x="0" y="746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16" name="手繪多邊形 382"/>
          <p:cNvSpPr/>
          <p:nvPr/>
        </p:nvSpPr>
        <p:spPr>
          <a:xfrm>
            <a:off x="5651634" y="2496199"/>
            <a:ext cx="245066" cy="9529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5" h="275">
                <a:moveTo>
                  <a:pt x="0" y="275"/>
                </a:moveTo>
                <a:lnTo>
                  <a:pt x="274" y="0"/>
                </a:lnTo>
                <a:lnTo>
                  <a:pt x="865" y="0"/>
                </a:lnTo>
                <a:lnTo>
                  <a:pt x="590" y="275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17" name="手繪多邊形 383"/>
          <p:cNvSpPr/>
          <p:nvPr/>
        </p:nvSpPr>
        <p:spPr>
          <a:xfrm>
            <a:off x="5651634" y="2496199"/>
            <a:ext cx="245066" cy="25909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5" h="746">
                <a:moveTo>
                  <a:pt x="0" y="274"/>
                </a:moveTo>
                <a:lnTo>
                  <a:pt x="274" y="0"/>
                </a:lnTo>
                <a:lnTo>
                  <a:pt x="865" y="0"/>
                </a:lnTo>
                <a:lnTo>
                  <a:pt x="865" y="471"/>
                </a:lnTo>
                <a:lnTo>
                  <a:pt x="590" y="746"/>
                </a:lnTo>
                <a:lnTo>
                  <a:pt x="0" y="746"/>
                </a:lnTo>
                <a:close/>
                <a:moveTo>
                  <a:pt x="0" y="274"/>
                </a:moveTo>
                <a:lnTo>
                  <a:pt x="590" y="274"/>
                </a:lnTo>
                <a:lnTo>
                  <a:pt x="865" y="0"/>
                </a:lnTo>
                <a:moveTo>
                  <a:pt x="590" y="274"/>
                </a:moveTo>
                <a:lnTo>
                  <a:pt x="590" y="746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18" name="手繪多邊形 384"/>
          <p:cNvSpPr/>
          <p:nvPr/>
        </p:nvSpPr>
        <p:spPr>
          <a:xfrm>
            <a:off x="5868903" y="2591836"/>
            <a:ext cx="111754" cy="16345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" h="471">
                <a:moveTo>
                  <a:pt x="0" y="471"/>
                </a:moveTo>
                <a:lnTo>
                  <a:pt x="395" y="471"/>
                </a:lnTo>
                <a:lnTo>
                  <a:pt x="3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19" name="手繪多邊形 385"/>
          <p:cNvSpPr/>
          <p:nvPr/>
        </p:nvSpPr>
        <p:spPr>
          <a:xfrm>
            <a:off x="5980657" y="2512196"/>
            <a:ext cx="64954" cy="24309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0" h="700">
                <a:moveTo>
                  <a:pt x="0" y="229"/>
                </a:moveTo>
                <a:lnTo>
                  <a:pt x="230" y="0"/>
                </a:lnTo>
                <a:lnTo>
                  <a:pt x="230" y="470"/>
                </a:lnTo>
                <a:lnTo>
                  <a:pt x="0" y="700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20" name="手繪多邊形 386"/>
          <p:cNvSpPr/>
          <p:nvPr/>
        </p:nvSpPr>
        <p:spPr>
          <a:xfrm>
            <a:off x="5868903" y="2512196"/>
            <a:ext cx="176708" cy="7964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4" h="230">
                <a:moveTo>
                  <a:pt x="0" y="230"/>
                </a:moveTo>
                <a:lnTo>
                  <a:pt x="230" y="0"/>
                </a:lnTo>
                <a:lnTo>
                  <a:pt x="624" y="0"/>
                </a:lnTo>
                <a:lnTo>
                  <a:pt x="395" y="23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21" name="手繪多邊形 387"/>
          <p:cNvSpPr/>
          <p:nvPr/>
        </p:nvSpPr>
        <p:spPr>
          <a:xfrm>
            <a:off x="5868903" y="2512196"/>
            <a:ext cx="176708" cy="24309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4" h="700">
                <a:moveTo>
                  <a:pt x="0" y="229"/>
                </a:moveTo>
                <a:lnTo>
                  <a:pt x="230" y="0"/>
                </a:lnTo>
                <a:lnTo>
                  <a:pt x="624" y="0"/>
                </a:lnTo>
                <a:lnTo>
                  <a:pt x="624" y="470"/>
                </a:lnTo>
                <a:lnTo>
                  <a:pt x="395" y="700"/>
                </a:lnTo>
                <a:lnTo>
                  <a:pt x="0" y="700"/>
                </a:lnTo>
                <a:close/>
                <a:moveTo>
                  <a:pt x="0" y="229"/>
                </a:moveTo>
                <a:lnTo>
                  <a:pt x="395" y="229"/>
                </a:lnTo>
                <a:lnTo>
                  <a:pt x="624" y="0"/>
                </a:lnTo>
                <a:moveTo>
                  <a:pt x="395" y="229"/>
                </a:moveTo>
                <a:lnTo>
                  <a:pt x="395" y="700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22" name="手繪多邊形 388"/>
          <p:cNvSpPr/>
          <p:nvPr/>
        </p:nvSpPr>
        <p:spPr>
          <a:xfrm>
            <a:off x="6027457" y="2584532"/>
            <a:ext cx="111754" cy="161714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" h="466">
                <a:moveTo>
                  <a:pt x="0" y="466"/>
                </a:moveTo>
                <a:lnTo>
                  <a:pt x="395" y="466"/>
                </a:lnTo>
                <a:lnTo>
                  <a:pt x="3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23" name="手繪多邊形 389"/>
          <p:cNvSpPr/>
          <p:nvPr/>
        </p:nvSpPr>
        <p:spPr>
          <a:xfrm>
            <a:off x="6139212" y="2504893"/>
            <a:ext cx="64670" cy="241354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" h="695">
                <a:moveTo>
                  <a:pt x="0" y="229"/>
                </a:moveTo>
                <a:lnTo>
                  <a:pt x="229" y="0"/>
                </a:lnTo>
                <a:lnTo>
                  <a:pt x="229" y="466"/>
                </a:lnTo>
                <a:lnTo>
                  <a:pt x="0" y="695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24" name="手繪多邊形 390"/>
          <p:cNvSpPr/>
          <p:nvPr/>
        </p:nvSpPr>
        <p:spPr>
          <a:xfrm>
            <a:off x="6027457" y="2504893"/>
            <a:ext cx="176425" cy="7964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230">
                <a:moveTo>
                  <a:pt x="0" y="230"/>
                </a:moveTo>
                <a:lnTo>
                  <a:pt x="229" y="0"/>
                </a:lnTo>
                <a:lnTo>
                  <a:pt x="623" y="0"/>
                </a:lnTo>
                <a:lnTo>
                  <a:pt x="395" y="23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25" name="手繪多邊形 391"/>
          <p:cNvSpPr/>
          <p:nvPr/>
        </p:nvSpPr>
        <p:spPr>
          <a:xfrm>
            <a:off x="6027457" y="2504893"/>
            <a:ext cx="176425" cy="241354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695">
                <a:moveTo>
                  <a:pt x="0" y="229"/>
                </a:moveTo>
                <a:lnTo>
                  <a:pt x="229" y="0"/>
                </a:lnTo>
                <a:lnTo>
                  <a:pt x="623" y="0"/>
                </a:lnTo>
                <a:lnTo>
                  <a:pt x="623" y="466"/>
                </a:lnTo>
                <a:lnTo>
                  <a:pt x="395" y="695"/>
                </a:lnTo>
                <a:lnTo>
                  <a:pt x="0" y="695"/>
                </a:lnTo>
                <a:close/>
                <a:moveTo>
                  <a:pt x="0" y="229"/>
                </a:moveTo>
                <a:lnTo>
                  <a:pt x="395" y="229"/>
                </a:lnTo>
                <a:lnTo>
                  <a:pt x="623" y="0"/>
                </a:lnTo>
                <a:moveTo>
                  <a:pt x="395" y="229"/>
                </a:moveTo>
                <a:lnTo>
                  <a:pt x="395" y="695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26" name="手繪多邊形 392"/>
          <p:cNvSpPr/>
          <p:nvPr/>
        </p:nvSpPr>
        <p:spPr>
          <a:xfrm>
            <a:off x="6176369" y="2584532"/>
            <a:ext cx="111754" cy="161714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" h="466">
                <a:moveTo>
                  <a:pt x="0" y="466"/>
                </a:moveTo>
                <a:lnTo>
                  <a:pt x="395" y="466"/>
                </a:lnTo>
                <a:lnTo>
                  <a:pt x="3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27" name="手繪多邊形 393"/>
          <p:cNvSpPr/>
          <p:nvPr/>
        </p:nvSpPr>
        <p:spPr>
          <a:xfrm>
            <a:off x="6288124" y="2504893"/>
            <a:ext cx="64670" cy="241354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9" h="695">
                <a:moveTo>
                  <a:pt x="0" y="229"/>
                </a:moveTo>
                <a:lnTo>
                  <a:pt x="229" y="0"/>
                </a:lnTo>
                <a:lnTo>
                  <a:pt x="229" y="466"/>
                </a:lnTo>
                <a:lnTo>
                  <a:pt x="0" y="695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28" name="手繪多邊形 394"/>
          <p:cNvSpPr/>
          <p:nvPr/>
        </p:nvSpPr>
        <p:spPr>
          <a:xfrm>
            <a:off x="6176369" y="2504893"/>
            <a:ext cx="176425" cy="7964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230">
                <a:moveTo>
                  <a:pt x="0" y="230"/>
                </a:moveTo>
                <a:lnTo>
                  <a:pt x="229" y="0"/>
                </a:lnTo>
                <a:lnTo>
                  <a:pt x="623" y="0"/>
                </a:lnTo>
                <a:lnTo>
                  <a:pt x="395" y="23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29" name="手繪多邊形 395"/>
          <p:cNvSpPr/>
          <p:nvPr/>
        </p:nvSpPr>
        <p:spPr>
          <a:xfrm>
            <a:off x="6176369" y="2504893"/>
            <a:ext cx="176425" cy="241354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3" h="695">
                <a:moveTo>
                  <a:pt x="0" y="229"/>
                </a:moveTo>
                <a:lnTo>
                  <a:pt x="229" y="0"/>
                </a:lnTo>
                <a:lnTo>
                  <a:pt x="623" y="0"/>
                </a:lnTo>
                <a:lnTo>
                  <a:pt x="623" y="466"/>
                </a:lnTo>
                <a:lnTo>
                  <a:pt x="395" y="695"/>
                </a:lnTo>
                <a:lnTo>
                  <a:pt x="0" y="695"/>
                </a:lnTo>
                <a:close/>
                <a:moveTo>
                  <a:pt x="0" y="229"/>
                </a:moveTo>
                <a:lnTo>
                  <a:pt x="395" y="229"/>
                </a:lnTo>
                <a:lnTo>
                  <a:pt x="623" y="0"/>
                </a:lnTo>
                <a:moveTo>
                  <a:pt x="395" y="229"/>
                </a:moveTo>
                <a:lnTo>
                  <a:pt x="395" y="695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30" name="文字方塊 396"/>
          <p:cNvSpPr txBox="1"/>
          <p:nvPr/>
        </p:nvSpPr>
        <p:spPr>
          <a:xfrm>
            <a:off x="3851939" y="2892584"/>
            <a:ext cx="199670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36</a:t>
            </a:r>
          </a:p>
        </p:txBody>
      </p:sp>
      <p:sp>
        <p:nvSpPr>
          <p:cNvPr id="1050731" name="文字方塊 397"/>
          <p:cNvSpPr txBox="1"/>
          <p:nvPr/>
        </p:nvSpPr>
        <p:spPr>
          <a:xfrm>
            <a:off x="5557835" y="2416257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dirty="0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50732" name="文字方塊 398"/>
          <p:cNvSpPr txBox="1"/>
          <p:nvPr/>
        </p:nvSpPr>
        <p:spPr>
          <a:xfrm>
            <a:off x="5519968" y="2584379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dirty="0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50733" name="手繪多邊形 399"/>
          <p:cNvSpPr/>
          <p:nvPr/>
        </p:nvSpPr>
        <p:spPr>
          <a:xfrm>
            <a:off x="3306647" y="4668683"/>
            <a:ext cx="305480" cy="8381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8" h="242">
                <a:moveTo>
                  <a:pt x="0" y="82"/>
                </a:moveTo>
                <a:lnTo>
                  <a:pt x="877" y="82"/>
                </a:lnTo>
                <a:lnTo>
                  <a:pt x="877" y="162"/>
                </a:lnTo>
                <a:lnTo>
                  <a:pt x="0" y="162"/>
                </a:lnTo>
                <a:close/>
                <a:moveTo>
                  <a:pt x="836" y="0"/>
                </a:moveTo>
                <a:lnTo>
                  <a:pt x="1078" y="122"/>
                </a:lnTo>
                <a:lnTo>
                  <a:pt x="836" y="242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34" name="手繪多邊形 400"/>
          <p:cNvSpPr/>
          <p:nvPr/>
        </p:nvSpPr>
        <p:spPr>
          <a:xfrm>
            <a:off x="4656673" y="2569157"/>
            <a:ext cx="305765" cy="83813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9" h="242">
                <a:moveTo>
                  <a:pt x="0" y="80"/>
                </a:moveTo>
                <a:lnTo>
                  <a:pt x="877" y="80"/>
                </a:lnTo>
                <a:lnTo>
                  <a:pt x="877" y="161"/>
                </a:lnTo>
                <a:lnTo>
                  <a:pt x="0" y="161"/>
                </a:lnTo>
                <a:close/>
                <a:moveTo>
                  <a:pt x="837" y="0"/>
                </a:moveTo>
                <a:lnTo>
                  <a:pt x="1079" y="121"/>
                </a:lnTo>
                <a:lnTo>
                  <a:pt x="837" y="242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35" name="手繪多邊形 401"/>
          <p:cNvSpPr/>
          <p:nvPr/>
        </p:nvSpPr>
        <p:spPr>
          <a:xfrm>
            <a:off x="5997959" y="2903613"/>
            <a:ext cx="68641" cy="373854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3" h="1076">
                <a:moveTo>
                  <a:pt x="162" y="0"/>
                </a:moveTo>
                <a:lnTo>
                  <a:pt x="162" y="873"/>
                </a:lnTo>
                <a:lnTo>
                  <a:pt x="82" y="873"/>
                </a:lnTo>
                <a:lnTo>
                  <a:pt x="82" y="0"/>
                </a:lnTo>
                <a:close/>
                <a:moveTo>
                  <a:pt x="243" y="833"/>
                </a:moveTo>
                <a:lnTo>
                  <a:pt x="122" y="1076"/>
                </a:lnTo>
                <a:lnTo>
                  <a:pt x="0" y="833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36" name="手繪多邊形 402"/>
          <p:cNvSpPr/>
          <p:nvPr/>
        </p:nvSpPr>
        <p:spPr>
          <a:xfrm>
            <a:off x="6951104" y="4115030"/>
            <a:ext cx="340085" cy="8416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" h="243">
                <a:moveTo>
                  <a:pt x="0" y="81"/>
                </a:moveTo>
                <a:lnTo>
                  <a:pt x="998" y="81"/>
                </a:lnTo>
                <a:lnTo>
                  <a:pt x="998" y="161"/>
                </a:lnTo>
                <a:lnTo>
                  <a:pt x="0" y="161"/>
                </a:lnTo>
                <a:close/>
                <a:moveTo>
                  <a:pt x="958" y="0"/>
                </a:moveTo>
                <a:lnTo>
                  <a:pt x="1200" y="121"/>
                </a:lnTo>
                <a:lnTo>
                  <a:pt x="958" y="243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37" name="手繪多邊形 403"/>
          <p:cNvSpPr/>
          <p:nvPr/>
        </p:nvSpPr>
        <p:spPr>
          <a:xfrm>
            <a:off x="7637417" y="2883568"/>
            <a:ext cx="820004" cy="752231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92" h="2164">
                <a:moveTo>
                  <a:pt x="0" y="793"/>
                </a:moveTo>
                <a:lnTo>
                  <a:pt x="791" y="0"/>
                </a:lnTo>
                <a:lnTo>
                  <a:pt x="2892" y="0"/>
                </a:lnTo>
                <a:lnTo>
                  <a:pt x="2892" y="1373"/>
                </a:lnTo>
                <a:lnTo>
                  <a:pt x="2100" y="2164"/>
                </a:lnTo>
                <a:lnTo>
                  <a:pt x="0" y="2164"/>
                </a:lnTo>
                <a:close/>
                <a:moveTo>
                  <a:pt x="0" y="793"/>
                </a:moveTo>
                <a:lnTo>
                  <a:pt x="2100" y="793"/>
                </a:lnTo>
                <a:lnTo>
                  <a:pt x="2892" y="0"/>
                </a:lnTo>
                <a:moveTo>
                  <a:pt x="2100" y="793"/>
                </a:moveTo>
                <a:lnTo>
                  <a:pt x="2100" y="2164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38" name="文字方塊 404"/>
          <p:cNvSpPr txBox="1"/>
          <p:nvPr/>
        </p:nvSpPr>
        <p:spPr>
          <a:xfrm>
            <a:off x="5738145" y="2755985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50739" name="文字方塊 405"/>
          <p:cNvSpPr txBox="1"/>
          <p:nvPr/>
        </p:nvSpPr>
        <p:spPr>
          <a:xfrm>
            <a:off x="7503970" y="2808102"/>
            <a:ext cx="199670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1050740" name="文字方塊 406"/>
          <p:cNvSpPr txBox="1"/>
          <p:nvPr/>
        </p:nvSpPr>
        <p:spPr>
          <a:xfrm>
            <a:off x="7400157" y="3289419"/>
            <a:ext cx="199670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1050741" name="手繪多邊形 407"/>
          <p:cNvSpPr/>
          <p:nvPr/>
        </p:nvSpPr>
        <p:spPr>
          <a:xfrm>
            <a:off x="8402112" y="5315885"/>
            <a:ext cx="57579" cy="276826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4" h="797">
                <a:moveTo>
                  <a:pt x="0" y="797"/>
                </a:moveTo>
                <a:lnTo>
                  <a:pt x="204" y="797"/>
                </a:lnTo>
                <a:lnTo>
                  <a:pt x="2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42" name="手繪多邊形 408"/>
          <p:cNvSpPr/>
          <p:nvPr/>
        </p:nvSpPr>
        <p:spPr>
          <a:xfrm>
            <a:off x="8459690" y="5184775"/>
            <a:ext cx="106933" cy="407937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8" h="1174">
                <a:moveTo>
                  <a:pt x="0" y="377"/>
                </a:moveTo>
                <a:lnTo>
                  <a:pt x="378" y="0"/>
                </a:lnTo>
                <a:lnTo>
                  <a:pt x="378" y="796"/>
                </a:lnTo>
                <a:lnTo>
                  <a:pt x="0" y="1174"/>
                </a:lnTo>
                <a:close/>
              </a:path>
            </a:pathLst>
          </a:custGeom>
          <a:solidFill>
            <a:srgbClr val="CDCDCD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43" name="手繪多邊形 409"/>
          <p:cNvSpPr/>
          <p:nvPr/>
        </p:nvSpPr>
        <p:spPr>
          <a:xfrm>
            <a:off x="8402112" y="5184775"/>
            <a:ext cx="164512" cy="131110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378">
                <a:moveTo>
                  <a:pt x="0" y="378"/>
                </a:moveTo>
                <a:lnTo>
                  <a:pt x="378" y="0"/>
                </a:lnTo>
                <a:lnTo>
                  <a:pt x="581" y="0"/>
                </a:lnTo>
                <a:lnTo>
                  <a:pt x="204" y="378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anchorCtr="0" bIns="45000" compatLnSpc="0" lIns="90000" rIns="90000" tIns="4500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44" name="手繪多邊形 410"/>
          <p:cNvSpPr/>
          <p:nvPr/>
        </p:nvSpPr>
        <p:spPr>
          <a:xfrm>
            <a:off x="8402112" y="5184775"/>
            <a:ext cx="164512" cy="407937"/>
          </a:xfrm>
          <a:custGeom>
            <a:av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" h="1174">
                <a:moveTo>
                  <a:pt x="0" y="377"/>
                </a:moveTo>
                <a:lnTo>
                  <a:pt x="378" y="0"/>
                </a:lnTo>
                <a:lnTo>
                  <a:pt x="581" y="0"/>
                </a:lnTo>
                <a:lnTo>
                  <a:pt x="581" y="796"/>
                </a:lnTo>
                <a:lnTo>
                  <a:pt x="204" y="1174"/>
                </a:lnTo>
                <a:lnTo>
                  <a:pt x="0" y="1174"/>
                </a:lnTo>
                <a:close/>
                <a:moveTo>
                  <a:pt x="0" y="377"/>
                </a:moveTo>
                <a:lnTo>
                  <a:pt x="204" y="377"/>
                </a:lnTo>
                <a:lnTo>
                  <a:pt x="581" y="0"/>
                </a:lnTo>
                <a:moveTo>
                  <a:pt x="204" y="377"/>
                </a:moveTo>
                <a:lnTo>
                  <a:pt x="204" y="1174"/>
                </a:lnTo>
              </a:path>
            </a:pathLst>
          </a:custGeom>
          <a:noFill/>
          <a:ln w="19800">
            <a:solidFill>
              <a:srgbClr val="000000"/>
            </a:solidFill>
            <a:prstDash val="solid"/>
            <a:miter/>
          </a:ln>
        </p:spPr>
        <p:txBody>
          <a:bodyPr anchorCtr="0" bIns="9720" compatLnSpc="0" lIns="9720" rIns="9720" tIns="9720" wrap="none"/>
          <a:p>
            <a:pPr algn="just" hangingPunct="0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kern="1200" lang="en-US" strike="noStrike" u="none">
              <a:ln>
                <a:noFill/>
              </a:ln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745" name="文字方塊 411"/>
          <p:cNvSpPr txBox="1"/>
          <p:nvPr/>
        </p:nvSpPr>
        <p:spPr>
          <a:xfrm>
            <a:off x="7724080" y="3662577"/>
            <a:ext cx="399340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1024</a:t>
            </a:r>
          </a:p>
        </p:txBody>
      </p:sp>
      <p:grpSp>
        <p:nvGrpSpPr>
          <p:cNvPr id="327" name="群組 412"/>
          <p:cNvGrpSpPr/>
          <p:nvPr/>
        </p:nvGrpSpPr>
        <p:grpSpPr>
          <a:xfrm>
            <a:off x="5456069" y="3318898"/>
            <a:ext cx="1294242" cy="2124461"/>
            <a:chOff x="5229356" y="3773577"/>
            <a:chExt cx="1294242" cy="2124461"/>
          </a:xfrm>
        </p:grpSpPr>
        <p:grpSp>
          <p:nvGrpSpPr>
            <p:cNvPr id="328" name="群組 413"/>
            <p:cNvGrpSpPr/>
            <p:nvPr/>
          </p:nvGrpSpPr>
          <p:grpSpPr>
            <a:xfrm>
              <a:off x="5229356" y="5565625"/>
              <a:ext cx="1294242" cy="332413"/>
              <a:chOff x="5271856" y="3875177"/>
              <a:chExt cx="1294242" cy="332413"/>
            </a:xfrm>
          </p:grpSpPr>
          <p:sp>
            <p:nvSpPr>
              <p:cNvPr id="1050746" name="立方體 449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47" name="立方體 450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48" name="立方體 451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49" name="立方體 452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9" name="群組 414"/>
            <p:cNvGrpSpPr/>
            <p:nvPr/>
          </p:nvGrpSpPr>
          <p:grpSpPr>
            <a:xfrm>
              <a:off x="5418685" y="5333111"/>
              <a:ext cx="906450" cy="304173"/>
              <a:chOff x="5597181" y="5563619"/>
              <a:chExt cx="906450" cy="221277"/>
            </a:xfrm>
          </p:grpSpPr>
          <p:cxnSp>
            <p:nvCxnSpPr>
              <p:cNvPr id="3145919" name="直線接點 445"/>
              <p:cNvCxnSpPr>
                <a:cxnSpLocks/>
              </p:cNvCxnSpPr>
              <p:nvPr/>
            </p:nvCxnSpPr>
            <p:spPr>
              <a:xfrm flipH="1">
                <a:off x="5597181" y="5565085"/>
                <a:ext cx="1" cy="216000"/>
              </a:xfrm>
              <a:prstGeom prst="line"/>
              <a:ln w="28575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920" name="直線接點 446"/>
              <p:cNvCxnSpPr>
                <a:cxnSpLocks/>
              </p:cNvCxnSpPr>
              <p:nvPr/>
            </p:nvCxnSpPr>
            <p:spPr>
              <a:xfrm flipH="1">
                <a:off x="5897811" y="5568896"/>
                <a:ext cx="1" cy="216000"/>
              </a:xfrm>
              <a:prstGeom prst="line"/>
              <a:ln w="28575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921" name="直線接點 447"/>
              <p:cNvCxnSpPr>
                <a:cxnSpLocks/>
              </p:cNvCxnSpPr>
              <p:nvPr/>
            </p:nvCxnSpPr>
            <p:spPr>
              <a:xfrm flipH="1">
                <a:off x="6203000" y="5563619"/>
                <a:ext cx="1" cy="216000"/>
              </a:xfrm>
              <a:prstGeom prst="line"/>
              <a:ln w="28575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922" name="直線接點 448"/>
              <p:cNvCxnSpPr>
                <a:cxnSpLocks/>
              </p:cNvCxnSpPr>
              <p:nvPr/>
            </p:nvCxnSpPr>
            <p:spPr>
              <a:xfrm flipH="1">
                <a:off x="6503630" y="5567430"/>
                <a:ext cx="1" cy="216000"/>
              </a:xfrm>
              <a:prstGeom prst="line"/>
              <a:ln w="28575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群組 415"/>
            <p:cNvGrpSpPr/>
            <p:nvPr/>
          </p:nvGrpSpPr>
          <p:grpSpPr>
            <a:xfrm>
              <a:off x="5229356" y="5053612"/>
              <a:ext cx="1294242" cy="332413"/>
              <a:chOff x="5271856" y="3875177"/>
              <a:chExt cx="1294242" cy="332413"/>
            </a:xfrm>
          </p:grpSpPr>
          <p:sp>
            <p:nvSpPr>
              <p:cNvPr id="1050750" name="立方體 441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51" name="立方體 442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52" name="立方體 443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53" name="立方體 444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1" name="群組 416"/>
            <p:cNvGrpSpPr/>
            <p:nvPr/>
          </p:nvGrpSpPr>
          <p:grpSpPr>
            <a:xfrm>
              <a:off x="5229356" y="4797605"/>
              <a:ext cx="1294242" cy="332413"/>
              <a:chOff x="5271856" y="3875177"/>
              <a:chExt cx="1294242" cy="332413"/>
            </a:xfrm>
          </p:grpSpPr>
          <p:sp>
            <p:nvSpPr>
              <p:cNvPr id="1050754" name="立方體 437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55" name="立方體 438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56" name="立方體 439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57" name="立方體 440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2" name="群組 417"/>
            <p:cNvGrpSpPr/>
            <p:nvPr/>
          </p:nvGrpSpPr>
          <p:grpSpPr>
            <a:xfrm>
              <a:off x="5229356" y="4541598"/>
              <a:ext cx="1294242" cy="332413"/>
              <a:chOff x="5271856" y="3875177"/>
              <a:chExt cx="1294242" cy="332413"/>
            </a:xfrm>
          </p:grpSpPr>
          <p:sp>
            <p:nvSpPr>
              <p:cNvPr id="1050758" name="立方體 433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59" name="立方體 434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60" name="立方體 435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61" name="立方體 436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3" name="群組 418"/>
            <p:cNvGrpSpPr/>
            <p:nvPr/>
          </p:nvGrpSpPr>
          <p:grpSpPr>
            <a:xfrm>
              <a:off x="5229356" y="4285591"/>
              <a:ext cx="1294242" cy="332413"/>
              <a:chOff x="5271856" y="3875177"/>
              <a:chExt cx="1294242" cy="332413"/>
            </a:xfrm>
          </p:grpSpPr>
          <p:sp>
            <p:nvSpPr>
              <p:cNvPr id="1050762" name="立方體 429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63" name="立方體 430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64" name="立方體 431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65" name="立方體 432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4" name="群組 419"/>
            <p:cNvGrpSpPr/>
            <p:nvPr/>
          </p:nvGrpSpPr>
          <p:grpSpPr>
            <a:xfrm>
              <a:off x="5229356" y="4029584"/>
              <a:ext cx="1294242" cy="332413"/>
              <a:chOff x="5271856" y="3875177"/>
              <a:chExt cx="1294242" cy="332413"/>
            </a:xfrm>
          </p:grpSpPr>
          <p:sp>
            <p:nvSpPr>
              <p:cNvPr id="1050766" name="立方體 425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67" name="立方體 426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68" name="立方體 427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69" name="立方體 428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5" name="群組 420"/>
            <p:cNvGrpSpPr/>
            <p:nvPr/>
          </p:nvGrpSpPr>
          <p:grpSpPr>
            <a:xfrm>
              <a:off x="5229356" y="3773577"/>
              <a:ext cx="1294242" cy="332413"/>
              <a:chOff x="5271856" y="3875177"/>
              <a:chExt cx="1294242" cy="332413"/>
            </a:xfrm>
          </p:grpSpPr>
          <p:sp>
            <p:nvSpPr>
              <p:cNvPr id="1050770" name="立方體 421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71" name="立方體 422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72" name="立方體 423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73" name="立方體 424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36" name="群組 453"/>
          <p:cNvGrpSpPr/>
          <p:nvPr/>
        </p:nvGrpSpPr>
        <p:grpSpPr>
          <a:xfrm>
            <a:off x="5135390" y="3526935"/>
            <a:ext cx="1294242" cy="2124461"/>
            <a:chOff x="5229356" y="3773577"/>
            <a:chExt cx="1294242" cy="2124461"/>
          </a:xfrm>
        </p:grpSpPr>
        <p:grpSp>
          <p:nvGrpSpPr>
            <p:cNvPr id="337" name="群組 454"/>
            <p:cNvGrpSpPr/>
            <p:nvPr/>
          </p:nvGrpSpPr>
          <p:grpSpPr>
            <a:xfrm>
              <a:off x="5229356" y="5565625"/>
              <a:ext cx="1294242" cy="332413"/>
              <a:chOff x="5271856" y="3875177"/>
              <a:chExt cx="1294242" cy="332413"/>
            </a:xfrm>
          </p:grpSpPr>
          <p:sp>
            <p:nvSpPr>
              <p:cNvPr id="1050774" name="立方體 490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75" name="立方體 491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76" name="立方體 492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77" name="立方體 493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8" name="群組 455"/>
            <p:cNvGrpSpPr/>
            <p:nvPr/>
          </p:nvGrpSpPr>
          <p:grpSpPr>
            <a:xfrm>
              <a:off x="5418685" y="5333111"/>
              <a:ext cx="906450" cy="304173"/>
              <a:chOff x="5597181" y="5563619"/>
              <a:chExt cx="906450" cy="221277"/>
            </a:xfrm>
          </p:grpSpPr>
          <p:cxnSp>
            <p:nvCxnSpPr>
              <p:cNvPr id="3145923" name="直線接點 486"/>
              <p:cNvCxnSpPr>
                <a:cxnSpLocks/>
              </p:cNvCxnSpPr>
              <p:nvPr/>
            </p:nvCxnSpPr>
            <p:spPr>
              <a:xfrm flipH="1">
                <a:off x="5597181" y="5565085"/>
                <a:ext cx="1" cy="216000"/>
              </a:xfrm>
              <a:prstGeom prst="line"/>
              <a:ln w="28575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924" name="直線接點 487"/>
              <p:cNvCxnSpPr>
                <a:cxnSpLocks/>
              </p:cNvCxnSpPr>
              <p:nvPr/>
            </p:nvCxnSpPr>
            <p:spPr>
              <a:xfrm flipH="1">
                <a:off x="5897811" y="5568896"/>
                <a:ext cx="1" cy="216000"/>
              </a:xfrm>
              <a:prstGeom prst="line"/>
              <a:ln w="28575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925" name="直線接點 488"/>
              <p:cNvCxnSpPr>
                <a:cxnSpLocks/>
              </p:cNvCxnSpPr>
              <p:nvPr/>
            </p:nvCxnSpPr>
            <p:spPr>
              <a:xfrm flipH="1">
                <a:off x="6203000" y="5563619"/>
                <a:ext cx="1" cy="216000"/>
              </a:xfrm>
              <a:prstGeom prst="line"/>
              <a:ln w="28575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926" name="直線接點 489"/>
              <p:cNvCxnSpPr>
                <a:cxnSpLocks/>
              </p:cNvCxnSpPr>
              <p:nvPr/>
            </p:nvCxnSpPr>
            <p:spPr>
              <a:xfrm flipH="1">
                <a:off x="6503630" y="5567430"/>
                <a:ext cx="1" cy="216000"/>
              </a:xfrm>
              <a:prstGeom prst="line"/>
              <a:ln w="28575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9" name="群組 456"/>
            <p:cNvGrpSpPr/>
            <p:nvPr/>
          </p:nvGrpSpPr>
          <p:grpSpPr>
            <a:xfrm>
              <a:off x="5229356" y="5053612"/>
              <a:ext cx="1294242" cy="332413"/>
              <a:chOff x="5271856" y="3875177"/>
              <a:chExt cx="1294242" cy="332413"/>
            </a:xfrm>
          </p:grpSpPr>
          <p:sp>
            <p:nvSpPr>
              <p:cNvPr id="1050778" name="立方體 482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79" name="立方體 483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80" name="立方體 484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81" name="立方體 485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0" name="群組 457"/>
            <p:cNvGrpSpPr/>
            <p:nvPr/>
          </p:nvGrpSpPr>
          <p:grpSpPr>
            <a:xfrm>
              <a:off x="5229356" y="4797605"/>
              <a:ext cx="1294242" cy="332413"/>
              <a:chOff x="5271856" y="3875177"/>
              <a:chExt cx="1294242" cy="332413"/>
            </a:xfrm>
          </p:grpSpPr>
          <p:sp>
            <p:nvSpPr>
              <p:cNvPr id="1050782" name="立方體 478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83" name="立方體 479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84" name="立方體 480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85" name="立方體 481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1" name="群組 458"/>
            <p:cNvGrpSpPr/>
            <p:nvPr/>
          </p:nvGrpSpPr>
          <p:grpSpPr>
            <a:xfrm>
              <a:off x="5229356" y="4541598"/>
              <a:ext cx="1294242" cy="332413"/>
              <a:chOff x="5271856" y="3875177"/>
              <a:chExt cx="1294242" cy="332413"/>
            </a:xfrm>
          </p:grpSpPr>
          <p:sp>
            <p:nvSpPr>
              <p:cNvPr id="1050786" name="立方體 474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87" name="立方體 475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88" name="立方體 476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89" name="立方體 477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2" name="群組 459"/>
            <p:cNvGrpSpPr/>
            <p:nvPr/>
          </p:nvGrpSpPr>
          <p:grpSpPr>
            <a:xfrm>
              <a:off x="5229356" y="4285591"/>
              <a:ext cx="1294242" cy="332413"/>
              <a:chOff x="5271856" y="3875177"/>
              <a:chExt cx="1294242" cy="332413"/>
            </a:xfrm>
          </p:grpSpPr>
          <p:sp>
            <p:nvSpPr>
              <p:cNvPr id="1050790" name="立方體 470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91" name="立方體 471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92" name="立方體 472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93" name="立方體 473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3" name="群組 460"/>
            <p:cNvGrpSpPr/>
            <p:nvPr/>
          </p:nvGrpSpPr>
          <p:grpSpPr>
            <a:xfrm>
              <a:off x="5229356" y="4029584"/>
              <a:ext cx="1294242" cy="332413"/>
              <a:chOff x="5271856" y="3875177"/>
              <a:chExt cx="1294242" cy="332413"/>
            </a:xfrm>
          </p:grpSpPr>
          <p:sp>
            <p:nvSpPr>
              <p:cNvPr id="1050794" name="立方體 466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95" name="立方體 467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96" name="立方體 468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97" name="立方體 469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4" name="群組 461"/>
            <p:cNvGrpSpPr/>
            <p:nvPr/>
          </p:nvGrpSpPr>
          <p:grpSpPr>
            <a:xfrm>
              <a:off x="5229356" y="3773577"/>
              <a:ext cx="1294242" cy="332413"/>
              <a:chOff x="5271856" y="3875177"/>
              <a:chExt cx="1294242" cy="332413"/>
            </a:xfrm>
          </p:grpSpPr>
          <p:sp>
            <p:nvSpPr>
              <p:cNvPr id="1050798" name="立方體 462"/>
              <p:cNvSpPr/>
              <p:nvPr/>
            </p:nvSpPr>
            <p:spPr>
              <a:xfrm>
                <a:off x="5271856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799" name="立方體 463"/>
              <p:cNvSpPr/>
              <p:nvPr/>
            </p:nvSpPr>
            <p:spPr>
              <a:xfrm>
                <a:off x="5577978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800" name="立方體 464"/>
              <p:cNvSpPr/>
              <p:nvPr/>
            </p:nvSpPr>
            <p:spPr>
              <a:xfrm>
                <a:off x="5884100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801" name="立方體 465"/>
              <p:cNvSpPr/>
              <p:nvPr/>
            </p:nvSpPr>
            <p:spPr>
              <a:xfrm>
                <a:off x="6190221" y="3875177"/>
                <a:ext cx="375877" cy="332413"/>
              </a:xfrm>
              <a:prstGeom prst="cube">
                <a:avLst>
                  <a:gd name="adj" fmla="val 34742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anchor="ctr" bIns="0" lIns="0" rIns="0" rtlCol="0" tIns="36000" wrap="square">
                <a:noAutofit/>
              </a:bodyPr>
              <a:p>
                <a:pPr algn="ctr"/>
                <a:r>
                  <a:rPr altLang="zh-TW" dirty="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X</a:t>
                </a:r>
                <a:endParaRPr altLang="en-US" dirty="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50802" name="文字方塊 494"/>
          <p:cNvSpPr txBox="1"/>
          <p:nvPr/>
        </p:nvSpPr>
        <p:spPr>
          <a:xfrm>
            <a:off x="5100715" y="3401101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dirty="0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50803" name="文字方塊 495"/>
          <p:cNvSpPr txBox="1"/>
          <p:nvPr/>
        </p:nvSpPr>
        <p:spPr>
          <a:xfrm>
            <a:off x="5004422" y="3645664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dirty="0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50804" name="文字方塊 496"/>
          <p:cNvSpPr txBox="1"/>
          <p:nvPr/>
        </p:nvSpPr>
        <p:spPr>
          <a:xfrm>
            <a:off x="5274801" y="3326574"/>
            <a:ext cx="99836" cy="206467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dirty="0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50805" name="文字方塊 497"/>
          <p:cNvSpPr txBox="1"/>
          <p:nvPr/>
        </p:nvSpPr>
        <p:spPr>
          <a:xfrm rot="5400000">
            <a:off x="3265207" y="3974805"/>
            <a:ext cx="114301" cy="203201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50806" name="文字方塊 498"/>
          <p:cNvSpPr txBox="1"/>
          <p:nvPr/>
        </p:nvSpPr>
        <p:spPr>
          <a:xfrm>
            <a:off x="3375602" y="3584318"/>
            <a:ext cx="1397001" cy="3556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2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MC</a:t>
            </a:r>
            <a:r>
              <a:rPr baseline="30000" b="1" cap="none" dirty="0" sz="2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3</a:t>
            </a:r>
            <a:r>
              <a:rPr b="1" cap="none" dirty="0" sz="2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Array</a:t>
            </a:r>
          </a:p>
        </p:txBody>
      </p:sp>
      <p:sp>
        <p:nvSpPr>
          <p:cNvPr id="1050807" name="文字方塊 499"/>
          <p:cNvSpPr txBox="1"/>
          <p:nvPr/>
        </p:nvSpPr>
        <p:spPr>
          <a:xfrm>
            <a:off x="5110767" y="5715257"/>
            <a:ext cx="1600200" cy="406400"/>
          </a:xfrm>
          <a:prstGeom prst="rect"/>
          <a:noFill/>
          <a:ln>
            <a:noFill/>
          </a:ln>
        </p:spPr>
        <p:txBody>
          <a:bodyPr anchor="t" anchorCtr="0" bIns="0" compatLnSpc="0" lIns="0" rIns="0" tIns="0" wrap="none">
            <a:spAutoFit/>
          </a:bodyPr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400" i="0" kern="1200" lang="en-US" strike="noStrike" u="none">
                <a:ln>
                  <a:noFill/>
                </a:ln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2 * 4 * 16 * (3 * 3 * 4)</a:t>
            </a:r>
          </a:p>
          <a:p>
            <a:pPr algn="just" hangingPunct="0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dirty="0" sz="1400" lang="en-US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= 4,608</a:t>
            </a:r>
            <a:endParaRPr b="1" cap="none" dirty="0" sz="1400" i="0" kern="1200" lang="en-US" strike="noStrike" u="none">
              <a:ln>
                <a:noFill/>
              </a:ln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08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87</a:t>
            </a:fld>
            <a:endParaRPr altLang="zh-TW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809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 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重點 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高頻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寬 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模塊</a:t>
            </a:r>
          </a:p>
        </p:txBody>
      </p:sp>
      <p:sp>
        <p:nvSpPr>
          <p:cNvPr id="1050810" name="正方形/長方形 14"/>
          <p:cNvSpPr/>
          <p:nvPr/>
        </p:nvSpPr>
        <p:spPr>
          <a:xfrm>
            <a:off x="896197" y="1635695"/>
            <a:ext cx="7578924" cy="4968552"/>
          </a:xfrm>
          <a:prstGeom prst="rect"/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46" name="グループ化 23"/>
          <p:cNvGrpSpPr/>
          <p:nvPr/>
        </p:nvGrpSpPr>
        <p:grpSpPr>
          <a:xfrm>
            <a:off x="1396224" y="2232222"/>
            <a:ext cx="758488" cy="2232248"/>
            <a:chOff x="1475656" y="2276872"/>
            <a:chExt cx="1008112" cy="1836204"/>
          </a:xfrm>
        </p:grpSpPr>
        <p:sp>
          <p:nvSpPr>
            <p:cNvPr id="1050811" name="正方形/長方形 15"/>
            <p:cNvSpPr/>
            <p:nvPr/>
          </p:nvSpPr>
          <p:spPr>
            <a:xfrm>
              <a:off x="1475656" y="2276872"/>
              <a:ext cx="1008112" cy="1836204"/>
            </a:xfrm>
            <a:prstGeom prst="rect"/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4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12" name="テキスト ボックス 17"/>
            <p:cNvSpPr txBox="1"/>
            <p:nvPr/>
          </p:nvSpPr>
          <p:spPr>
            <a:xfrm>
              <a:off x="1590036" y="2871809"/>
              <a:ext cx="800097" cy="305047"/>
            </a:xfrm>
            <a:prstGeom prst="rect"/>
            <a:noFill/>
            <a:ln>
              <a:noFill/>
            </a:ln>
          </p:spPr>
          <p:txBody>
            <a:bodyPr rtlCol="0" wrap="none">
              <a:spAutoFit/>
            </a:bodyPr>
            <a:p>
              <a:pPr algn="ctr"/>
              <a:r>
                <a:rPr altLang="ja-JP" dirty="0" sz="10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Control</a:t>
              </a:r>
            </a:p>
            <a:p>
              <a:pPr algn="ctr"/>
              <a:r>
                <a:rPr altLang="ja-JP" dirty="0" sz="10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Logic</a:t>
              </a:r>
              <a:endParaRPr altLang="en-US" dirty="0" sz="10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50813" name="正方形/長方形 18"/>
          <p:cNvSpPr/>
          <p:nvPr/>
        </p:nvSpPr>
        <p:spPr>
          <a:xfrm>
            <a:off x="853397" y="2300776"/>
            <a:ext cx="144016" cy="144016"/>
          </a:xfrm>
          <a:prstGeom prst="rect"/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050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27" name="直線矢印コネクタ 20"/>
          <p:cNvCxnSpPr>
            <a:cxnSpLocks/>
          </p:cNvCxnSpPr>
          <p:nvPr/>
        </p:nvCxnSpPr>
        <p:spPr>
          <a:xfrm>
            <a:off x="565365" y="2372784"/>
            <a:ext cx="288032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14" name="テキスト ボックス 21"/>
          <p:cNvSpPr txBox="1"/>
          <p:nvPr/>
        </p:nvSpPr>
        <p:spPr>
          <a:xfrm>
            <a:off x="-36512" y="2245826"/>
            <a:ext cx="703580" cy="256540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1050" kumimoji="1" lang="en-US" err="1">
                <a:ea typeface="微軟正黑體" panose="020B0604030504040204" pitchFamily="34" charset="-120"/>
                <a:cs typeface="Arial" panose="020B0604020202020204" pitchFamily="34" charset="0"/>
              </a:rPr>
              <a:t>RESET_n</a:t>
            </a:r>
            <a:endParaRPr altLang="en-US" dirty="0" sz="105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15" name="正方形/長方形 26"/>
          <p:cNvSpPr/>
          <p:nvPr/>
        </p:nvSpPr>
        <p:spPr>
          <a:xfrm>
            <a:off x="853397" y="2605570"/>
            <a:ext cx="144016" cy="144016"/>
          </a:xfrm>
          <a:prstGeom prst="rect"/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050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28" name="直線矢印コネクタ 27"/>
          <p:cNvCxnSpPr>
            <a:cxnSpLocks/>
          </p:cNvCxnSpPr>
          <p:nvPr/>
        </p:nvCxnSpPr>
        <p:spPr>
          <a:xfrm>
            <a:off x="565365" y="2677578"/>
            <a:ext cx="288032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16" name="テキスト ボックス 28"/>
          <p:cNvSpPr txBox="1"/>
          <p:nvPr/>
        </p:nvSpPr>
        <p:spPr>
          <a:xfrm>
            <a:off x="179893" y="2550620"/>
            <a:ext cx="449581" cy="256540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1050" kumimoji="1" lang="en-US" err="1">
                <a:ea typeface="微軟正黑體" panose="020B0604030504040204" pitchFamily="34" charset="-120"/>
                <a:cs typeface="Arial" panose="020B0604020202020204" pitchFamily="34" charset="0"/>
              </a:rPr>
              <a:t>CK_t</a:t>
            </a:r>
            <a:endParaRPr altLang="en-US" dirty="0" sz="105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17" name="正方形/長方形 30"/>
          <p:cNvSpPr/>
          <p:nvPr/>
        </p:nvSpPr>
        <p:spPr>
          <a:xfrm>
            <a:off x="853397" y="2910364"/>
            <a:ext cx="144016" cy="144016"/>
          </a:xfrm>
          <a:prstGeom prst="rect"/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050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29" name="直線矢印コネクタ 31"/>
          <p:cNvCxnSpPr>
            <a:cxnSpLocks/>
          </p:cNvCxnSpPr>
          <p:nvPr/>
        </p:nvCxnSpPr>
        <p:spPr>
          <a:xfrm>
            <a:off x="565365" y="2982372"/>
            <a:ext cx="288032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18" name="テキスト ボックス 32"/>
          <p:cNvSpPr txBox="1"/>
          <p:nvPr/>
        </p:nvSpPr>
        <p:spPr>
          <a:xfrm>
            <a:off x="162261" y="2855414"/>
            <a:ext cx="487681" cy="256540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1050" kumimoji="1" lang="en-US" err="1">
                <a:ea typeface="微軟正黑體" panose="020B0604030504040204" pitchFamily="34" charset="-120"/>
                <a:cs typeface="Arial" panose="020B0604020202020204" pitchFamily="34" charset="0"/>
              </a:rPr>
              <a:t>CS_n</a:t>
            </a:r>
            <a:endParaRPr altLang="en-US" dirty="0" sz="105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19" name="正方形/長方形 34"/>
          <p:cNvSpPr/>
          <p:nvPr/>
        </p:nvSpPr>
        <p:spPr>
          <a:xfrm>
            <a:off x="853397" y="3215158"/>
            <a:ext cx="144016" cy="144016"/>
          </a:xfrm>
          <a:prstGeom prst="rect"/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050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30" name="直線矢印コネクタ 35"/>
          <p:cNvCxnSpPr>
            <a:cxnSpLocks/>
          </p:cNvCxnSpPr>
          <p:nvPr/>
        </p:nvCxnSpPr>
        <p:spPr>
          <a:xfrm>
            <a:off x="565365" y="3287166"/>
            <a:ext cx="288032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20" name="テキスト ボックス 36"/>
          <p:cNvSpPr txBox="1"/>
          <p:nvPr/>
        </p:nvSpPr>
        <p:spPr>
          <a:xfrm>
            <a:off x="226381" y="3160208"/>
            <a:ext cx="424181" cy="256539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1050" kumimoji="1" lang="en-US">
                <a:ea typeface="微軟正黑體" panose="020B0604030504040204" pitchFamily="34" charset="-120"/>
                <a:cs typeface="Arial" panose="020B0604020202020204" pitchFamily="34" charset="0"/>
              </a:rPr>
              <a:t>CKE</a:t>
            </a:r>
            <a:endParaRPr altLang="en-US" dirty="0" sz="105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21" name="正方形/長方形 38"/>
          <p:cNvSpPr/>
          <p:nvPr/>
        </p:nvSpPr>
        <p:spPr>
          <a:xfrm>
            <a:off x="853397" y="3519952"/>
            <a:ext cx="144016" cy="144016"/>
          </a:xfrm>
          <a:prstGeom prst="rect"/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050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31" name="直線矢印コネクタ 39"/>
          <p:cNvCxnSpPr>
            <a:cxnSpLocks/>
          </p:cNvCxnSpPr>
          <p:nvPr/>
        </p:nvCxnSpPr>
        <p:spPr>
          <a:xfrm>
            <a:off x="565365" y="3591960"/>
            <a:ext cx="288032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22" name="テキスト ボックス 40"/>
          <p:cNvSpPr txBox="1"/>
          <p:nvPr/>
        </p:nvSpPr>
        <p:spPr>
          <a:xfrm>
            <a:off x="6769" y="3465002"/>
            <a:ext cx="563881" cy="256540"/>
          </a:xfrm>
          <a:prstGeom prst="rect"/>
          <a:noFill/>
        </p:spPr>
        <p:txBody>
          <a:bodyPr rtlCol="0" wrap="none">
            <a:spAutoFit/>
          </a:bodyPr>
          <a:p>
            <a:pPr algn="r"/>
            <a:r>
              <a:rPr altLang="ja-JP" dirty="0" sz="1050" kumimoji="1" lang="en-US" err="1">
                <a:ea typeface="微軟正黑體" panose="020B0604030504040204" pitchFamily="34" charset="-120"/>
                <a:cs typeface="Arial" panose="020B0604020202020204" pitchFamily="34" charset="0"/>
              </a:rPr>
              <a:t>RAS_n</a:t>
            </a:r>
            <a:endParaRPr altLang="en-US" dirty="0" sz="105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23" name="正方形/長方形 42"/>
          <p:cNvSpPr/>
          <p:nvPr/>
        </p:nvSpPr>
        <p:spPr>
          <a:xfrm>
            <a:off x="853397" y="3824746"/>
            <a:ext cx="144016" cy="144016"/>
          </a:xfrm>
          <a:prstGeom prst="rect"/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050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32" name="直線矢印コネクタ 43"/>
          <p:cNvCxnSpPr>
            <a:cxnSpLocks/>
          </p:cNvCxnSpPr>
          <p:nvPr/>
        </p:nvCxnSpPr>
        <p:spPr>
          <a:xfrm>
            <a:off x="565365" y="3896754"/>
            <a:ext cx="288032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24" name="テキスト ボックス 44"/>
          <p:cNvSpPr txBox="1"/>
          <p:nvPr/>
        </p:nvSpPr>
        <p:spPr>
          <a:xfrm>
            <a:off x="6769" y="3769796"/>
            <a:ext cx="576581" cy="256539"/>
          </a:xfrm>
          <a:prstGeom prst="rect"/>
          <a:noFill/>
        </p:spPr>
        <p:txBody>
          <a:bodyPr rtlCol="0" wrap="none">
            <a:spAutoFit/>
          </a:bodyPr>
          <a:p>
            <a:pPr algn="r"/>
            <a:r>
              <a:rPr altLang="ja-JP" dirty="0" sz="1050" lang="en-US" err="1">
                <a:ea typeface="微軟正黑體" panose="020B0604030504040204" pitchFamily="34" charset="-120"/>
                <a:cs typeface="Arial" panose="020B0604020202020204" pitchFamily="34" charset="0"/>
              </a:rPr>
              <a:t>CAS_n</a:t>
            </a:r>
            <a:endParaRPr altLang="en-US" dirty="0" sz="105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25" name="正方形/長方形 46"/>
          <p:cNvSpPr/>
          <p:nvPr/>
        </p:nvSpPr>
        <p:spPr>
          <a:xfrm>
            <a:off x="853397" y="4129541"/>
            <a:ext cx="144016" cy="144016"/>
          </a:xfrm>
          <a:prstGeom prst="rect"/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050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33" name="直線矢印コネクタ 47"/>
          <p:cNvCxnSpPr>
            <a:cxnSpLocks/>
          </p:cNvCxnSpPr>
          <p:nvPr/>
        </p:nvCxnSpPr>
        <p:spPr>
          <a:xfrm>
            <a:off x="565365" y="4201549"/>
            <a:ext cx="288032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26" name="テキスト ボックス 48"/>
          <p:cNvSpPr txBox="1"/>
          <p:nvPr/>
        </p:nvSpPr>
        <p:spPr>
          <a:xfrm>
            <a:off x="67683" y="4035537"/>
            <a:ext cx="513080" cy="256540"/>
          </a:xfrm>
          <a:prstGeom prst="rect"/>
          <a:noFill/>
        </p:spPr>
        <p:txBody>
          <a:bodyPr rtlCol="0" wrap="none">
            <a:spAutoFit/>
          </a:bodyPr>
          <a:p>
            <a:pPr algn="r"/>
            <a:r>
              <a:rPr altLang="ja-JP" dirty="0" sz="1050" lang="en-US" err="1">
                <a:ea typeface="微軟正黑體" panose="020B0604030504040204" pitchFamily="34" charset="-120"/>
                <a:cs typeface="Arial" panose="020B0604020202020204" pitchFamily="34" charset="0"/>
              </a:rPr>
              <a:t>WE_n</a:t>
            </a:r>
            <a:endParaRPr altLang="en-US" dirty="0" sz="105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27" name="正方形/長方形 50"/>
          <p:cNvSpPr/>
          <p:nvPr/>
        </p:nvSpPr>
        <p:spPr>
          <a:xfrm>
            <a:off x="860431" y="5729806"/>
            <a:ext cx="144016" cy="144016"/>
          </a:xfrm>
          <a:prstGeom prst="rect"/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050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34" name="直線矢印コネクタ 51"/>
          <p:cNvCxnSpPr>
            <a:cxnSpLocks/>
          </p:cNvCxnSpPr>
          <p:nvPr/>
        </p:nvCxnSpPr>
        <p:spPr>
          <a:xfrm>
            <a:off x="572399" y="5801814"/>
            <a:ext cx="288032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28" name="テキスト ボックス 52"/>
          <p:cNvSpPr txBox="1"/>
          <p:nvPr/>
        </p:nvSpPr>
        <p:spPr>
          <a:xfrm>
            <a:off x="179893" y="5635802"/>
            <a:ext cx="439544" cy="253916"/>
          </a:xfrm>
          <a:prstGeom prst="rect"/>
          <a:noFill/>
        </p:spPr>
        <p:txBody>
          <a:bodyPr rtlCol="0" wrap="none">
            <a:spAutoFit/>
          </a:bodyPr>
          <a:p>
            <a:pPr algn="r"/>
            <a:r>
              <a:rPr altLang="ja-JP" dirty="0" sz="1050" lang="en-US">
                <a:ea typeface="微軟正黑體" panose="020B0604030504040204" pitchFamily="34" charset="-120"/>
                <a:cs typeface="Arial" panose="020B0604020202020204" pitchFamily="34" charset="0"/>
              </a:rPr>
              <a:t>BA0</a:t>
            </a:r>
            <a:endParaRPr altLang="en-US" dirty="0" sz="105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29" name="正方形/長方形 54"/>
          <p:cNvSpPr/>
          <p:nvPr/>
        </p:nvSpPr>
        <p:spPr>
          <a:xfrm>
            <a:off x="860431" y="6002587"/>
            <a:ext cx="144016" cy="144016"/>
          </a:xfrm>
          <a:prstGeom prst="rect"/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050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35" name="直線矢印コネクタ 55"/>
          <p:cNvCxnSpPr>
            <a:cxnSpLocks/>
          </p:cNvCxnSpPr>
          <p:nvPr/>
        </p:nvCxnSpPr>
        <p:spPr>
          <a:xfrm>
            <a:off x="572399" y="6074595"/>
            <a:ext cx="288032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30" name="テキスト ボックス 56"/>
          <p:cNvSpPr txBox="1"/>
          <p:nvPr/>
        </p:nvSpPr>
        <p:spPr>
          <a:xfrm>
            <a:off x="-10865" y="5908583"/>
            <a:ext cx="601981" cy="256540"/>
          </a:xfrm>
          <a:prstGeom prst="rect"/>
          <a:noFill/>
        </p:spPr>
        <p:txBody>
          <a:bodyPr rtlCol="0" wrap="none">
            <a:spAutoFit/>
          </a:bodyPr>
          <a:p>
            <a:pPr algn="r"/>
            <a:r>
              <a:rPr altLang="ja-JP" dirty="0" sz="1050" lang="en-US">
                <a:ea typeface="微軟正黑體" panose="020B0604030504040204" pitchFamily="34" charset="-120"/>
                <a:cs typeface="Arial" panose="020B0604020202020204" pitchFamily="34" charset="0"/>
              </a:rPr>
              <a:t>A[10:0]</a:t>
            </a:r>
            <a:endParaRPr altLang="en-US" dirty="0" sz="105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47" name="グループ化 61"/>
          <p:cNvGrpSpPr/>
          <p:nvPr/>
        </p:nvGrpSpPr>
        <p:grpSpPr>
          <a:xfrm>
            <a:off x="1396224" y="4463496"/>
            <a:ext cx="758488" cy="539687"/>
            <a:chOff x="1475656" y="2276872"/>
            <a:chExt cx="1008112" cy="1836204"/>
          </a:xfrm>
        </p:grpSpPr>
        <p:sp>
          <p:nvSpPr>
            <p:cNvPr id="1050831" name="正方形/長方形 62"/>
            <p:cNvSpPr/>
            <p:nvPr/>
          </p:nvSpPr>
          <p:spPr>
            <a:xfrm>
              <a:off x="1475656" y="2276872"/>
              <a:ext cx="1008112" cy="1836204"/>
            </a:xfrm>
            <a:prstGeom prst="rect"/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4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32" name="テキスト ボックス 63"/>
            <p:cNvSpPr txBox="1"/>
            <p:nvPr/>
          </p:nvSpPr>
          <p:spPr>
            <a:xfrm>
              <a:off x="1535714" y="2469479"/>
              <a:ext cx="833857" cy="1261731"/>
            </a:xfrm>
            <a:prstGeom prst="rect"/>
            <a:noFill/>
            <a:ln>
              <a:noFill/>
            </a:ln>
          </p:spPr>
          <p:txBody>
            <a:bodyPr rtlCol="0" wrap="none">
              <a:spAutoFit/>
            </a:bodyPr>
            <a:p>
              <a:pPr algn="ctr"/>
              <a:r>
                <a:rPr altLang="ja-JP" dirty="0" sz="10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Mode </a:t>
              </a:r>
              <a:endParaRPr altLang="ja-JP" dirty="0" sz="1000" 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r>
                <a:rPr altLang="ja-JP" dirty="0" sz="10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Register</a:t>
              </a:r>
              <a:endParaRPr altLang="en-US" dirty="0" sz="10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48" name="グループ化 64"/>
          <p:cNvGrpSpPr/>
          <p:nvPr/>
        </p:nvGrpSpPr>
        <p:grpSpPr>
          <a:xfrm>
            <a:off x="1414710" y="5657046"/>
            <a:ext cx="746266" cy="539687"/>
            <a:chOff x="1475656" y="2276872"/>
            <a:chExt cx="1008112" cy="1836204"/>
          </a:xfrm>
        </p:grpSpPr>
        <p:sp>
          <p:nvSpPr>
            <p:cNvPr id="1050833" name="正方形/長方形 65"/>
            <p:cNvSpPr/>
            <p:nvPr/>
          </p:nvSpPr>
          <p:spPr>
            <a:xfrm>
              <a:off x="1475656" y="2276872"/>
              <a:ext cx="1008112" cy="1836204"/>
            </a:xfrm>
            <a:prstGeom prst="rect"/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sz="14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34" name="テキスト ボックス 66"/>
            <p:cNvSpPr txBox="1"/>
            <p:nvPr/>
          </p:nvSpPr>
          <p:spPr>
            <a:xfrm>
              <a:off x="1528332" y="2464879"/>
              <a:ext cx="881826" cy="1261731"/>
            </a:xfrm>
            <a:prstGeom prst="rect"/>
            <a:noFill/>
            <a:ln>
              <a:noFill/>
            </a:ln>
          </p:spPr>
          <p:txBody>
            <a:bodyPr rtlCol="0" wrap="none">
              <a:spAutoFit/>
            </a:bodyPr>
            <a:p>
              <a:pPr algn="ctr"/>
              <a:r>
                <a:rPr altLang="ja-JP" dirty="0" sz="10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Address</a:t>
              </a:r>
            </a:p>
            <a:p>
              <a:pPr algn="ctr"/>
              <a:r>
                <a:rPr altLang="ja-JP" dirty="0" sz="10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Register</a:t>
              </a:r>
              <a:endParaRPr altLang="en-US" dirty="0" sz="10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3145936" name="直線矢印コネクタ 73"/>
          <p:cNvCxnSpPr>
            <a:cxnSpLocks/>
            <a:stCxn id="1050827" idx="3"/>
          </p:cNvCxnSpPr>
          <p:nvPr/>
        </p:nvCxnSpPr>
        <p:spPr>
          <a:xfrm>
            <a:off x="1004447" y="5801814"/>
            <a:ext cx="425014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7" name="直線矢印コネクタ 76"/>
          <p:cNvCxnSpPr>
            <a:cxnSpLocks/>
          </p:cNvCxnSpPr>
          <p:nvPr/>
        </p:nvCxnSpPr>
        <p:spPr>
          <a:xfrm>
            <a:off x="997413" y="6072344"/>
            <a:ext cx="425014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38" name="直線コネクタ 78"/>
          <p:cNvCxnSpPr>
            <a:cxnSpLocks/>
          </p:cNvCxnSpPr>
          <p:nvPr/>
        </p:nvCxnSpPr>
        <p:spPr>
          <a:xfrm flipH="1">
            <a:off x="1109825" y="5973082"/>
            <a:ext cx="147533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35" name="テキスト ボックス 79"/>
          <p:cNvSpPr txBox="1"/>
          <p:nvPr/>
        </p:nvSpPr>
        <p:spPr>
          <a:xfrm>
            <a:off x="989696" y="5887171"/>
            <a:ext cx="319318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kumimoji="1" lang="en-US"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39" name="直線矢印コネクタ 82"/>
          <p:cNvCxnSpPr>
            <a:cxnSpLocks/>
          </p:cNvCxnSpPr>
          <p:nvPr/>
        </p:nvCxnSpPr>
        <p:spPr>
          <a:xfrm>
            <a:off x="989696" y="2360660"/>
            <a:ext cx="425014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0" name="直線矢印コネクタ 83"/>
          <p:cNvCxnSpPr>
            <a:cxnSpLocks/>
          </p:cNvCxnSpPr>
          <p:nvPr/>
        </p:nvCxnSpPr>
        <p:spPr>
          <a:xfrm>
            <a:off x="989696" y="2665454"/>
            <a:ext cx="425014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1" name="直線矢印コネクタ 84"/>
          <p:cNvCxnSpPr>
            <a:cxnSpLocks/>
          </p:cNvCxnSpPr>
          <p:nvPr/>
        </p:nvCxnSpPr>
        <p:spPr>
          <a:xfrm>
            <a:off x="989696" y="2970248"/>
            <a:ext cx="425014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2" name="直線矢印コネクタ 85"/>
          <p:cNvCxnSpPr>
            <a:cxnSpLocks/>
          </p:cNvCxnSpPr>
          <p:nvPr/>
        </p:nvCxnSpPr>
        <p:spPr>
          <a:xfrm>
            <a:off x="989696" y="3275042"/>
            <a:ext cx="425014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3" name="直線矢印コネクタ 91"/>
          <p:cNvCxnSpPr>
            <a:cxnSpLocks/>
          </p:cNvCxnSpPr>
          <p:nvPr/>
        </p:nvCxnSpPr>
        <p:spPr>
          <a:xfrm>
            <a:off x="989696" y="3579836"/>
            <a:ext cx="425014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4" name="直線矢印コネクタ 92"/>
          <p:cNvCxnSpPr>
            <a:cxnSpLocks/>
          </p:cNvCxnSpPr>
          <p:nvPr/>
        </p:nvCxnSpPr>
        <p:spPr>
          <a:xfrm>
            <a:off x="989696" y="3884630"/>
            <a:ext cx="425014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5" name="直線矢印コネクタ 93"/>
          <p:cNvCxnSpPr>
            <a:cxnSpLocks/>
          </p:cNvCxnSpPr>
          <p:nvPr/>
        </p:nvCxnSpPr>
        <p:spPr>
          <a:xfrm>
            <a:off x="989696" y="4189425"/>
            <a:ext cx="425014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36" name="正方形/長方形 94"/>
          <p:cNvSpPr/>
          <p:nvPr/>
        </p:nvSpPr>
        <p:spPr>
          <a:xfrm>
            <a:off x="2521469" y="5625488"/>
            <a:ext cx="688781" cy="492515"/>
          </a:xfrm>
          <a:prstGeom prst="rect"/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ja-JP" dirty="0" sz="900" kumimoji="1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Bank</a:t>
            </a:r>
          </a:p>
          <a:p>
            <a:pPr algn="ctr"/>
            <a:r>
              <a:rPr altLang="ja-JP" dirty="0" sz="900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Control</a:t>
            </a:r>
          </a:p>
          <a:p>
            <a:pPr algn="ctr"/>
            <a:r>
              <a:rPr altLang="ja-JP" dirty="0" sz="900" kumimoji="1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Logic</a:t>
            </a:r>
            <a:endParaRPr altLang="en-US" dirty="0" sz="900" kumimoji="1" lang="ja-JP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37" name="正方形/長方形 95"/>
          <p:cNvSpPr/>
          <p:nvPr/>
        </p:nvSpPr>
        <p:spPr>
          <a:xfrm>
            <a:off x="2573270" y="4787353"/>
            <a:ext cx="630578" cy="345265"/>
          </a:xfrm>
          <a:prstGeom prst="rect"/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ja-JP" dirty="0" sz="1000" kumimoji="1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Refresh</a:t>
            </a:r>
          </a:p>
          <a:p>
            <a:pPr algn="ctr"/>
            <a:r>
              <a:rPr altLang="ja-JP" dirty="0" sz="1000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counter</a:t>
            </a:r>
            <a:endParaRPr altLang="en-US" dirty="0" sz="1000" kumimoji="1" lang="ja-JP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38" name="正方形/長方形 96"/>
          <p:cNvSpPr/>
          <p:nvPr/>
        </p:nvSpPr>
        <p:spPr>
          <a:xfrm>
            <a:off x="3457119" y="3408048"/>
            <a:ext cx="460097" cy="1250063"/>
          </a:xfrm>
          <a:prstGeom prst="rect"/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ja-JP" dirty="0" sz="1000" kumimoji="1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Row</a:t>
            </a:r>
          </a:p>
          <a:p>
            <a:pPr algn="ctr"/>
            <a:r>
              <a:rPr altLang="ja-JP" dirty="0" sz="1000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Add.</a:t>
            </a:r>
          </a:p>
          <a:p>
            <a:pPr algn="ctr"/>
            <a:r>
              <a:rPr altLang="ja-JP" dirty="0" sz="1000" kumimoji="1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MUX</a:t>
            </a:r>
            <a:endParaRPr altLang="en-US" dirty="0" sz="1000" kumimoji="1" lang="ja-JP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46" name="直線矢印コネクタ 116"/>
          <p:cNvCxnSpPr>
            <a:cxnSpLocks/>
          </p:cNvCxnSpPr>
          <p:nvPr/>
        </p:nvCxnSpPr>
        <p:spPr>
          <a:xfrm flipV="1">
            <a:off x="1776422" y="4992224"/>
            <a:ext cx="0" cy="652247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7" name="直線コネクタ 118"/>
          <p:cNvCxnSpPr>
            <a:cxnSpLocks/>
          </p:cNvCxnSpPr>
          <p:nvPr/>
        </p:nvCxnSpPr>
        <p:spPr>
          <a:xfrm flipH="1">
            <a:off x="1732646" y="5222151"/>
            <a:ext cx="147533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39" name="テキスト ボックス 119"/>
          <p:cNvSpPr txBox="1"/>
          <p:nvPr/>
        </p:nvSpPr>
        <p:spPr>
          <a:xfrm>
            <a:off x="1706910" y="5064795"/>
            <a:ext cx="319318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kumimoji="1" lang="en-US"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48" name="直線矢印コネクタ 129"/>
          <p:cNvCxnSpPr>
            <a:cxnSpLocks/>
          </p:cNvCxnSpPr>
          <p:nvPr/>
        </p:nvCxnSpPr>
        <p:spPr>
          <a:xfrm>
            <a:off x="2163193" y="3579836"/>
            <a:ext cx="1293926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49" name="直線矢印コネクタ 133"/>
          <p:cNvCxnSpPr>
            <a:cxnSpLocks/>
          </p:cNvCxnSpPr>
          <p:nvPr/>
        </p:nvCxnSpPr>
        <p:spPr>
          <a:xfrm>
            <a:off x="3629185" y="1995611"/>
            <a:ext cx="1616319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0" name="直線コネクタ 134"/>
          <p:cNvCxnSpPr>
            <a:cxnSpLocks/>
          </p:cNvCxnSpPr>
          <p:nvPr/>
        </p:nvCxnSpPr>
        <p:spPr>
          <a:xfrm flipH="1">
            <a:off x="4089082" y="1895879"/>
            <a:ext cx="147532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40" name="テキスト ボックス 135"/>
          <p:cNvSpPr txBox="1"/>
          <p:nvPr/>
        </p:nvSpPr>
        <p:spPr>
          <a:xfrm>
            <a:off x="3961176" y="1828165"/>
            <a:ext cx="251992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lang="en-US">
                <a:ea typeface="微軟正黑體" panose="020B0604030504040204" pitchFamily="34" charset="-120"/>
                <a:cs typeface="Arial" panose="020B0604020202020204" pitchFamily="34" charset="0"/>
              </a:rPr>
              <a:t>7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41" name="テキスト ボックス 137"/>
          <p:cNvSpPr txBox="1"/>
          <p:nvPr/>
        </p:nvSpPr>
        <p:spPr>
          <a:xfrm>
            <a:off x="2734224" y="3336040"/>
            <a:ext cx="437940" cy="307777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1400" lang="en-US">
                <a:ea typeface="微軟正黑體" panose="020B0604030504040204" pitchFamily="34" charset="-120"/>
                <a:cs typeface="Arial" panose="020B0604020202020204" pitchFamily="34" charset="0"/>
              </a:rPr>
              <a:t>act</a:t>
            </a:r>
            <a:endParaRPr altLang="en-US" dirty="0" sz="14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51" name="カギ線コネクタ 139"/>
          <p:cNvCxnSpPr>
            <a:cxnSpLocks/>
            <a:endCxn id="1050838" idx="1"/>
          </p:cNvCxnSpPr>
          <p:nvPr/>
        </p:nvCxnSpPr>
        <p:spPr>
          <a:xfrm flipV="1">
            <a:off x="1780606" y="4033080"/>
            <a:ext cx="1676513" cy="1431084"/>
          </a:xfrm>
          <a:prstGeom prst="bentConnector3">
            <a:avLst>
              <a:gd name="adj1" fmla="val 32388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2" name="直線コネクタ 149"/>
          <p:cNvCxnSpPr>
            <a:cxnSpLocks/>
          </p:cNvCxnSpPr>
          <p:nvPr/>
        </p:nvCxnSpPr>
        <p:spPr>
          <a:xfrm flipH="1">
            <a:off x="2864416" y="3941194"/>
            <a:ext cx="147533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42" name="テキスト ボックス 150"/>
          <p:cNvSpPr txBox="1"/>
          <p:nvPr/>
        </p:nvSpPr>
        <p:spPr>
          <a:xfrm>
            <a:off x="2744287" y="3855283"/>
            <a:ext cx="319318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kumimoji="1" lang="en-US"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53" name="直線矢印コネクタ 164"/>
          <p:cNvCxnSpPr>
            <a:cxnSpLocks/>
          </p:cNvCxnSpPr>
          <p:nvPr/>
        </p:nvCxnSpPr>
        <p:spPr>
          <a:xfrm flipV="1">
            <a:off x="2164634" y="5856320"/>
            <a:ext cx="356835" cy="2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4" name="カギ線コネクタ 59"/>
          <p:cNvCxnSpPr>
            <a:cxnSpLocks/>
          </p:cNvCxnSpPr>
          <p:nvPr/>
        </p:nvCxnSpPr>
        <p:spPr>
          <a:xfrm flipV="1">
            <a:off x="3917216" y="2959361"/>
            <a:ext cx="520127" cy="1073719"/>
          </a:xfrm>
          <a:prstGeom prst="bentConnector3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5" name="直線コネクタ 115"/>
          <p:cNvCxnSpPr>
            <a:cxnSpLocks/>
          </p:cNvCxnSpPr>
          <p:nvPr/>
        </p:nvCxnSpPr>
        <p:spPr>
          <a:xfrm flipH="1">
            <a:off x="4078319" y="3157263"/>
            <a:ext cx="147533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43" name="テキスト ボックス 117"/>
          <p:cNvSpPr txBox="1"/>
          <p:nvPr/>
        </p:nvSpPr>
        <p:spPr>
          <a:xfrm>
            <a:off x="3958190" y="3071352"/>
            <a:ext cx="319318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kumimoji="1" lang="en-US"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44" name="正方形/長方形 124"/>
          <p:cNvSpPr/>
          <p:nvPr/>
        </p:nvSpPr>
        <p:spPr>
          <a:xfrm>
            <a:off x="3059645" y="1829725"/>
            <a:ext cx="576064" cy="1250063"/>
          </a:xfrm>
          <a:prstGeom prst="rect"/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ja-JP" dirty="0" sz="800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Col.</a:t>
            </a:r>
          </a:p>
          <a:p>
            <a:pPr algn="ctr"/>
            <a:r>
              <a:rPr altLang="ja-JP" dirty="0" sz="800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Add.</a:t>
            </a:r>
          </a:p>
          <a:p>
            <a:pPr algn="ctr"/>
            <a:r>
              <a:rPr altLang="ja-JP" dirty="0" sz="800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Latch</a:t>
            </a:r>
          </a:p>
        </p:txBody>
      </p:sp>
      <p:sp>
        <p:nvSpPr>
          <p:cNvPr id="1050845" name="右大かっこ 112"/>
          <p:cNvSpPr/>
          <p:nvPr/>
        </p:nvSpPr>
        <p:spPr>
          <a:xfrm>
            <a:off x="2316427" y="3480056"/>
            <a:ext cx="45719" cy="167748"/>
          </a:xfrm>
          <a:prstGeom prst="rightBracket"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altLang="en-US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56" name="直線コネクタ 136"/>
          <p:cNvCxnSpPr>
            <a:cxnSpLocks/>
          </p:cNvCxnSpPr>
          <p:nvPr/>
        </p:nvCxnSpPr>
        <p:spPr>
          <a:xfrm>
            <a:off x="2323544" y="3643817"/>
            <a:ext cx="0" cy="389263"/>
          </a:xfrm>
          <a:prstGeom prst="line"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7" name="直線コネクタ 158"/>
          <p:cNvCxnSpPr>
            <a:cxnSpLocks/>
          </p:cNvCxnSpPr>
          <p:nvPr/>
        </p:nvCxnSpPr>
        <p:spPr>
          <a:xfrm>
            <a:off x="2316427" y="2444792"/>
            <a:ext cx="0" cy="1047293"/>
          </a:xfrm>
          <a:prstGeom prst="line"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8" name="直線矢印コネクタ 159"/>
          <p:cNvCxnSpPr>
            <a:cxnSpLocks/>
            <a:endCxn id="1050844" idx="1"/>
          </p:cNvCxnSpPr>
          <p:nvPr/>
        </p:nvCxnSpPr>
        <p:spPr>
          <a:xfrm>
            <a:off x="2316427" y="2454756"/>
            <a:ext cx="743218" cy="1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59" name="直線コネクタ 163"/>
          <p:cNvCxnSpPr>
            <a:cxnSpLocks/>
          </p:cNvCxnSpPr>
          <p:nvPr/>
        </p:nvCxnSpPr>
        <p:spPr>
          <a:xfrm flipH="1">
            <a:off x="2785161" y="2370491"/>
            <a:ext cx="147533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46" name="テキスト ボックス 165"/>
          <p:cNvSpPr txBox="1"/>
          <p:nvPr/>
        </p:nvSpPr>
        <p:spPr>
          <a:xfrm>
            <a:off x="2665032" y="2284580"/>
            <a:ext cx="251992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lang="en-US">
                <a:ea typeface="微軟正黑體" panose="020B0604030504040204" pitchFamily="34" charset="-120"/>
                <a:cs typeface="Arial" panose="020B0604020202020204" pitchFamily="34" charset="0"/>
              </a:rPr>
              <a:t>9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49" name="グループ化 295"/>
          <p:cNvGrpSpPr/>
          <p:nvPr/>
        </p:nvGrpSpPr>
        <p:grpSpPr>
          <a:xfrm>
            <a:off x="4437342" y="2428794"/>
            <a:ext cx="884125" cy="1061134"/>
            <a:chOff x="4969524" y="2233722"/>
            <a:chExt cx="1121884" cy="1061134"/>
          </a:xfrm>
        </p:grpSpPr>
        <p:sp>
          <p:nvSpPr>
            <p:cNvPr id="1050847" name="正方形/長方形 171"/>
            <p:cNvSpPr/>
            <p:nvPr/>
          </p:nvSpPr>
          <p:spPr>
            <a:xfrm>
              <a:off x="4969524" y="2233722"/>
              <a:ext cx="630188" cy="1061134"/>
            </a:xfrm>
            <a:prstGeom prst="rect"/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Row</a:t>
              </a:r>
            </a:p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Add.</a:t>
              </a:r>
            </a:p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Latch</a:t>
              </a:r>
            </a:p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Deco-der</a:t>
              </a:r>
              <a:endParaRPr altLang="en-US" dirty="0" sz="8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48" name="右矢印 71"/>
            <p:cNvSpPr/>
            <p:nvPr/>
          </p:nvSpPr>
          <p:spPr>
            <a:xfrm>
              <a:off x="5604541" y="2564904"/>
              <a:ext cx="375755" cy="412806"/>
            </a:xfrm>
            <a:prstGeom prst="rightArrow">
              <a:avLst>
                <a:gd name="adj1" fmla="val 50000"/>
                <a:gd name="adj2" fmla="val 56424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kumimoji="1" lang="ja-JP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49" name="テキスト ボックス 173"/>
            <p:cNvSpPr txBox="1"/>
            <p:nvPr/>
          </p:nvSpPr>
          <p:spPr>
            <a:xfrm>
              <a:off x="5515356" y="2652152"/>
              <a:ext cx="576052" cy="2308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9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2048</a:t>
              </a:r>
              <a:endParaRPr altLang="en-US" dirty="0" sz="9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3145960" name="直線矢印コネクタ 177"/>
          <p:cNvCxnSpPr>
            <a:cxnSpLocks/>
          </p:cNvCxnSpPr>
          <p:nvPr/>
        </p:nvCxnSpPr>
        <p:spPr>
          <a:xfrm>
            <a:off x="3629185" y="2242061"/>
            <a:ext cx="454969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61" name="直線コネクタ 178"/>
          <p:cNvCxnSpPr>
            <a:cxnSpLocks/>
          </p:cNvCxnSpPr>
          <p:nvPr/>
        </p:nvCxnSpPr>
        <p:spPr>
          <a:xfrm flipH="1">
            <a:off x="3753601" y="2137658"/>
            <a:ext cx="147533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50" name="テキスト ボックス 180"/>
          <p:cNvSpPr txBox="1"/>
          <p:nvPr/>
        </p:nvSpPr>
        <p:spPr>
          <a:xfrm>
            <a:off x="3655243" y="2069944"/>
            <a:ext cx="251992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lang="en-US">
                <a:ea typeface="微軟正黑體" panose="020B0604030504040204" pitchFamily="34" charset="-120"/>
                <a:cs typeface="Arial" panose="020B0604020202020204" pitchFamily="34" charset="0"/>
              </a:rPr>
              <a:t>2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51" name="テキスト ボックス 181"/>
          <p:cNvSpPr txBox="1"/>
          <p:nvPr/>
        </p:nvSpPr>
        <p:spPr>
          <a:xfrm>
            <a:off x="4091082" y="2111904"/>
            <a:ext cx="868680" cy="218440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lang="en-US">
                <a:ea typeface="微軟正黑體" panose="020B0604030504040204" pitchFamily="34" charset="-120"/>
                <a:cs typeface="Arial" panose="020B0604020202020204" pitchFamily="34" charset="0"/>
              </a:rPr>
              <a:t>Columns  0, 1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62" name="直線矢印コネクタ 201"/>
          <p:cNvCxnSpPr>
            <a:cxnSpLocks/>
          </p:cNvCxnSpPr>
          <p:nvPr/>
        </p:nvCxnSpPr>
        <p:spPr>
          <a:xfrm>
            <a:off x="2886178" y="4376877"/>
            <a:ext cx="563809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52" name="テキスト ボックス 204"/>
          <p:cNvSpPr txBox="1"/>
          <p:nvPr/>
        </p:nvSpPr>
        <p:spPr>
          <a:xfrm>
            <a:off x="2158685" y="5663592"/>
            <a:ext cx="402674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lang="en-US">
                <a:ea typeface="微軟正黑體" panose="020B0604030504040204" pitchFamily="34" charset="-120"/>
                <a:cs typeface="Arial" panose="020B0604020202020204" pitchFamily="34" charset="0"/>
              </a:rPr>
              <a:t>BA0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63" name="直線コネクタ 205"/>
          <p:cNvCxnSpPr>
            <a:cxnSpLocks/>
          </p:cNvCxnSpPr>
          <p:nvPr/>
        </p:nvCxnSpPr>
        <p:spPr>
          <a:xfrm flipH="1">
            <a:off x="3081041" y="4272144"/>
            <a:ext cx="196367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グループ化 209"/>
          <p:cNvGrpSpPr/>
          <p:nvPr/>
        </p:nvGrpSpPr>
        <p:grpSpPr>
          <a:xfrm>
            <a:off x="4039534" y="4850808"/>
            <a:ext cx="2092198" cy="428217"/>
            <a:chOff x="5131855" y="4365104"/>
            <a:chExt cx="2092198" cy="428217"/>
          </a:xfrm>
        </p:grpSpPr>
        <p:sp>
          <p:nvSpPr>
            <p:cNvPr id="1050853" name="テキスト ボックス 185"/>
            <p:cNvSpPr txBox="1"/>
            <p:nvPr/>
          </p:nvSpPr>
          <p:spPr>
            <a:xfrm>
              <a:off x="5913802" y="4365104"/>
              <a:ext cx="251992" cy="2308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9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</a:t>
              </a:r>
              <a:endParaRPr altLang="en-US" dirty="0" sz="9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54" name="正方形/長方形 175"/>
            <p:cNvSpPr/>
            <p:nvPr/>
          </p:nvSpPr>
          <p:spPr>
            <a:xfrm>
              <a:off x="6263978" y="4448091"/>
              <a:ext cx="960075" cy="342206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Read FIFO and </a:t>
              </a:r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latch</a:t>
              </a:r>
              <a:endParaRPr altLang="en-US" dirty="0" sz="8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55" name="テキスト ボックス 182"/>
            <p:cNvSpPr txBox="1"/>
            <p:nvPr/>
          </p:nvSpPr>
          <p:spPr>
            <a:xfrm>
              <a:off x="5131855" y="4409554"/>
              <a:ext cx="805180" cy="205741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Columns  0, 1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964" name="直線コネクタ 187"/>
            <p:cNvCxnSpPr>
              <a:cxnSpLocks/>
            </p:cNvCxnSpPr>
            <p:nvPr/>
          </p:nvCxnSpPr>
          <p:spPr>
            <a:xfrm flipH="1">
              <a:off x="6008643" y="4458532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856" name="テキスト ボックス 191"/>
            <p:cNvSpPr txBox="1"/>
            <p:nvPr/>
          </p:nvSpPr>
          <p:spPr>
            <a:xfrm>
              <a:off x="5545430" y="4577877"/>
              <a:ext cx="413896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lang="en-US" err="1">
                  <a:ea typeface="微軟正黑體" panose="020B0604030504040204" pitchFamily="34" charset="-120"/>
                  <a:cs typeface="Arial" panose="020B0604020202020204" pitchFamily="34" charset="0"/>
                </a:rPr>
                <a:t>CK_t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965" name="直線矢印コネクタ 207"/>
            <p:cNvCxnSpPr>
              <a:cxnSpLocks/>
            </p:cNvCxnSpPr>
            <p:nvPr/>
          </p:nvCxnSpPr>
          <p:spPr>
            <a:xfrm>
              <a:off x="5903227" y="4538267"/>
              <a:ext cx="360752" cy="0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66" name="直線矢印コネクタ 208"/>
            <p:cNvCxnSpPr>
              <a:cxnSpLocks/>
            </p:cNvCxnSpPr>
            <p:nvPr/>
          </p:nvCxnSpPr>
          <p:spPr>
            <a:xfrm>
              <a:off x="5903227" y="4686070"/>
              <a:ext cx="360752" cy="0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45967" name="直線矢印コネクタ 229"/>
          <p:cNvCxnSpPr>
            <a:cxnSpLocks/>
          </p:cNvCxnSpPr>
          <p:nvPr/>
        </p:nvCxnSpPr>
        <p:spPr>
          <a:xfrm flipV="1">
            <a:off x="3221145" y="5856264"/>
            <a:ext cx="259011" cy="1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57" name="テキスト ボックス 230"/>
          <p:cNvSpPr txBox="1"/>
          <p:nvPr/>
        </p:nvSpPr>
        <p:spPr>
          <a:xfrm>
            <a:off x="3404164" y="5730905"/>
            <a:ext cx="388248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lang="en-US">
                <a:ea typeface="微軟正黑體" panose="020B0604030504040204" pitchFamily="34" charset="-120"/>
                <a:cs typeface="Arial" panose="020B0604020202020204" pitchFamily="34" charset="0"/>
              </a:rPr>
              <a:t>ba0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68" name="直線矢印コネクタ 235"/>
          <p:cNvCxnSpPr>
            <a:cxnSpLocks/>
          </p:cNvCxnSpPr>
          <p:nvPr/>
        </p:nvCxnSpPr>
        <p:spPr>
          <a:xfrm flipV="1">
            <a:off x="2720587" y="2759976"/>
            <a:ext cx="344743" cy="1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58" name="テキスト ボックス 236"/>
          <p:cNvSpPr txBox="1"/>
          <p:nvPr/>
        </p:nvSpPr>
        <p:spPr>
          <a:xfrm>
            <a:off x="2415048" y="2644560"/>
            <a:ext cx="388248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lang="en-US">
                <a:ea typeface="微軟正黑體" panose="020B0604030504040204" pitchFamily="34" charset="-120"/>
                <a:cs typeface="Arial" panose="020B0604020202020204" pitchFamily="34" charset="0"/>
              </a:rPr>
              <a:t>ba0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51" name="グループ化 464"/>
          <p:cNvGrpSpPr/>
          <p:nvPr/>
        </p:nvGrpSpPr>
        <p:grpSpPr>
          <a:xfrm>
            <a:off x="3927962" y="2543309"/>
            <a:ext cx="516140" cy="230832"/>
            <a:chOff x="4034730" y="2348237"/>
            <a:chExt cx="516140" cy="230832"/>
          </a:xfrm>
        </p:grpSpPr>
        <p:cxnSp>
          <p:nvCxnSpPr>
            <p:cNvPr id="3145969" name="直線矢印コネクタ 238"/>
            <p:cNvCxnSpPr>
              <a:cxnSpLocks/>
            </p:cNvCxnSpPr>
            <p:nvPr/>
          </p:nvCxnSpPr>
          <p:spPr>
            <a:xfrm>
              <a:off x="4322987" y="2463653"/>
              <a:ext cx="227883" cy="1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859" name="テキスト ボックス 239"/>
            <p:cNvSpPr txBox="1"/>
            <p:nvPr/>
          </p:nvSpPr>
          <p:spPr>
            <a:xfrm>
              <a:off x="4034730" y="2348237"/>
              <a:ext cx="388248" cy="2308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9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ba0</a:t>
              </a:r>
              <a:endParaRPr altLang="en-US" dirty="0" sz="9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52" name="グループ化 271"/>
          <p:cNvGrpSpPr/>
          <p:nvPr/>
        </p:nvGrpSpPr>
        <p:grpSpPr>
          <a:xfrm>
            <a:off x="5038513" y="1823872"/>
            <a:ext cx="1088840" cy="2592288"/>
            <a:chOff x="5784904" y="1628800"/>
            <a:chExt cx="1088840" cy="2592288"/>
          </a:xfrm>
        </p:grpSpPr>
        <p:sp>
          <p:nvSpPr>
            <p:cNvPr id="1050860" name="正方形/長方形 3"/>
            <p:cNvSpPr/>
            <p:nvPr/>
          </p:nvSpPr>
          <p:spPr>
            <a:xfrm>
              <a:off x="5980297" y="2226798"/>
              <a:ext cx="892700" cy="1061135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Bank0</a:t>
              </a:r>
              <a:endParaRPr altLang="ja-JP" dirty="0" sz="800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(512Kb)</a:t>
              </a:r>
              <a:endParaRPr altLang="en-US" dirty="0" sz="8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61" name="正方形/長方形 11"/>
            <p:cNvSpPr/>
            <p:nvPr/>
          </p:nvSpPr>
          <p:spPr>
            <a:xfrm>
              <a:off x="5992653" y="4005064"/>
              <a:ext cx="437614" cy="216024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7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Read </a:t>
              </a:r>
              <a:r>
                <a:rPr altLang="ja-JP" dirty="0" sz="700" kumimoji="1" lang="en-US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amp.s</a:t>
              </a:r>
              <a:endParaRPr altLang="en-US" dirty="0" sz="7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62" name="正方形/長方形 12"/>
            <p:cNvSpPr/>
            <p:nvPr/>
          </p:nvSpPr>
          <p:spPr>
            <a:xfrm>
              <a:off x="6430267" y="4005064"/>
              <a:ext cx="443477" cy="216024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7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Write </a:t>
              </a:r>
              <a:r>
                <a:rPr altLang="ja-JP" dirty="0" sz="700" kumimoji="1" lang="en-US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amp.s</a:t>
              </a:r>
              <a:endParaRPr altLang="ja-JP" dirty="0" sz="700" kumimoji="1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63" name="正方形/長方形 172"/>
            <p:cNvSpPr/>
            <p:nvPr/>
          </p:nvSpPr>
          <p:spPr>
            <a:xfrm>
              <a:off x="5982048" y="3284984"/>
              <a:ext cx="891655" cy="204601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Sense amplifiers</a:t>
              </a:r>
              <a:endParaRPr altLang="en-US" dirty="0" sz="8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970" name="直線矢印コネクタ 176"/>
            <p:cNvCxnSpPr>
              <a:cxnSpLocks/>
            </p:cNvCxnSpPr>
            <p:nvPr/>
          </p:nvCxnSpPr>
          <p:spPr>
            <a:xfrm flipH="1">
              <a:off x="6441696" y="3501009"/>
              <a:ext cx="7102" cy="300646"/>
            </a:xfrm>
            <a:prstGeom prst="straightConnector1"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71" name="直線コネクタ 86"/>
            <p:cNvCxnSpPr>
              <a:cxnSpLocks/>
            </p:cNvCxnSpPr>
            <p:nvPr/>
          </p:nvCxnSpPr>
          <p:spPr>
            <a:xfrm flipH="1">
              <a:off x="6345081" y="3583836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72" name="直線コネクタ 97"/>
            <p:cNvCxnSpPr>
              <a:cxnSpLocks/>
            </p:cNvCxnSpPr>
            <p:nvPr/>
          </p:nvCxnSpPr>
          <p:spPr>
            <a:xfrm flipH="1">
              <a:off x="6088355" y="3801655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864" name="テキスト ボックス 98"/>
            <p:cNvSpPr txBox="1"/>
            <p:nvPr/>
          </p:nvSpPr>
          <p:spPr>
            <a:xfrm>
              <a:off x="5784904" y="3774232"/>
              <a:ext cx="42191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2048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973" name="直線コネクタ 99"/>
            <p:cNvCxnSpPr>
              <a:cxnSpLocks/>
            </p:cNvCxnSpPr>
            <p:nvPr/>
          </p:nvCxnSpPr>
          <p:spPr>
            <a:xfrm flipH="1">
              <a:off x="6588224" y="3789040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865" name="テキスト ボックス 100"/>
            <p:cNvSpPr txBox="1"/>
            <p:nvPr/>
          </p:nvSpPr>
          <p:spPr>
            <a:xfrm>
              <a:off x="6300192" y="3774232"/>
              <a:ext cx="42191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2048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66" name="正方形/長方形 123"/>
            <p:cNvSpPr/>
            <p:nvPr/>
          </p:nvSpPr>
          <p:spPr>
            <a:xfrm>
              <a:off x="5987536" y="1628800"/>
              <a:ext cx="885462" cy="342206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Column</a:t>
              </a:r>
              <a:r>
                <a:rPr altLang="en-US" dirty="0" sz="800" lang="ja-JP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decoder</a:t>
              </a:r>
              <a:endParaRPr altLang="en-US" dirty="0" sz="8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67" name="テキスト ボックス 168"/>
            <p:cNvSpPr txBox="1"/>
            <p:nvPr/>
          </p:nvSpPr>
          <p:spPr>
            <a:xfrm>
              <a:off x="6088355" y="3513927"/>
              <a:ext cx="42191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2048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68" name="下矢印 155"/>
            <p:cNvSpPr/>
            <p:nvPr/>
          </p:nvSpPr>
          <p:spPr>
            <a:xfrm>
              <a:off x="6224972" y="1971006"/>
              <a:ext cx="435260" cy="255792"/>
            </a:xfrm>
            <a:prstGeom prst="downArrow"/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800" kumimoji="1" lang="ja-JP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69" name="テキスト ボックス 174"/>
            <p:cNvSpPr txBox="1"/>
            <p:nvPr/>
          </p:nvSpPr>
          <p:spPr>
            <a:xfrm>
              <a:off x="6266015" y="1971006"/>
              <a:ext cx="36260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128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353" name="グループ化 270"/>
            <p:cNvGrpSpPr/>
            <p:nvPr/>
          </p:nvGrpSpPr>
          <p:grpSpPr>
            <a:xfrm>
              <a:off x="6174870" y="3786659"/>
              <a:ext cx="502803" cy="220786"/>
              <a:chOff x="7165959" y="3837549"/>
              <a:chExt cx="502803" cy="220786"/>
            </a:xfrm>
          </p:grpSpPr>
          <p:cxnSp>
            <p:nvCxnSpPr>
              <p:cNvPr id="3145974" name="直線コネクタ 249"/>
              <p:cNvCxnSpPr>
                <a:cxnSpLocks/>
              </p:cNvCxnSpPr>
              <p:nvPr/>
            </p:nvCxnSpPr>
            <p:spPr>
              <a:xfrm flipH="1" flipV="1">
                <a:off x="7668344" y="3837549"/>
                <a:ext cx="418" cy="216024"/>
              </a:xfrm>
              <a:prstGeom prst="line"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975" name="直線コネクタ 255"/>
              <p:cNvCxnSpPr>
                <a:cxnSpLocks/>
              </p:cNvCxnSpPr>
              <p:nvPr/>
            </p:nvCxnSpPr>
            <p:spPr>
              <a:xfrm flipH="1">
                <a:off x="7172378" y="3842311"/>
                <a:ext cx="418" cy="216024"/>
              </a:xfrm>
              <a:prstGeom prst="line"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976" name="直線コネクタ 261"/>
              <p:cNvCxnSpPr>
                <a:cxnSpLocks/>
              </p:cNvCxnSpPr>
              <p:nvPr/>
            </p:nvCxnSpPr>
            <p:spPr>
              <a:xfrm>
                <a:off x="7165959" y="3842311"/>
                <a:ext cx="502803" cy="0"/>
              </a:xfrm>
              <a:prstGeom prst="line"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4" name="グループ化 272"/>
          <p:cNvGrpSpPr/>
          <p:nvPr/>
        </p:nvGrpSpPr>
        <p:grpSpPr>
          <a:xfrm>
            <a:off x="5997839" y="1823872"/>
            <a:ext cx="1088840" cy="2590516"/>
            <a:chOff x="5784904" y="1628800"/>
            <a:chExt cx="1088840" cy="2590516"/>
          </a:xfrm>
        </p:grpSpPr>
        <p:sp>
          <p:nvSpPr>
            <p:cNvPr id="1050870" name="正方形/長方形 273"/>
            <p:cNvSpPr/>
            <p:nvPr/>
          </p:nvSpPr>
          <p:spPr>
            <a:xfrm>
              <a:off x="5980297" y="2226798"/>
              <a:ext cx="892700" cy="1061135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Bank1</a:t>
              </a:r>
              <a:endParaRPr altLang="ja-JP" dirty="0" sz="800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(512Kb)</a:t>
              </a:r>
              <a:endParaRPr altLang="en-US" dirty="0" sz="8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71" name="正方形/長方形 274"/>
            <p:cNvSpPr/>
            <p:nvPr/>
          </p:nvSpPr>
          <p:spPr>
            <a:xfrm>
              <a:off x="5968609" y="4003292"/>
              <a:ext cx="450237" cy="216024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7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Read </a:t>
              </a:r>
              <a:r>
                <a:rPr altLang="ja-JP" dirty="0" sz="700" kumimoji="1" lang="en-US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amp.s</a:t>
              </a:r>
              <a:endParaRPr altLang="en-US" dirty="0" sz="7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72" name="正方形/長方形 275"/>
            <p:cNvSpPr/>
            <p:nvPr/>
          </p:nvSpPr>
          <p:spPr>
            <a:xfrm>
              <a:off x="6418847" y="4003292"/>
              <a:ext cx="454897" cy="216024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7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Write </a:t>
              </a:r>
              <a:r>
                <a:rPr altLang="ja-JP" dirty="0" sz="700" kumimoji="1" lang="en-US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amp.s</a:t>
              </a:r>
              <a:endParaRPr altLang="ja-JP" dirty="0" sz="700" kumimoji="1" 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73" name="正方形/長方形 276"/>
            <p:cNvSpPr/>
            <p:nvPr/>
          </p:nvSpPr>
          <p:spPr>
            <a:xfrm>
              <a:off x="5982048" y="3284984"/>
              <a:ext cx="891655" cy="204601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Sense amplifiers</a:t>
              </a:r>
              <a:endParaRPr altLang="en-US" dirty="0" sz="8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977" name="直線矢印コネクタ 277"/>
            <p:cNvCxnSpPr>
              <a:cxnSpLocks/>
            </p:cNvCxnSpPr>
            <p:nvPr/>
          </p:nvCxnSpPr>
          <p:spPr>
            <a:xfrm flipH="1">
              <a:off x="6441696" y="3501009"/>
              <a:ext cx="7102" cy="300646"/>
            </a:xfrm>
            <a:prstGeom prst="straightConnector1"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78" name="直線コネクタ 278"/>
            <p:cNvCxnSpPr>
              <a:cxnSpLocks/>
            </p:cNvCxnSpPr>
            <p:nvPr/>
          </p:nvCxnSpPr>
          <p:spPr>
            <a:xfrm flipH="1">
              <a:off x="6345081" y="3583836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79" name="直線コネクタ 279"/>
            <p:cNvCxnSpPr>
              <a:cxnSpLocks/>
            </p:cNvCxnSpPr>
            <p:nvPr/>
          </p:nvCxnSpPr>
          <p:spPr>
            <a:xfrm flipH="1">
              <a:off x="6088355" y="3801655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874" name="テキスト ボックス 280"/>
            <p:cNvSpPr txBox="1"/>
            <p:nvPr/>
          </p:nvSpPr>
          <p:spPr>
            <a:xfrm>
              <a:off x="5784904" y="3774232"/>
              <a:ext cx="42191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2048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980" name="直線コネクタ 281"/>
            <p:cNvCxnSpPr>
              <a:cxnSpLocks/>
            </p:cNvCxnSpPr>
            <p:nvPr/>
          </p:nvCxnSpPr>
          <p:spPr>
            <a:xfrm flipH="1">
              <a:off x="6588224" y="3789040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875" name="テキスト ボックス 282"/>
            <p:cNvSpPr txBox="1"/>
            <p:nvPr/>
          </p:nvSpPr>
          <p:spPr>
            <a:xfrm>
              <a:off x="6300192" y="3774232"/>
              <a:ext cx="42191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2048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76" name="正方形/長方形 285"/>
            <p:cNvSpPr/>
            <p:nvPr/>
          </p:nvSpPr>
          <p:spPr>
            <a:xfrm>
              <a:off x="5987536" y="1628800"/>
              <a:ext cx="885462" cy="342206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Column</a:t>
              </a:r>
              <a:r>
                <a:rPr altLang="en-US" dirty="0" sz="800" lang="ja-JP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decoder</a:t>
              </a:r>
              <a:endParaRPr altLang="en-US" dirty="0" sz="8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77" name="テキスト ボックス 286"/>
            <p:cNvSpPr txBox="1"/>
            <p:nvPr/>
          </p:nvSpPr>
          <p:spPr>
            <a:xfrm>
              <a:off x="6088355" y="3513927"/>
              <a:ext cx="42191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2048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78" name="下矢印 287"/>
            <p:cNvSpPr/>
            <p:nvPr/>
          </p:nvSpPr>
          <p:spPr>
            <a:xfrm>
              <a:off x="6224972" y="1971006"/>
              <a:ext cx="435260" cy="255792"/>
            </a:xfrm>
            <a:prstGeom prst="downArrow"/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800" kumimoji="1" lang="ja-JP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79" name="テキスト ボックス 288"/>
            <p:cNvSpPr txBox="1"/>
            <p:nvPr/>
          </p:nvSpPr>
          <p:spPr>
            <a:xfrm>
              <a:off x="6268521" y="1971006"/>
              <a:ext cx="36260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128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355" name="グループ化 291"/>
            <p:cNvGrpSpPr/>
            <p:nvPr/>
          </p:nvGrpSpPr>
          <p:grpSpPr>
            <a:xfrm>
              <a:off x="6174870" y="3786659"/>
              <a:ext cx="502803" cy="220786"/>
              <a:chOff x="7165959" y="3837549"/>
              <a:chExt cx="502803" cy="220786"/>
            </a:xfrm>
          </p:grpSpPr>
          <p:cxnSp>
            <p:nvCxnSpPr>
              <p:cNvPr id="3145981" name="直線コネクタ 292"/>
              <p:cNvCxnSpPr>
                <a:cxnSpLocks/>
              </p:cNvCxnSpPr>
              <p:nvPr/>
            </p:nvCxnSpPr>
            <p:spPr>
              <a:xfrm flipH="1" flipV="1">
                <a:off x="7668344" y="3837549"/>
                <a:ext cx="418" cy="216024"/>
              </a:xfrm>
              <a:prstGeom prst="line"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982" name="直線コネクタ 293"/>
              <p:cNvCxnSpPr>
                <a:cxnSpLocks/>
              </p:cNvCxnSpPr>
              <p:nvPr/>
            </p:nvCxnSpPr>
            <p:spPr>
              <a:xfrm flipH="1">
                <a:off x="7172378" y="3842311"/>
                <a:ext cx="418" cy="216024"/>
              </a:xfrm>
              <a:prstGeom prst="line"/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983" name="直線コネクタ 294"/>
              <p:cNvCxnSpPr>
                <a:cxnSpLocks/>
              </p:cNvCxnSpPr>
              <p:nvPr/>
            </p:nvCxnSpPr>
            <p:spPr>
              <a:xfrm>
                <a:off x="7165959" y="3842311"/>
                <a:ext cx="502803" cy="0"/>
              </a:xfrm>
              <a:prstGeom prst="line"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6" name="グループ化 300"/>
          <p:cNvGrpSpPr/>
          <p:nvPr/>
        </p:nvGrpSpPr>
        <p:grpSpPr>
          <a:xfrm flipH="1">
            <a:off x="7053585" y="2421870"/>
            <a:ext cx="831804" cy="1061134"/>
            <a:chOff x="4969524" y="2233722"/>
            <a:chExt cx="1055492" cy="1061134"/>
          </a:xfrm>
        </p:grpSpPr>
        <p:sp>
          <p:nvSpPr>
            <p:cNvPr id="1050880" name="正方形/長方形 301"/>
            <p:cNvSpPr/>
            <p:nvPr/>
          </p:nvSpPr>
          <p:spPr>
            <a:xfrm>
              <a:off x="4969524" y="2233722"/>
              <a:ext cx="630188" cy="1061134"/>
            </a:xfrm>
            <a:prstGeom prst="rect"/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Row</a:t>
              </a:r>
            </a:p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Add.</a:t>
              </a:r>
            </a:p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Latch</a:t>
              </a:r>
            </a:p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Deco-der</a:t>
              </a:r>
              <a:endParaRPr altLang="en-US" dirty="0" sz="8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81" name="右矢印 302"/>
            <p:cNvSpPr/>
            <p:nvPr/>
          </p:nvSpPr>
          <p:spPr>
            <a:xfrm>
              <a:off x="5604542" y="2564904"/>
              <a:ext cx="375755" cy="412806"/>
            </a:xfrm>
            <a:prstGeom prst="rightArrow">
              <a:avLst>
                <a:gd name="adj1" fmla="val 50000"/>
                <a:gd name="adj2" fmla="val 56424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dirty="0" kumimoji="1" lang="ja-JP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82" name="テキスト ボックス 303"/>
            <p:cNvSpPr txBox="1"/>
            <p:nvPr/>
          </p:nvSpPr>
          <p:spPr>
            <a:xfrm>
              <a:off x="5448965" y="2652152"/>
              <a:ext cx="576051" cy="2308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9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2048</a:t>
              </a:r>
              <a:endParaRPr altLang="en-US" dirty="0" sz="9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3145984" name="直線矢印コネクタ 429"/>
          <p:cNvCxnSpPr>
            <a:cxnSpLocks/>
            <a:endCxn id="1050883" idx="1"/>
          </p:cNvCxnSpPr>
          <p:nvPr/>
        </p:nvCxnSpPr>
        <p:spPr>
          <a:xfrm flipV="1">
            <a:off x="4182097" y="4027843"/>
            <a:ext cx="387089" cy="5238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83" name="テキスト ボックス 430"/>
          <p:cNvSpPr txBox="1"/>
          <p:nvPr/>
        </p:nvSpPr>
        <p:spPr>
          <a:xfrm>
            <a:off x="4569186" y="3920121"/>
            <a:ext cx="522900" cy="215444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800" lang="en-US" err="1">
                <a:ea typeface="微軟正黑體" panose="020B0604030504040204" pitchFamily="34" charset="-120"/>
                <a:cs typeface="Arial" panose="020B0604020202020204" pitchFamily="34" charset="0"/>
              </a:rPr>
              <a:t>rowadd</a:t>
            </a:r>
            <a:endParaRPr altLang="en-US" dirty="0" sz="8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85" name="直線コネクタ 431"/>
          <p:cNvCxnSpPr>
            <a:cxnSpLocks/>
          </p:cNvCxnSpPr>
          <p:nvPr/>
        </p:nvCxnSpPr>
        <p:spPr>
          <a:xfrm flipH="1">
            <a:off x="4351918" y="3929522"/>
            <a:ext cx="147534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84" name="テキスト ボックス 432"/>
          <p:cNvSpPr txBox="1"/>
          <p:nvPr/>
        </p:nvSpPr>
        <p:spPr>
          <a:xfrm>
            <a:off x="4235775" y="3828003"/>
            <a:ext cx="319318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kumimoji="1" lang="en-US"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86" name="直線矢印コネクタ 435"/>
          <p:cNvCxnSpPr>
            <a:cxnSpLocks/>
          </p:cNvCxnSpPr>
          <p:nvPr/>
        </p:nvCxnSpPr>
        <p:spPr>
          <a:xfrm flipH="1">
            <a:off x="7882388" y="2930748"/>
            <a:ext cx="194568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85" name="テキスト ボックス 436"/>
          <p:cNvSpPr txBox="1"/>
          <p:nvPr/>
        </p:nvSpPr>
        <p:spPr>
          <a:xfrm flipH="1">
            <a:off x="8028384" y="2821190"/>
            <a:ext cx="478016" cy="200055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700" lang="en-US" err="1">
                <a:ea typeface="微軟正黑體" panose="020B0604030504040204" pitchFamily="34" charset="-120"/>
                <a:cs typeface="Arial" panose="020B0604020202020204" pitchFamily="34" charset="0"/>
              </a:rPr>
              <a:t>rowadd</a:t>
            </a:r>
            <a:endParaRPr altLang="en-US" dirty="0" sz="7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86" name="テキスト ボックス 462"/>
          <p:cNvSpPr txBox="1"/>
          <p:nvPr/>
        </p:nvSpPr>
        <p:spPr>
          <a:xfrm flipH="1">
            <a:off x="8036253" y="2578973"/>
            <a:ext cx="341760" cy="200055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700" lang="en-US">
                <a:ea typeface="微軟正黑體" panose="020B0604030504040204" pitchFamily="34" charset="-120"/>
                <a:cs typeface="Arial" panose="020B0604020202020204" pitchFamily="34" charset="0"/>
              </a:rPr>
              <a:t>ba0</a:t>
            </a:r>
            <a:endParaRPr altLang="en-US" dirty="0" sz="7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57" name="グループ化 465"/>
          <p:cNvGrpSpPr/>
          <p:nvPr/>
        </p:nvGrpSpPr>
        <p:grpSpPr>
          <a:xfrm flipH="1">
            <a:off x="6203765" y="4852039"/>
            <a:ext cx="2178761" cy="428217"/>
            <a:chOff x="5045292" y="4365104"/>
            <a:chExt cx="2178761" cy="428217"/>
          </a:xfrm>
        </p:grpSpPr>
        <p:sp>
          <p:nvSpPr>
            <p:cNvPr id="1050887" name="テキスト ボックス 466"/>
            <p:cNvSpPr txBox="1"/>
            <p:nvPr/>
          </p:nvSpPr>
          <p:spPr>
            <a:xfrm>
              <a:off x="5904184" y="4365104"/>
              <a:ext cx="251992" cy="230832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9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</a:t>
              </a:r>
              <a:endParaRPr altLang="en-US" dirty="0" sz="9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888" name="正方形/長方形 467"/>
            <p:cNvSpPr/>
            <p:nvPr/>
          </p:nvSpPr>
          <p:spPr>
            <a:xfrm>
              <a:off x="6263978" y="4448091"/>
              <a:ext cx="960075" cy="342206"/>
            </a:xfrm>
            <a:prstGeom prst="rect"/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Data</a:t>
              </a:r>
            </a:p>
            <a:p>
              <a:pPr algn="ctr"/>
              <a:r>
                <a:rPr altLang="ja-JP" dirty="0" sz="800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Interface</a:t>
              </a:r>
            </a:p>
          </p:txBody>
        </p:sp>
        <p:sp>
          <p:nvSpPr>
            <p:cNvPr id="1050889" name="テキスト ボックス 468"/>
            <p:cNvSpPr txBox="1"/>
            <p:nvPr/>
          </p:nvSpPr>
          <p:spPr>
            <a:xfrm>
              <a:off x="5045292" y="4409554"/>
              <a:ext cx="805180" cy="205741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Columns  0, 1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987" name="直線コネクタ 469"/>
            <p:cNvCxnSpPr>
              <a:cxnSpLocks/>
            </p:cNvCxnSpPr>
            <p:nvPr/>
          </p:nvCxnSpPr>
          <p:spPr>
            <a:xfrm>
              <a:off x="5938250" y="4458532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890" name="テキスト ボックス 470"/>
            <p:cNvSpPr txBox="1"/>
            <p:nvPr/>
          </p:nvSpPr>
          <p:spPr>
            <a:xfrm>
              <a:off x="5508560" y="4577877"/>
              <a:ext cx="413896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lang="en-US" err="1">
                  <a:ea typeface="微軟正黑體" panose="020B0604030504040204" pitchFamily="34" charset="-120"/>
                  <a:cs typeface="Arial" panose="020B0604020202020204" pitchFamily="34" charset="0"/>
                </a:rPr>
                <a:t>CK_t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988" name="直線矢印コネクタ 471"/>
            <p:cNvCxnSpPr>
              <a:cxnSpLocks/>
            </p:cNvCxnSpPr>
            <p:nvPr/>
          </p:nvCxnSpPr>
          <p:spPr>
            <a:xfrm>
              <a:off x="5903227" y="4538267"/>
              <a:ext cx="360752" cy="0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89" name="直線矢印コネクタ 472"/>
            <p:cNvCxnSpPr>
              <a:cxnSpLocks/>
            </p:cNvCxnSpPr>
            <p:nvPr/>
          </p:nvCxnSpPr>
          <p:spPr>
            <a:xfrm>
              <a:off x="5903227" y="4686070"/>
              <a:ext cx="360752" cy="0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0891" name="テキスト ボックス 482"/>
          <p:cNvSpPr txBox="1"/>
          <p:nvPr/>
        </p:nvSpPr>
        <p:spPr>
          <a:xfrm>
            <a:off x="4676134" y="1670911"/>
            <a:ext cx="489236" cy="215444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800" lang="en-US" err="1">
                <a:ea typeface="微軟正黑體" panose="020B0604030504040204" pitchFamily="34" charset="-120"/>
                <a:cs typeface="Arial" panose="020B0604020202020204" pitchFamily="34" charset="0"/>
              </a:rPr>
              <a:t>coladd</a:t>
            </a:r>
            <a:endParaRPr altLang="en-US" dirty="0" sz="8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90" name="直線コネクタ 487"/>
          <p:cNvCxnSpPr>
            <a:cxnSpLocks/>
          </p:cNvCxnSpPr>
          <p:nvPr/>
        </p:nvCxnSpPr>
        <p:spPr>
          <a:xfrm flipV="1">
            <a:off x="4432416" y="1768953"/>
            <a:ext cx="0" cy="226023"/>
          </a:xfrm>
          <a:prstGeom prst="line"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91" name="直線矢印コネクタ 492"/>
          <p:cNvCxnSpPr>
            <a:cxnSpLocks/>
            <a:endCxn id="1050891" idx="1"/>
          </p:cNvCxnSpPr>
          <p:nvPr/>
        </p:nvCxnSpPr>
        <p:spPr>
          <a:xfrm>
            <a:off x="4440344" y="1778633"/>
            <a:ext cx="235790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92" name="テキスト ボックス 494"/>
          <p:cNvSpPr txBox="1"/>
          <p:nvPr/>
        </p:nvSpPr>
        <p:spPr>
          <a:xfrm flipH="1">
            <a:off x="7424462" y="1872933"/>
            <a:ext cx="489236" cy="215444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800" lang="en-US" err="1">
                <a:ea typeface="微軟正黑體" panose="020B0604030504040204" pitchFamily="34" charset="-120"/>
                <a:cs typeface="Arial" panose="020B0604020202020204" pitchFamily="34" charset="0"/>
              </a:rPr>
              <a:t>coladd</a:t>
            </a:r>
            <a:endParaRPr altLang="en-US" dirty="0" sz="8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92" name="直線矢印コネクタ 495"/>
          <p:cNvCxnSpPr>
            <a:cxnSpLocks/>
          </p:cNvCxnSpPr>
          <p:nvPr/>
        </p:nvCxnSpPr>
        <p:spPr>
          <a:xfrm flipH="1">
            <a:off x="7096188" y="1995611"/>
            <a:ext cx="319613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93" name="直線コネクタ 499"/>
          <p:cNvCxnSpPr>
            <a:cxnSpLocks/>
          </p:cNvCxnSpPr>
          <p:nvPr/>
        </p:nvCxnSpPr>
        <p:spPr>
          <a:xfrm flipH="1">
            <a:off x="7231924" y="1910169"/>
            <a:ext cx="147532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93" name="テキスト ボックス 500"/>
          <p:cNvSpPr txBox="1"/>
          <p:nvPr/>
        </p:nvSpPr>
        <p:spPr>
          <a:xfrm>
            <a:off x="7134807" y="1823872"/>
            <a:ext cx="251992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lang="en-US">
                <a:ea typeface="微軟正黑體" panose="020B0604030504040204" pitchFamily="34" charset="-120"/>
                <a:cs typeface="Arial" panose="020B0604020202020204" pitchFamily="34" charset="0"/>
              </a:rPr>
              <a:t>7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994" name="直線矢印コネクタ 508"/>
          <p:cNvCxnSpPr>
            <a:cxnSpLocks/>
            <a:endCxn id="1050854" idx="0"/>
          </p:cNvCxnSpPr>
          <p:nvPr/>
        </p:nvCxnSpPr>
        <p:spPr>
          <a:xfrm>
            <a:off x="5651694" y="4630953"/>
            <a:ext cx="1" cy="302842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995" name="直線矢印コネクタ 510"/>
          <p:cNvCxnSpPr>
            <a:cxnSpLocks/>
          </p:cNvCxnSpPr>
          <p:nvPr/>
        </p:nvCxnSpPr>
        <p:spPr>
          <a:xfrm flipV="1">
            <a:off x="6683802" y="4748622"/>
            <a:ext cx="0" cy="186406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グループ化 526"/>
          <p:cNvGrpSpPr/>
          <p:nvPr/>
        </p:nvGrpSpPr>
        <p:grpSpPr>
          <a:xfrm>
            <a:off x="5063083" y="4370041"/>
            <a:ext cx="1418373" cy="260912"/>
            <a:chOff x="5169851" y="4174969"/>
            <a:chExt cx="1418373" cy="260912"/>
          </a:xfrm>
        </p:grpSpPr>
        <p:cxnSp>
          <p:nvCxnSpPr>
            <p:cNvPr id="3145996" name="カギ線コネクタ 513"/>
            <p:cNvCxnSpPr>
              <a:cxnSpLocks/>
            </p:cNvCxnSpPr>
            <p:nvPr/>
          </p:nvCxnSpPr>
          <p:spPr>
            <a:xfrm rot="16200000" flipV="1">
              <a:off x="5546879" y="4228070"/>
              <a:ext cx="214793" cy="200830"/>
            </a:xfrm>
            <a:prstGeom prst="bentConnector3">
              <a:avLst>
                <a:gd name="adj1" fmla="val 122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97" name="カギ線コネクタ 518"/>
            <p:cNvCxnSpPr>
              <a:cxnSpLocks/>
            </p:cNvCxnSpPr>
            <p:nvPr/>
          </p:nvCxnSpPr>
          <p:spPr>
            <a:xfrm rot="5400000">
              <a:off x="6028428" y="3951123"/>
              <a:ext cx="214793" cy="754724"/>
            </a:xfrm>
            <a:prstGeom prst="bentConnector2"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998" name="直線コネクタ 520"/>
            <p:cNvCxnSpPr>
              <a:cxnSpLocks/>
            </p:cNvCxnSpPr>
            <p:nvPr/>
          </p:nvCxnSpPr>
          <p:spPr>
            <a:xfrm flipH="1">
              <a:off x="5473302" y="4227024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894" name="テキスト ボックス 521"/>
            <p:cNvSpPr txBox="1"/>
            <p:nvPr/>
          </p:nvSpPr>
          <p:spPr>
            <a:xfrm>
              <a:off x="5169851" y="4174969"/>
              <a:ext cx="42191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2048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5999" name="直線コネクタ 522"/>
            <p:cNvCxnSpPr>
              <a:cxnSpLocks/>
            </p:cNvCxnSpPr>
            <p:nvPr/>
          </p:nvCxnSpPr>
          <p:spPr>
            <a:xfrm flipH="1">
              <a:off x="6440691" y="4229710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895" name="テキスト ボックス 523"/>
            <p:cNvSpPr txBox="1"/>
            <p:nvPr/>
          </p:nvSpPr>
          <p:spPr>
            <a:xfrm>
              <a:off x="6137240" y="4177655"/>
              <a:ext cx="42191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2048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3146000" name="直線コネクタ 524"/>
          <p:cNvCxnSpPr>
            <a:cxnSpLocks/>
          </p:cNvCxnSpPr>
          <p:nvPr/>
        </p:nvCxnSpPr>
        <p:spPr>
          <a:xfrm flipH="1">
            <a:off x="5560771" y="4698861"/>
            <a:ext cx="147533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96" name="テキスト ボックス 525"/>
          <p:cNvSpPr txBox="1"/>
          <p:nvPr/>
        </p:nvSpPr>
        <p:spPr>
          <a:xfrm>
            <a:off x="5257320" y="4671438"/>
            <a:ext cx="421910" cy="215444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800" kumimoji="1" lang="en-US">
                <a:ea typeface="微軟正黑體" panose="020B0604030504040204" pitchFamily="34" charset="-120"/>
                <a:cs typeface="Arial" panose="020B0604020202020204" pitchFamily="34" charset="0"/>
              </a:rPr>
              <a:t>2048</a:t>
            </a:r>
            <a:endParaRPr altLang="en-US" dirty="0" sz="8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897" name="右大かっこ 551"/>
          <p:cNvSpPr/>
          <p:nvPr/>
        </p:nvSpPr>
        <p:spPr>
          <a:xfrm>
            <a:off x="5905392" y="4583844"/>
            <a:ext cx="46716" cy="97935"/>
          </a:xfrm>
          <a:prstGeom prst="rightBracket"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altLang="en-US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6001" name="直線コネクタ 554"/>
          <p:cNvCxnSpPr>
            <a:cxnSpLocks/>
            <a:endCxn id="1050862" idx="2"/>
          </p:cNvCxnSpPr>
          <p:nvPr/>
        </p:nvCxnSpPr>
        <p:spPr>
          <a:xfrm flipH="1" flipV="1">
            <a:off x="5905615" y="4416160"/>
            <a:ext cx="2952" cy="172446"/>
          </a:xfrm>
          <a:prstGeom prst="line"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02" name="直線コネクタ 555"/>
          <p:cNvCxnSpPr>
            <a:cxnSpLocks/>
          </p:cNvCxnSpPr>
          <p:nvPr/>
        </p:nvCxnSpPr>
        <p:spPr>
          <a:xfrm flipV="1">
            <a:off x="5912361" y="4679520"/>
            <a:ext cx="0" cy="62772"/>
          </a:xfrm>
          <a:prstGeom prst="line"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03" name="直線コネクタ 561"/>
          <p:cNvCxnSpPr>
            <a:cxnSpLocks/>
          </p:cNvCxnSpPr>
          <p:nvPr/>
        </p:nvCxnSpPr>
        <p:spPr>
          <a:xfrm>
            <a:off x="5912361" y="4742292"/>
            <a:ext cx="946871" cy="0"/>
          </a:xfrm>
          <a:prstGeom prst="line"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04" name="直線コネクタ 562"/>
          <p:cNvCxnSpPr>
            <a:cxnSpLocks/>
            <a:endCxn id="1050872" idx="2"/>
          </p:cNvCxnSpPr>
          <p:nvPr/>
        </p:nvCxnSpPr>
        <p:spPr>
          <a:xfrm flipV="1">
            <a:off x="6859231" y="4414388"/>
            <a:ext cx="0" cy="327904"/>
          </a:xfrm>
          <a:prstGeom prst="line"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05" name="直線コネクタ 564"/>
          <p:cNvCxnSpPr>
            <a:cxnSpLocks/>
          </p:cNvCxnSpPr>
          <p:nvPr/>
        </p:nvCxnSpPr>
        <p:spPr>
          <a:xfrm flipH="1">
            <a:off x="6756915" y="4519897"/>
            <a:ext cx="147533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98" name="テキスト ボックス 565"/>
          <p:cNvSpPr txBox="1"/>
          <p:nvPr/>
        </p:nvSpPr>
        <p:spPr>
          <a:xfrm>
            <a:off x="6498123" y="4488168"/>
            <a:ext cx="421910" cy="215444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800" kumimoji="1" lang="en-US">
                <a:ea typeface="微軟正黑體" panose="020B0604030504040204" pitchFamily="34" charset="-120"/>
                <a:cs typeface="Arial" panose="020B0604020202020204" pitchFamily="34" charset="0"/>
              </a:rPr>
              <a:t>2048</a:t>
            </a:r>
            <a:endParaRPr altLang="en-US" dirty="0" sz="8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6006" name="直線コネクタ 569"/>
          <p:cNvCxnSpPr>
            <a:cxnSpLocks/>
          </p:cNvCxnSpPr>
          <p:nvPr/>
        </p:nvCxnSpPr>
        <p:spPr>
          <a:xfrm flipH="1">
            <a:off x="6596232" y="4730403"/>
            <a:ext cx="147533" cy="178777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899" name="テキスト ボックス 570"/>
          <p:cNvSpPr txBox="1"/>
          <p:nvPr/>
        </p:nvSpPr>
        <p:spPr>
          <a:xfrm>
            <a:off x="6337440" y="4698674"/>
            <a:ext cx="421910" cy="215444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800" kumimoji="1" lang="en-US">
                <a:ea typeface="微軟正黑體" panose="020B0604030504040204" pitchFamily="34" charset="-120"/>
                <a:cs typeface="Arial" panose="020B0604020202020204" pitchFamily="34" charset="0"/>
              </a:rPr>
              <a:t>2048</a:t>
            </a:r>
            <a:endParaRPr altLang="en-US" dirty="0" sz="8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59" name="グループ化 626"/>
          <p:cNvGrpSpPr/>
          <p:nvPr/>
        </p:nvGrpSpPr>
        <p:grpSpPr>
          <a:xfrm>
            <a:off x="5177369" y="5276001"/>
            <a:ext cx="931494" cy="587909"/>
            <a:chOff x="5284137" y="5080929"/>
            <a:chExt cx="931494" cy="587909"/>
          </a:xfrm>
        </p:grpSpPr>
        <p:sp>
          <p:nvSpPr>
            <p:cNvPr id="1050900" name="正方形/長方形 571"/>
            <p:cNvSpPr/>
            <p:nvPr/>
          </p:nvSpPr>
          <p:spPr>
            <a:xfrm>
              <a:off x="5284137" y="5373216"/>
              <a:ext cx="931494" cy="295622"/>
            </a:xfrm>
            <a:prstGeom prst="rect"/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Read Driver</a:t>
              </a:r>
              <a:endParaRPr altLang="en-US" dirty="0" sz="8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6007" name="直線矢印コネクタ 585"/>
            <p:cNvCxnSpPr>
              <a:cxnSpLocks/>
            </p:cNvCxnSpPr>
            <p:nvPr/>
          </p:nvCxnSpPr>
          <p:spPr>
            <a:xfrm flipH="1">
              <a:off x="5747622" y="5080929"/>
              <a:ext cx="4525" cy="292287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08" name="直線コネクタ 586"/>
            <p:cNvCxnSpPr>
              <a:cxnSpLocks/>
            </p:cNvCxnSpPr>
            <p:nvPr/>
          </p:nvCxnSpPr>
          <p:spPr>
            <a:xfrm flipH="1">
              <a:off x="5654498" y="5127594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901" name="テキスト ボックス 587"/>
            <p:cNvSpPr txBox="1"/>
            <p:nvPr/>
          </p:nvSpPr>
          <p:spPr>
            <a:xfrm>
              <a:off x="5351047" y="5100171"/>
              <a:ext cx="36260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512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0" name="グループ化 599"/>
          <p:cNvGrpSpPr/>
          <p:nvPr/>
        </p:nvGrpSpPr>
        <p:grpSpPr>
          <a:xfrm>
            <a:off x="936840" y="1065900"/>
            <a:ext cx="436880" cy="613956"/>
            <a:chOff x="1402468" y="870828"/>
            <a:chExt cx="436880" cy="613956"/>
          </a:xfrm>
        </p:grpSpPr>
        <p:sp>
          <p:nvSpPr>
            <p:cNvPr id="1050902" name="正方形/長方形 590"/>
            <p:cNvSpPr/>
            <p:nvPr/>
          </p:nvSpPr>
          <p:spPr>
            <a:xfrm>
              <a:off x="1536766" y="1340768"/>
              <a:ext cx="144016" cy="144016"/>
            </a:xfrm>
            <a:prstGeom prst="rect"/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050" kumimoji="1" lang="ja-JP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6009" name="直線矢印コネクタ 593"/>
            <p:cNvCxnSpPr>
              <a:cxnSpLocks/>
            </p:cNvCxnSpPr>
            <p:nvPr/>
          </p:nvCxnSpPr>
          <p:spPr>
            <a:xfrm>
              <a:off x="1608774" y="1124744"/>
              <a:ext cx="0" cy="216024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903" name="テキスト ボックス 595"/>
            <p:cNvSpPr txBox="1"/>
            <p:nvPr/>
          </p:nvSpPr>
          <p:spPr>
            <a:xfrm>
              <a:off x="1402468" y="870828"/>
              <a:ext cx="436880" cy="256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105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VDD</a:t>
              </a:r>
              <a:endParaRPr altLang="en-US" dirty="0" sz="105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1" name="グループ化 600"/>
          <p:cNvGrpSpPr/>
          <p:nvPr/>
        </p:nvGrpSpPr>
        <p:grpSpPr>
          <a:xfrm>
            <a:off x="1247314" y="1065900"/>
            <a:ext cx="411480" cy="613956"/>
            <a:chOff x="1402468" y="870828"/>
            <a:chExt cx="411480" cy="613956"/>
          </a:xfrm>
        </p:grpSpPr>
        <p:sp>
          <p:nvSpPr>
            <p:cNvPr id="1050904" name="正方形/長方形 601"/>
            <p:cNvSpPr/>
            <p:nvPr/>
          </p:nvSpPr>
          <p:spPr>
            <a:xfrm>
              <a:off x="1536766" y="1340768"/>
              <a:ext cx="144016" cy="144016"/>
            </a:xfrm>
            <a:prstGeom prst="rect"/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050" kumimoji="1" lang="ja-JP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6010" name="直線矢印コネクタ 602"/>
            <p:cNvCxnSpPr>
              <a:cxnSpLocks/>
            </p:cNvCxnSpPr>
            <p:nvPr/>
          </p:nvCxnSpPr>
          <p:spPr>
            <a:xfrm>
              <a:off x="1608774" y="1124744"/>
              <a:ext cx="0" cy="216024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905" name="テキスト ボックス 603"/>
            <p:cNvSpPr txBox="1"/>
            <p:nvPr/>
          </p:nvSpPr>
          <p:spPr>
            <a:xfrm>
              <a:off x="1402468" y="870828"/>
              <a:ext cx="411480" cy="256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105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VSS</a:t>
              </a:r>
              <a:endParaRPr altLang="en-US" dirty="0" sz="105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2" name="グループ化 604"/>
          <p:cNvGrpSpPr/>
          <p:nvPr/>
        </p:nvGrpSpPr>
        <p:grpSpPr>
          <a:xfrm>
            <a:off x="1566910" y="1065900"/>
            <a:ext cx="411480" cy="613956"/>
            <a:chOff x="1402468" y="870828"/>
            <a:chExt cx="411480" cy="613956"/>
          </a:xfrm>
        </p:grpSpPr>
        <p:sp>
          <p:nvSpPr>
            <p:cNvPr id="1050906" name="正方形/長方形 605"/>
            <p:cNvSpPr/>
            <p:nvPr/>
          </p:nvSpPr>
          <p:spPr>
            <a:xfrm>
              <a:off x="1536766" y="1340768"/>
              <a:ext cx="144016" cy="144016"/>
            </a:xfrm>
            <a:prstGeom prst="rect"/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050" kumimoji="1" lang="ja-JP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6011" name="直線矢印コネクタ 606"/>
            <p:cNvCxnSpPr>
              <a:cxnSpLocks/>
            </p:cNvCxnSpPr>
            <p:nvPr/>
          </p:nvCxnSpPr>
          <p:spPr>
            <a:xfrm>
              <a:off x="1608774" y="1124744"/>
              <a:ext cx="0" cy="216024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907" name="テキスト ボックス 607"/>
            <p:cNvSpPr txBox="1"/>
            <p:nvPr/>
          </p:nvSpPr>
          <p:spPr>
            <a:xfrm>
              <a:off x="1402468" y="870828"/>
              <a:ext cx="411480" cy="256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105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VPP</a:t>
              </a:r>
              <a:endParaRPr altLang="en-US" dirty="0" sz="105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3" name="グループ化 625"/>
          <p:cNvGrpSpPr/>
          <p:nvPr/>
        </p:nvGrpSpPr>
        <p:grpSpPr>
          <a:xfrm>
            <a:off x="1829621" y="1065900"/>
            <a:ext cx="525781" cy="613956"/>
            <a:chOff x="1961789" y="870828"/>
            <a:chExt cx="525781" cy="613956"/>
          </a:xfrm>
        </p:grpSpPr>
        <p:sp>
          <p:nvSpPr>
            <p:cNvPr id="1050908" name="正方形/長方形 618"/>
            <p:cNvSpPr/>
            <p:nvPr/>
          </p:nvSpPr>
          <p:spPr>
            <a:xfrm>
              <a:off x="2149628" y="1340768"/>
              <a:ext cx="144016" cy="144016"/>
            </a:xfrm>
            <a:prstGeom prst="rect"/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050" kumimoji="1" lang="ja-JP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6012" name="直線矢印コネクタ 619"/>
            <p:cNvCxnSpPr>
              <a:cxnSpLocks/>
            </p:cNvCxnSpPr>
            <p:nvPr/>
          </p:nvCxnSpPr>
          <p:spPr>
            <a:xfrm>
              <a:off x="2221636" y="1124744"/>
              <a:ext cx="0" cy="216024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909" name="テキスト ボックス 620"/>
            <p:cNvSpPr txBox="1"/>
            <p:nvPr/>
          </p:nvSpPr>
          <p:spPr>
            <a:xfrm>
              <a:off x="1961789" y="870828"/>
              <a:ext cx="525781" cy="256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105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VDDQ</a:t>
              </a:r>
              <a:endParaRPr altLang="en-US" dirty="0" sz="105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4" name="グループ化 621"/>
          <p:cNvGrpSpPr/>
          <p:nvPr/>
        </p:nvGrpSpPr>
        <p:grpSpPr>
          <a:xfrm>
            <a:off x="2187016" y="1065900"/>
            <a:ext cx="500381" cy="613956"/>
            <a:chOff x="1402468" y="870828"/>
            <a:chExt cx="500381" cy="613956"/>
          </a:xfrm>
        </p:grpSpPr>
        <p:sp>
          <p:nvSpPr>
            <p:cNvPr id="1050910" name="正方形/長方形 622"/>
            <p:cNvSpPr/>
            <p:nvPr/>
          </p:nvSpPr>
          <p:spPr>
            <a:xfrm>
              <a:off x="1569468" y="1340768"/>
              <a:ext cx="144016" cy="144016"/>
            </a:xfrm>
            <a:prstGeom prst="rect"/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050" kumimoji="1" lang="ja-JP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6013" name="直線矢印コネクタ 623"/>
            <p:cNvCxnSpPr>
              <a:cxnSpLocks/>
            </p:cNvCxnSpPr>
            <p:nvPr/>
          </p:nvCxnSpPr>
          <p:spPr>
            <a:xfrm>
              <a:off x="1641476" y="1124744"/>
              <a:ext cx="0" cy="216024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911" name="テキスト ボックス 624"/>
            <p:cNvSpPr txBox="1"/>
            <p:nvPr/>
          </p:nvSpPr>
          <p:spPr>
            <a:xfrm>
              <a:off x="1402468" y="870828"/>
              <a:ext cx="500381" cy="256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105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VSSQ</a:t>
              </a:r>
              <a:endParaRPr altLang="en-US" dirty="0" sz="105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5" name="グループ化 632"/>
          <p:cNvGrpSpPr/>
          <p:nvPr/>
        </p:nvGrpSpPr>
        <p:grpSpPr>
          <a:xfrm>
            <a:off x="6265432" y="5276001"/>
            <a:ext cx="931494" cy="587909"/>
            <a:chOff x="5284137" y="5080929"/>
            <a:chExt cx="931494" cy="587909"/>
          </a:xfrm>
        </p:grpSpPr>
        <p:sp>
          <p:nvSpPr>
            <p:cNvPr id="1050912" name="正方形/長方形 633"/>
            <p:cNvSpPr/>
            <p:nvPr/>
          </p:nvSpPr>
          <p:spPr>
            <a:xfrm>
              <a:off x="5284137" y="5373216"/>
              <a:ext cx="931494" cy="295622"/>
            </a:xfrm>
            <a:prstGeom prst="rect"/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ja-JP" dirty="0" sz="800" kumimoji="1" lang="en-US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Write Driver</a:t>
              </a:r>
              <a:endParaRPr altLang="en-US" dirty="0" sz="800" kumimoji="1" lang="ja-JP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146014" name="直線矢印コネクタ 634"/>
            <p:cNvCxnSpPr>
              <a:cxnSpLocks/>
            </p:cNvCxnSpPr>
            <p:nvPr/>
          </p:nvCxnSpPr>
          <p:spPr>
            <a:xfrm flipH="1" flipV="1">
              <a:off x="5747622" y="5080929"/>
              <a:ext cx="4525" cy="292287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15" name="直線コネクタ 635"/>
            <p:cNvCxnSpPr>
              <a:cxnSpLocks/>
            </p:cNvCxnSpPr>
            <p:nvPr/>
          </p:nvCxnSpPr>
          <p:spPr>
            <a:xfrm flipH="1">
              <a:off x="5654498" y="5127594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913" name="テキスト ボックス 636"/>
            <p:cNvSpPr txBox="1"/>
            <p:nvPr/>
          </p:nvSpPr>
          <p:spPr>
            <a:xfrm>
              <a:off x="5351047" y="5100171"/>
              <a:ext cx="36260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512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50914" name="正方形/長方形 637"/>
          <p:cNvSpPr/>
          <p:nvPr/>
        </p:nvSpPr>
        <p:spPr>
          <a:xfrm>
            <a:off x="8398622" y="5928328"/>
            <a:ext cx="142491" cy="144016"/>
          </a:xfrm>
          <a:prstGeom prst="rect"/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050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15" name="正方形/長方形 638"/>
          <p:cNvSpPr/>
          <p:nvPr/>
        </p:nvSpPr>
        <p:spPr>
          <a:xfrm>
            <a:off x="8398622" y="6246420"/>
            <a:ext cx="142491" cy="144016"/>
          </a:xfrm>
          <a:prstGeom prst="rect"/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050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6016" name="カギ線コネクタ 642"/>
          <p:cNvCxnSpPr>
            <a:cxnSpLocks/>
            <a:stCxn id="1050912" idx="2"/>
            <a:endCxn id="1050914" idx="1"/>
          </p:cNvCxnSpPr>
          <p:nvPr/>
        </p:nvCxnSpPr>
        <p:spPr>
          <a:xfrm rot="16200000" flipH="1">
            <a:off x="7496687" y="5098401"/>
            <a:ext cx="136426" cy="1667443"/>
          </a:xfrm>
          <a:prstGeom prst="bentConnector2"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17" name="カギ線コネクタ 644"/>
          <p:cNvCxnSpPr>
            <a:cxnSpLocks/>
            <a:stCxn id="1050900" idx="2"/>
            <a:endCxn id="1050915" idx="1"/>
          </p:cNvCxnSpPr>
          <p:nvPr/>
        </p:nvCxnSpPr>
        <p:spPr>
          <a:xfrm rot="16200000" flipH="1">
            <a:off x="6793610" y="4713416"/>
            <a:ext cx="454518" cy="2755506"/>
          </a:xfrm>
          <a:prstGeom prst="bentConnector2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グループ化 664"/>
          <p:cNvGrpSpPr/>
          <p:nvPr/>
        </p:nvGrpSpPr>
        <p:grpSpPr>
          <a:xfrm>
            <a:off x="7563816" y="5824400"/>
            <a:ext cx="362600" cy="264838"/>
            <a:chOff x="7670584" y="5629328"/>
            <a:chExt cx="362600" cy="264838"/>
          </a:xfrm>
        </p:grpSpPr>
        <p:cxnSp>
          <p:nvCxnSpPr>
            <p:cNvPr id="3146018" name="直線コネクタ 661"/>
            <p:cNvCxnSpPr>
              <a:cxnSpLocks/>
            </p:cNvCxnSpPr>
            <p:nvPr/>
          </p:nvCxnSpPr>
          <p:spPr>
            <a:xfrm flipH="1">
              <a:off x="7846686" y="5715389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916" name="テキスト ボックス 662"/>
            <p:cNvSpPr txBox="1"/>
            <p:nvPr/>
          </p:nvSpPr>
          <p:spPr>
            <a:xfrm>
              <a:off x="7670584" y="5629328"/>
              <a:ext cx="36260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512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7" name="グループ化 665"/>
          <p:cNvGrpSpPr/>
          <p:nvPr/>
        </p:nvGrpSpPr>
        <p:grpSpPr>
          <a:xfrm>
            <a:off x="7563816" y="6144352"/>
            <a:ext cx="362600" cy="264838"/>
            <a:chOff x="7670584" y="5629328"/>
            <a:chExt cx="362600" cy="264838"/>
          </a:xfrm>
        </p:grpSpPr>
        <p:cxnSp>
          <p:nvCxnSpPr>
            <p:cNvPr id="3146019" name="直線コネクタ 666"/>
            <p:cNvCxnSpPr>
              <a:cxnSpLocks/>
            </p:cNvCxnSpPr>
            <p:nvPr/>
          </p:nvCxnSpPr>
          <p:spPr>
            <a:xfrm flipH="1">
              <a:off x="7846686" y="5715389"/>
              <a:ext cx="147533" cy="178777"/>
            </a:xfrm>
            <a:prstGeom prst="line"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917" name="テキスト ボックス 667"/>
            <p:cNvSpPr txBox="1"/>
            <p:nvPr/>
          </p:nvSpPr>
          <p:spPr>
            <a:xfrm>
              <a:off x="7670584" y="5629328"/>
              <a:ext cx="362600" cy="215444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ja-JP" dirty="0" sz="800" kumimoji="1" lang="en-US">
                  <a:ea typeface="微軟正黑體" panose="020B0604030504040204" pitchFamily="34" charset="-120"/>
                  <a:cs typeface="Arial" panose="020B0604020202020204" pitchFamily="34" charset="0"/>
                </a:rPr>
                <a:t>512</a:t>
              </a:r>
              <a:endParaRPr altLang="en-US" dirty="0" sz="800" kumimoji="1" lang="ja-JP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50918" name="テキスト ボックス 669"/>
          <p:cNvSpPr txBox="1"/>
          <p:nvPr/>
        </p:nvSpPr>
        <p:spPr>
          <a:xfrm>
            <a:off x="8460432" y="5674412"/>
            <a:ext cx="678180" cy="256540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1050" lang="en-US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D[511:0]</a:t>
            </a:r>
          </a:p>
        </p:txBody>
      </p:sp>
      <p:sp>
        <p:nvSpPr>
          <p:cNvPr id="1050919" name="テキスト ボックス 672"/>
          <p:cNvSpPr txBox="1"/>
          <p:nvPr/>
        </p:nvSpPr>
        <p:spPr>
          <a:xfrm>
            <a:off x="8460432" y="6322484"/>
            <a:ext cx="678180" cy="256539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1050" lang="en-US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Q[511:0]</a:t>
            </a:r>
          </a:p>
        </p:txBody>
      </p:sp>
      <p:cxnSp>
        <p:nvCxnSpPr>
          <p:cNvPr id="3146020" name="直線矢印コネクタ 673"/>
          <p:cNvCxnSpPr>
            <a:cxnSpLocks/>
          </p:cNvCxnSpPr>
          <p:nvPr/>
        </p:nvCxnSpPr>
        <p:spPr>
          <a:xfrm flipH="1">
            <a:off x="8558093" y="5986841"/>
            <a:ext cx="288032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21" name="直線矢印コネクタ 674"/>
          <p:cNvCxnSpPr>
            <a:cxnSpLocks/>
          </p:cNvCxnSpPr>
          <p:nvPr/>
        </p:nvCxnSpPr>
        <p:spPr>
          <a:xfrm>
            <a:off x="8558093" y="6318428"/>
            <a:ext cx="288032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920" name="円/楕円 677"/>
          <p:cNvSpPr/>
          <p:nvPr/>
        </p:nvSpPr>
        <p:spPr>
          <a:xfrm>
            <a:off x="1753562" y="5455724"/>
            <a:ext cx="45719" cy="45719"/>
          </a:xfrm>
          <a:prstGeom prst="ellipse"/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21" name="円/楕円 679"/>
          <p:cNvSpPr/>
          <p:nvPr/>
        </p:nvSpPr>
        <p:spPr>
          <a:xfrm>
            <a:off x="2301176" y="4010401"/>
            <a:ext cx="45719" cy="45719"/>
          </a:xfrm>
          <a:prstGeom prst="ellipse"/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22" name="円/楕円 680"/>
          <p:cNvSpPr/>
          <p:nvPr/>
        </p:nvSpPr>
        <p:spPr>
          <a:xfrm>
            <a:off x="4411591" y="1972115"/>
            <a:ext cx="45719" cy="45719"/>
          </a:xfrm>
          <a:prstGeom prst="ellipse"/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23" name="円/楕円 681"/>
          <p:cNvSpPr/>
          <p:nvPr/>
        </p:nvSpPr>
        <p:spPr>
          <a:xfrm>
            <a:off x="5620256" y="4608093"/>
            <a:ext cx="45719" cy="45719"/>
          </a:xfrm>
          <a:prstGeom prst="ellipse"/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24" name="円/楕円 683"/>
          <p:cNvSpPr/>
          <p:nvPr/>
        </p:nvSpPr>
        <p:spPr>
          <a:xfrm>
            <a:off x="4159237" y="3996052"/>
            <a:ext cx="45719" cy="45719"/>
          </a:xfrm>
          <a:prstGeom prst="ellipse"/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kumimoji="1" lang="ja-JP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6022" name="直線コネクタ 687"/>
          <p:cNvCxnSpPr>
            <a:cxnSpLocks/>
            <a:stCxn id="1050837" idx="0"/>
          </p:cNvCxnSpPr>
          <p:nvPr/>
        </p:nvCxnSpPr>
        <p:spPr>
          <a:xfrm flipV="1">
            <a:off x="2888559" y="4370041"/>
            <a:ext cx="0" cy="417312"/>
          </a:xfrm>
          <a:prstGeom prst="line"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925" name="テキスト ボックス 692"/>
          <p:cNvSpPr txBox="1"/>
          <p:nvPr/>
        </p:nvSpPr>
        <p:spPr>
          <a:xfrm>
            <a:off x="2967433" y="4180510"/>
            <a:ext cx="319318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kumimoji="1" lang="en-US"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6023" name="直線コネクタ 695"/>
          <p:cNvCxnSpPr>
            <a:cxnSpLocks/>
            <a:stCxn id="1050836" idx="0"/>
          </p:cNvCxnSpPr>
          <p:nvPr/>
        </p:nvCxnSpPr>
        <p:spPr>
          <a:xfrm flipH="1" flipV="1">
            <a:off x="2865859" y="5132618"/>
            <a:ext cx="1" cy="492870"/>
          </a:xfrm>
          <a:prstGeom prst="line"/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24" name="直線矢印コネクタ 701"/>
          <p:cNvCxnSpPr>
            <a:cxnSpLocks/>
          </p:cNvCxnSpPr>
          <p:nvPr/>
        </p:nvCxnSpPr>
        <p:spPr>
          <a:xfrm flipH="1">
            <a:off x="7882388" y="2686505"/>
            <a:ext cx="194568" cy="0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25" name="直線矢印コネクタ 240"/>
          <p:cNvCxnSpPr>
            <a:cxnSpLocks/>
          </p:cNvCxnSpPr>
          <p:nvPr/>
        </p:nvCxnSpPr>
        <p:spPr>
          <a:xfrm flipV="1">
            <a:off x="3117474" y="3787407"/>
            <a:ext cx="344743" cy="1"/>
          </a:xfrm>
          <a:prstGeom prst="straightConnector1"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926" name="テキスト ボックス 241"/>
          <p:cNvSpPr txBox="1"/>
          <p:nvPr/>
        </p:nvSpPr>
        <p:spPr>
          <a:xfrm>
            <a:off x="2846058" y="3681272"/>
            <a:ext cx="388248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lang="en-US">
                <a:ea typeface="微軟正黑體" panose="020B0604030504040204" pitchFamily="34" charset="-120"/>
                <a:cs typeface="Arial" panose="020B0604020202020204" pitchFamily="34" charset="0"/>
              </a:rPr>
              <a:t>ba0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27" name="テキスト ボックス 242"/>
          <p:cNvSpPr txBox="1"/>
          <p:nvPr/>
        </p:nvSpPr>
        <p:spPr>
          <a:xfrm>
            <a:off x="7865597" y="2724884"/>
            <a:ext cx="319318" cy="230832"/>
          </a:xfrm>
          <a:prstGeom prst="rect"/>
          <a:noFill/>
        </p:spPr>
        <p:txBody>
          <a:bodyPr rtlCol="0" wrap="none">
            <a:spAutoFit/>
          </a:bodyPr>
          <a:p>
            <a:r>
              <a:rPr altLang="ja-JP" dirty="0" sz="900" kumimoji="1" lang="en-US"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endParaRPr altLang="en-US" dirty="0" sz="900" kumimoji="1" lang="ja-JP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6026" name="直線コネクタ 243"/>
          <p:cNvCxnSpPr>
            <a:cxnSpLocks/>
          </p:cNvCxnSpPr>
          <p:nvPr/>
        </p:nvCxnSpPr>
        <p:spPr>
          <a:xfrm flipH="1">
            <a:off x="7998924" y="2880342"/>
            <a:ext cx="78032" cy="102030"/>
          </a:xfrm>
          <a:prstGeom prst="line"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928" name="投影片編號版面配置區 242"/>
          <p:cNvSpPr>
            <a:spLocks noGrp="1"/>
          </p:cNvSpPr>
          <p:nvPr>
            <p:ph type="sldNum" sz="quarter" idx="12"/>
          </p:nvPr>
        </p:nvSpPr>
        <p:spPr>
          <a:xfrm>
            <a:off x="6717143" y="6482766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88</a:t>
            </a:fld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29" name="標題 1"/>
          <p:cNvSpPr>
            <a:spLocks noGrp="1"/>
          </p:cNvSpPr>
          <p:nvPr>
            <p:ph type="title"/>
          </p:nvPr>
        </p:nvSpPr>
        <p:spPr>
          <a:xfrm>
            <a:off x="779177" y="985901"/>
            <a:ext cx="7450282" cy="566488"/>
          </a:xfrm>
        </p:spPr>
        <p:txBody>
          <a:bodyPr/>
          <a:p>
            <a:r>
              <a:rPr altLang="zh-TW" dirty="0" sz="32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altLang="en-US" dirty="0" sz="32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神經網路視訊分析加速晶片</a:t>
            </a:r>
            <a:r>
              <a:rPr altLang="zh-TW" dirty="0" sz="320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VNNA </a:t>
            </a:r>
            <a:endParaRPr altLang="en-US" dirty="0" sz="320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30" name="矩形 27"/>
          <p:cNvSpPr>
            <a:spLocks noChangeArrowheads="1"/>
          </p:cNvSpPr>
          <p:nvPr/>
        </p:nvSpPr>
        <p:spPr bwMode="auto">
          <a:xfrm>
            <a:off x="1809750" y="1974850"/>
            <a:ext cx="5624086" cy="3162300"/>
          </a:xfrm>
          <a:prstGeom prst="rect"/>
          <a:solidFill>
            <a:schemeClr val="bg2"/>
          </a:solidFill>
          <a:ln w="28575">
            <a:solidFill>
              <a:srgbClr val="69A2D8"/>
            </a:solidFill>
            <a:miter lim="800000"/>
            <a:headEnd/>
            <a:tailEnd/>
          </a:ln>
        </p:spPr>
        <p:txBody>
          <a:bodyPr anchor="ctr" bIns="0" lIns="0" rIns="0" tIns="0"/>
          <a:p>
            <a:pPr algn="ctr"/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31" name="矩形 3"/>
          <p:cNvSpPr>
            <a:spLocks noChangeArrowheads="1"/>
          </p:cNvSpPr>
          <p:nvPr/>
        </p:nvSpPr>
        <p:spPr bwMode="auto">
          <a:xfrm>
            <a:off x="4663439" y="3062288"/>
            <a:ext cx="2031728" cy="1223962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/>
          <a:p>
            <a:pPr algn="ctr"/>
            <a:r>
              <a:rPr altLang="zh-TW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MC</a:t>
            </a:r>
            <a:r>
              <a:rPr altLang="zh-TW" baseline="30000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3</a:t>
            </a:r>
            <a:r>
              <a:rPr altLang="zh-TW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 array</a:t>
            </a:r>
          </a:p>
        </p:txBody>
      </p:sp>
      <p:sp>
        <p:nvSpPr>
          <p:cNvPr id="1050932" name="矩形 5"/>
          <p:cNvSpPr>
            <a:spLocks noChangeArrowheads="1"/>
          </p:cNvSpPr>
          <p:nvPr/>
        </p:nvSpPr>
        <p:spPr bwMode="auto">
          <a:xfrm>
            <a:off x="4663441" y="4321969"/>
            <a:ext cx="2560877" cy="342900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/>
          <a:p>
            <a:pPr algn="ctr"/>
            <a:r>
              <a:rPr altLang="zh-TW" b="1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Partial sum</a:t>
            </a:r>
            <a:endParaRPr altLang="en-US" b="1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33" name="矩形 8"/>
          <p:cNvSpPr>
            <a:spLocks noChangeArrowheads="1"/>
          </p:cNvSpPr>
          <p:nvPr/>
        </p:nvSpPr>
        <p:spPr bwMode="auto">
          <a:xfrm>
            <a:off x="6780872" y="3352038"/>
            <a:ext cx="443446" cy="923925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 vert="eaVert"/>
          <a:p>
            <a:pPr algn="ctr"/>
            <a:r>
              <a:rPr altLang="zh-TW" b="1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Bilinear</a:t>
            </a:r>
          </a:p>
          <a:p>
            <a:pPr algn="ctr"/>
            <a:r>
              <a:rPr altLang="zh-TW" b="1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interpolation</a:t>
            </a:r>
            <a:endParaRPr altLang="en-US" b="1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34" name="矩形 9"/>
          <p:cNvSpPr>
            <a:spLocks noChangeArrowheads="1"/>
          </p:cNvSpPr>
          <p:nvPr/>
        </p:nvSpPr>
        <p:spPr bwMode="auto">
          <a:xfrm>
            <a:off x="6780873" y="2138363"/>
            <a:ext cx="443445" cy="1121568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 vert="eaVert"/>
          <a:p>
            <a:pPr algn="ctr"/>
            <a:r>
              <a:rPr altLang="zh-TW" b="1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Max pooling</a:t>
            </a:r>
            <a:endParaRPr altLang="en-US" b="1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35" name="矩形 10"/>
          <p:cNvSpPr>
            <a:spLocks noChangeArrowheads="1"/>
          </p:cNvSpPr>
          <p:nvPr/>
        </p:nvSpPr>
        <p:spPr bwMode="auto">
          <a:xfrm>
            <a:off x="5104550" y="2165509"/>
            <a:ext cx="1590617" cy="790575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/>
          <a:p>
            <a:pPr algn="ctr"/>
            <a:r>
              <a:rPr altLang="zh-TW" b="1" sz="1400" lang="en-US">
                <a:ea typeface="微軟正黑體" panose="020B0604030504040204" pitchFamily="34" charset="-120"/>
                <a:cs typeface="Arial" panose="020B0604020202020204" pitchFamily="34" charset="0"/>
              </a:rPr>
              <a:t>Weight register</a:t>
            </a:r>
            <a:endParaRPr altLang="en-US" b="1" sz="14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36" name="矩形 12"/>
          <p:cNvSpPr>
            <a:spLocks noChangeArrowheads="1"/>
          </p:cNvSpPr>
          <p:nvPr/>
        </p:nvSpPr>
        <p:spPr bwMode="auto">
          <a:xfrm>
            <a:off x="3935872" y="3040095"/>
            <a:ext cx="645887" cy="1624773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/>
          <a:p>
            <a:pPr algn="ctr"/>
            <a:r>
              <a:rPr altLang="zh-TW" b="1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Feature map register</a:t>
            </a:r>
            <a:endParaRPr altLang="en-US" b="1" dirty="0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37" name="矩形 14"/>
          <p:cNvSpPr>
            <a:spLocks noChangeArrowheads="1"/>
          </p:cNvSpPr>
          <p:nvPr/>
        </p:nvSpPr>
        <p:spPr bwMode="auto">
          <a:xfrm>
            <a:off x="3935872" y="2165509"/>
            <a:ext cx="1053181" cy="790575"/>
          </a:xfrm>
          <a:prstGeom prst="rect"/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/>
          <a:p>
            <a:pPr algn="ctr"/>
            <a:r>
              <a:rPr altLang="zh-TW" b="1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Controller</a:t>
            </a:r>
          </a:p>
          <a:p>
            <a:pPr algn="ctr"/>
            <a:r>
              <a:rPr altLang="zh-TW" b="1" dirty="0" sz="1200" lang="en-US" err="1">
                <a:ea typeface="微軟正黑體" panose="020B0604030504040204" pitchFamily="34" charset="-120"/>
                <a:cs typeface="Arial" panose="020B0604020202020204" pitchFamily="34" charset="0"/>
              </a:rPr>
              <a:t>cmd</a:t>
            </a:r>
            <a:r>
              <a:rPr altLang="zh-TW" b="1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 decoder</a:t>
            </a:r>
            <a:endParaRPr altLang="en-US" b="1" dirty="0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38" name="矩形 29"/>
          <p:cNvSpPr/>
          <p:nvPr/>
        </p:nvSpPr>
        <p:spPr bwMode="auto">
          <a:xfrm>
            <a:off x="1947509" y="2195552"/>
            <a:ext cx="286193" cy="2525122"/>
          </a:xfrm>
          <a:prstGeom prst="rect"/>
          <a:solidFill>
            <a:srgbClr val="0099CC"/>
          </a:solidFill>
          <a:ln w="28575">
            <a:solidFill>
              <a:srgbClr val="69A2D8"/>
            </a:solidFill>
          </a:ln>
          <a:scene3d>
            <a:camera prst="orthographicFront"/>
            <a:lightRig dir="t" rig="threePt"/>
          </a:scene3d>
          <a:sp3d>
            <a:bevelT w="114300" prst="artDeco"/>
          </a:sp3d>
        </p:spPr>
        <p:txBody>
          <a:bodyPr anchor="ctr" bIns="0" lIns="0" rIns="0" tIns="0" vert="vert"/>
          <a:p>
            <a:pPr algn="ctr"/>
            <a:r>
              <a:rPr altLang="zh-TW" dirty="0" sz="1600" i="1" lang="en-US">
                <a:ea typeface="微軟正黑體" panose="020B0604030504040204" pitchFamily="34" charset="-120"/>
                <a:cs typeface="Arial" panose="020B0604020202020204" pitchFamily="34" charset="0"/>
              </a:rPr>
              <a:t>Host interface</a:t>
            </a:r>
            <a:endParaRPr altLang="en-US" dirty="0" sz="1600" i="1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69" name="群組 3"/>
          <p:cNvGrpSpPr/>
          <p:nvPr/>
        </p:nvGrpSpPr>
        <p:grpSpPr>
          <a:xfrm>
            <a:off x="2383674" y="2205197"/>
            <a:ext cx="883139" cy="2525123"/>
            <a:chOff x="2031736" y="2286336"/>
            <a:chExt cx="883139" cy="2525123"/>
          </a:xfrm>
        </p:grpSpPr>
        <p:sp>
          <p:nvSpPr>
            <p:cNvPr id="1050939" name="矩形 16"/>
            <p:cNvSpPr>
              <a:spLocks noChangeArrowheads="1"/>
            </p:cNvSpPr>
            <p:nvPr/>
          </p:nvSpPr>
          <p:spPr bwMode="auto">
            <a:xfrm>
              <a:off x="2033506" y="2286336"/>
              <a:ext cx="881369" cy="626458"/>
            </a:xfrm>
            <a:prstGeom prst="rect"/>
            <a:solidFill>
              <a:schemeClr val="accent2">
                <a:lumMod val="50000"/>
              </a:schemeClr>
            </a:solidFill>
            <a:ln w="28575">
              <a:solidFill>
                <a:srgbClr val="69A2D8"/>
              </a:solidFill>
              <a:miter lim="800000"/>
              <a:headEnd/>
              <a:tailEnd/>
            </a:ln>
            <a:scene3d>
              <a:camera prst="orthographicFront"/>
              <a:lightRig dir="t" rig="threePt"/>
            </a:scene3d>
            <a:sp3d>
              <a:bevelT prst="angle"/>
            </a:sp3d>
          </p:spPr>
          <p:txBody>
            <a:bodyPr anchor="ctr" bIns="0" lIns="0" rIns="0" tIns="0"/>
            <a:p>
              <a:pPr algn="ctr"/>
              <a:r>
                <a:rPr altLang="zh-TW" dirty="0" sz="16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</a:p>
            <a:p>
              <a:pPr algn="ctr"/>
              <a:r>
                <a:rPr altLang="zh-TW" dirty="0" sz="14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Block 0</a:t>
              </a:r>
              <a:endParaRPr altLang="en-US" dirty="0" sz="14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940" name="矩形 16"/>
            <p:cNvSpPr>
              <a:spLocks noChangeArrowheads="1"/>
            </p:cNvSpPr>
            <p:nvPr/>
          </p:nvSpPr>
          <p:spPr bwMode="auto">
            <a:xfrm>
              <a:off x="2033506" y="2912794"/>
              <a:ext cx="881369" cy="626458"/>
            </a:xfrm>
            <a:prstGeom prst="rect"/>
            <a:solidFill>
              <a:schemeClr val="accent2">
                <a:lumMod val="50000"/>
              </a:schemeClr>
            </a:solidFill>
            <a:ln w="28575">
              <a:solidFill>
                <a:srgbClr val="69A2D8"/>
              </a:solidFill>
              <a:miter lim="800000"/>
              <a:headEnd/>
              <a:tailEnd/>
            </a:ln>
            <a:scene3d>
              <a:camera prst="orthographicFront"/>
              <a:lightRig dir="t" rig="threePt"/>
            </a:scene3d>
            <a:sp3d>
              <a:bevelT prst="angle"/>
            </a:sp3d>
          </p:spPr>
          <p:txBody>
            <a:bodyPr anchor="ctr" bIns="0" lIns="0" rIns="0" tIns="0"/>
            <a:p>
              <a:pPr algn="ctr"/>
              <a:r>
                <a:rPr altLang="zh-TW" dirty="0" sz="16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</a:p>
            <a:p>
              <a:pPr algn="ctr"/>
              <a:r>
                <a:rPr altLang="zh-TW" dirty="0" sz="14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Block 1</a:t>
              </a:r>
              <a:endParaRPr altLang="en-US" dirty="0" sz="14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941" name="矩形 16"/>
            <p:cNvSpPr>
              <a:spLocks noChangeArrowheads="1"/>
            </p:cNvSpPr>
            <p:nvPr/>
          </p:nvSpPr>
          <p:spPr bwMode="auto">
            <a:xfrm>
              <a:off x="2033506" y="3539252"/>
              <a:ext cx="881369" cy="626458"/>
            </a:xfrm>
            <a:prstGeom prst="rect"/>
            <a:solidFill>
              <a:schemeClr val="accent2">
                <a:lumMod val="50000"/>
              </a:schemeClr>
            </a:solidFill>
            <a:ln w="28575">
              <a:solidFill>
                <a:srgbClr val="69A2D8"/>
              </a:solidFill>
              <a:miter lim="800000"/>
              <a:headEnd/>
              <a:tailEnd/>
            </a:ln>
            <a:scene3d>
              <a:camera prst="orthographicFront"/>
              <a:lightRig dir="t" rig="threePt"/>
            </a:scene3d>
            <a:sp3d>
              <a:bevelT prst="angle"/>
            </a:sp3d>
          </p:spPr>
          <p:txBody>
            <a:bodyPr anchor="ctr" bIns="0" lIns="0" rIns="0" tIns="0"/>
            <a:p>
              <a:pPr algn="ctr"/>
              <a:r>
                <a:rPr altLang="zh-TW" dirty="0" sz="16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</a:p>
            <a:p>
              <a:pPr algn="ctr"/>
              <a:r>
                <a:rPr altLang="zh-TW" dirty="0" sz="14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Block 2</a:t>
              </a:r>
              <a:endParaRPr altLang="en-US" dirty="0" sz="14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942" name="矩形 16"/>
            <p:cNvSpPr>
              <a:spLocks noChangeArrowheads="1"/>
            </p:cNvSpPr>
            <p:nvPr/>
          </p:nvSpPr>
          <p:spPr bwMode="auto">
            <a:xfrm>
              <a:off x="2031736" y="4185001"/>
              <a:ext cx="881369" cy="626458"/>
            </a:xfrm>
            <a:prstGeom prst="rect"/>
            <a:solidFill>
              <a:schemeClr val="accent2">
                <a:lumMod val="50000"/>
              </a:schemeClr>
            </a:solidFill>
            <a:ln w="28575">
              <a:solidFill>
                <a:srgbClr val="69A2D8"/>
              </a:solidFill>
              <a:miter lim="800000"/>
              <a:headEnd/>
              <a:tailEnd/>
            </a:ln>
            <a:scene3d>
              <a:camera prst="orthographicFront"/>
              <a:lightRig dir="t" rig="threePt"/>
            </a:scene3d>
            <a:sp3d>
              <a:bevelT prst="angle"/>
            </a:sp3d>
          </p:spPr>
          <p:txBody>
            <a:bodyPr anchor="ctr" bIns="0" lIns="0" rIns="0" tIns="0"/>
            <a:p>
              <a:pPr algn="ctr"/>
              <a:r>
                <a:rPr altLang="zh-TW" dirty="0" sz="16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</a:p>
            <a:p>
              <a:pPr algn="ctr"/>
              <a:r>
                <a:rPr altLang="zh-TW" dirty="0" sz="1400" lang="en-US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Block 3</a:t>
              </a:r>
              <a:endParaRPr altLang="en-US" dirty="0" sz="1400" lang="zh-TW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50943" name="矩形 54"/>
          <p:cNvSpPr/>
          <p:nvPr/>
        </p:nvSpPr>
        <p:spPr>
          <a:xfrm>
            <a:off x="4706119" y="3957613"/>
            <a:ext cx="1948180" cy="256540"/>
          </a:xfrm>
          <a:prstGeom prst="rect"/>
        </p:spPr>
        <p:txBody>
          <a:bodyPr wrap="none">
            <a:spAutoFit/>
          </a:bodyPr>
          <a:p>
            <a:r>
              <a:rPr altLang="zh-TW" dirty="0" sz="1050" lang="en-US">
                <a:ea typeface="微軟正黑體" panose="020B0604030504040204" pitchFamily="34" charset="-120"/>
                <a:cs typeface="Arial" panose="020B0604020202020204" pitchFamily="34" charset="0"/>
              </a:rPr>
              <a:t>multi-channel convolution cube</a:t>
            </a:r>
            <a:endParaRPr altLang="en-US" dirty="0" sz="105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44" name="文字方塊 2"/>
          <p:cNvSpPr txBox="1"/>
          <p:nvPr/>
        </p:nvSpPr>
        <p:spPr>
          <a:xfrm>
            <a:off x="6447700" y="4742069"/>
            <a:ext cx="914033" cy="400110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b="1" dirty="0" sz="2000" i="1" lang="en-US">
                <a:solidFill>
                  <a:schemeClr val="accent3">
                    <a:lumMod val="75000"/>
                  </a:scheme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VNNA</a:t>
            </a:r>
            <a:endParaRPr altLang="en-US" b="1" dirty="0" sz="2000" i="1" lang="zh-TW">
              <a:solidFill>
                <a:schemeClr val="accent3">
                  <a:lumMod val="75000"/>
                </a:schemeClr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45" name="左-右雙向箭號 19"/>
          <p:cNvSpPr>
            <a:spLocks noChangeArrowheads="1"/>
          </p:cNvSpPr>
          <p:nvPr/>
        </p:nvSpPr>
        <p:spPr bwMode="auto">
          <a:xfrm>
            <a:off x="3106420" y="3040094"/>
            <a:ext cx="923870" cy="773905"/>
          </a:xfrm>
          <a:prstGeom prst="leftRigh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 w="28575">
            <a:solidFill>
              <a:srgbClr val="69A2D8"/>
            </a:solidFill>
            <a:miter lim="800000"/>
            <a:headEnd/>
            <a:tailEnd/>
          </a:ln>
        </p:spPr>
        <p:txBody>
          <a:bodyPr anchor="ctr" bIns="0" lIns="0" rIns="0" tIns="0"/>
          <a:p>
            <a:pPr algn="ctr"/>
            <a:r>
              <a:rPr altLang="zh-TW" b="1" dirty="0" sz="1000" i="1" lang="en-US">
                <a:ea typeface="微軟正黑體" panose="020B0604030504040204" pitchFamily="34" charset="-120"/>
                <a:cs typeface="Arial" panose="020B0604020202020204" pitchFamily="34" charset="0"/>
              </a:rPr>
              <a:t>4096 bit</a:t>
            </a:r>
            <a:endParaRPr altLang="en-US" b="1" dirty="0" sz="1000" i="1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46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89</a:t>
            </a:fld>
            <a:endParaRPr altLang="zh-TW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7" name="矩形 5"/>
          <p:cNvSpPr>
            <a:spLocks noChangeArrowheads="1"/>
          </p:cNvSpPr>
          <p:nvPr/>
        </p:nvSpPr>
        <p:spPr bwMode="auto">
          <a:xfrm>
            <a:off x="67265" y="542613"/>
            <a:ext cx="9076735" cy="5991225"/>
          </a:xfrm>
          <a:prstGeom prst="rect"/>
          <a:solidFill>
            <a:schemeClr val="bg1"/>
          </a:solidFill>
          <a:ln>
            <a:noFill/>
          </a:ln>
        </p:spPr>
        <p:txBody>
          <a:bodyPr bIns="46800" lIns="90000" rIns="90000" tIns="46800"/>
          <a:p>
            <a:pPr eaLnBrk="0" hangingPunct="0"/>
            <a:endParaRPr altLang="en-US" lang="zh-TW"/>
          </a:p>
        </p:txBody>
      </p:sp>
      <p:sp>
        <p:nvSpPr>
          <p:cNvPr id="1048908" name="標題 1"/>
          <p:cNvSpPr txBox="1"/>
          <p:nvPr/>
        </p:nvSpPr>
        <p:spPr>
          <a:xfrm>
            <a:off x="1236518" y="554101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1" fontAlgn="base" hangingPunct="1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公司概況及研發實績</a:t>
            </a:r>
            <a:endParaRPr altLang="en-US" dirty="0" kern="0" 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909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10400" y="6509874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altLang="zh-TW" dirty="0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910" name="內容版面配置區 3"/>
          <p:cNvSpPr txBox="1"/>
          <p:nvPr/>
        </p:nvSpPr>
        <p:spPr>
          <a:xfrm>
            <a:off x="259923" y="932913"/>
            <a:ext cx="8691418" cy="5788602"/>
          </a:xfrm>
          <a:prstGeom prst="rect"/>
        </p:spPr>
        <p:txBody>
          <a:bodyPr/>
          <a:lstStyle>
            <a:lvl1pPr algn="l" eaLnBrk="1" fontAlgn="base" hangingPunct="1" indent="-342900" marL="342900" rtl="0">
              <a:spcBef>
                <a:spcPct val="20000"/>
              </a:spcBef>
              <a:spcAft>
                <a:spcPct val="0"/>
              </a:spcAft>
              <a:buChar char="•"/>
              <a:defRPr sz="2000" kumimoji="1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l" eaLnBrk="1" fontAlgn="base" hangingPunct="1" indent="-285750" marL="742950" rtl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algn="l" eaLnBrk="1" fontAlgn="base" hangingPunct="1" indent="-228600" marL="1143000" rtl="0">
              <a:spcBef>
                <a:spcPct val="20000"/>
              </a:spcBef>
              <a:spcAft>
                <a:spcPct val="0"/>
              </a:spcAft>
              <a:buChar char="•"/>
              <a:defRPr sz="1600" kumimoji="1">
                <a:solidFill>
                  <a:schemeClr val="tx1"/>
                </a:solidFill>
                <a:latin typeface="+mj-lt"/>
                <a:ea typeface="+mn-ea"/>
              </a:defRPr>
            </a:lvl3pPr>
            <a:lvl4pPr algn="l" eaLnBrk="1" fontAlgn="base" hangingPunct="1" indent="-228600" marL="1600200" rtl="0">
              <a:spcBef>
                <a:spcPct val="20000"/>
              </a:spcBef>
              <a:spcAft>
                <a:spcPct val="0"/>
              </a:spcAft>
              <a:buChar char="–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4pPr>
            <a:lvl5pPr algn="l" eaLnBrk="1" fontAlgn="base" hangingPunct="1" indent="-228600" marL="20574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j-lt"/>
                <a:ea typeface="+mn-ea"/>
              </a:defRPr>
            </a:lvl5pPr>
            <a:lvl6pPr algn="l" eaLnBrk="1" fontAlgn="base" hangingPunct="1" indent="-228600" marL="25146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algn="l" eaLnBrk="1" fontAlgn="base" hangingPunct="1" indent="-228600" marL="29718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algn="l" eaLnBrk="1" fontAlgn="base" hangingPunct="1" indent="-228600" marL="34290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algn="l" eaLnBrk="1" fontAlgn="base" hangingPunct="1" indent="-228600" marL="3886200" rtl="0">
              <a:spcBef>
                <a:spcPct val="20000"/>
              </a:spcBef>
              <a:spcAft>
                <a:spcPct val="0"/>
              </a:spcAft>
              <a:buChar char="»"/>
              <a:defRPr sz="1400"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altLang="en-US" b="1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先進車系統</a:t>
            </a:r>
            <a:r>
              <a:rPr altLang="en-US" b="1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股份有限公司</a:t>
            </a:r>
          </a:p>
          <a:p>
            <a:pPr lvl="1">
              <a:lnSpc>
                <a:spcPct val="150000"/>
              </a:lnSpc>
            </a:pP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創辦人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蘇慶龍 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博士 </a:t>
            </a:r>
            <a:r>
              <a:rPr altLang="zh-TW" dirty="0" sz="160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兩岸專家車聯網技術委員會委員</a:t>
            </a:r>
            <a:r>
              <a:rPr altLang="zh-TW" dirty="0" sz="160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indent="0" lvl="1" marL="457200">
              <a:lnSpc>
                <a:spcPct val="150000"/>
              </a:lnSpc>
              <a:buNone/>
            </a:pPr>
            <a:r>
              <a:rPr altLang="zh-TW" dirty="0" sz="16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</a:t>
            </a: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共同創辦人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許長豐 </a:t>
            </a:r>
            <a:r>
              <a:rPr altLang="zh-TW" dirty="0" sz="160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台灣半導體產業協會</a:t>
            </a:r>
            <a:r>
              <a:rPr altLang="zh-TW" dirty="0" sz="160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TSIA </a:t>
            </a:r>
            <a:r>
              <a:rPr altLang="zh-TW" dirty="0" sz="16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委員會汽車工作小組召集人</a:t>
            </a:r>
            <a:r>
              <a:rPr altLang="zh-TW" dirty="0" sz="16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成立時間：民國</a:t>
            </a:r>
            <a:r>
              <a:rPr altLang="zh-TW" dirty="0" sz="16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107</a:t>
            </a: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</a:t>
            </a:r>
            <a:r>
              <a:rPr altLang="zh-TW" dirty="0" sz="16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</a:t>
            </a: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月</a:t>
            </a:r>
            <a:endParaRPr altLang="zh-TW" dirty="0" sz="160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登記資本額：</a:t>
            </a:r>
            <a:r>
              <a:rPr altLang="zh-TW" dirty="0" sz="160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億</a:t>
            </a: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元 </a:t>
            </a:r>
            <a:r>
              <a:rPr altLang="zh-TW" dirty="0" sz="16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母公司 </a:t>
            </a:r>
            <a:r>
              <a:rPr altLang="zh-TW" dirty="0" sz="1600" kern="0" lang="en-US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r>
              <a:rPr altLang="zh-TW" dirty="0" sz="160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Co., Ltd 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資本額</a:t>
            </a:r>
            <a:r>
              <a:rPr altLang="zh-TW" dirty="0" sz="160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 10M </a:t>
            </a:r>
            <a:r>
              <a:rPr altLang="zh-TW" dirty="0" sz="16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USD)</a:t>
            </a:r>
          </a:p>
          <a:p>
            <a:pPr lvl="1">
              <a:lnSpc>
                <a:spcPct val="150000"/>
              </a:lnSpc>
            </a:pP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員工人數：</a:t>
            </a:r>
            <a:r>
              <a:rPr altLang="zh-TW" dirty="0" sz="160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30</a:t>
            </a: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 </a:t>
            </a:r>
            <a:endParaRPr altLang="zh-TW" dirty="0" sz="160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產品與</a:t>
            </a: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技術：由</a:t>
            </a:r>
            <a:r>
              <a:rPr altLang="zh-TW" dirty="0" sz="160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ADAS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到</a:t>
            </a:r>
            <a:r>
              <a:rPr altLang="zh-TW" dirty="0" sz="160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Autonomous Driving 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系統、演算法、 </a:t>
            </a:r>
            <a:r>
              <a:rPr altLang="zh-TW" dirty="0" sz="1600" kern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等技術與產品領先</a:t>
            </a:r>
            <a:r>
              <a:rPr altLang="en-US" dirty="0" sz="160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廠商</a:t>
            </a:r>
            <a:endParaRPr altLang="zh-TW" dirty="0" sz="160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altLang="en-US" dirty="0" sz="160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重要獲獎：</a:t>
            </a:r>
            <a:endParaRPr altLang="zh-TW" dirty="0" sz="1600" kern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just" fontAlgn="auto" lvl="2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TW" dirty="0" sz="1400" kern="0" kumimoji="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2019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年第二屆台灣車客松競賽冠軍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裕隆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華創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納智捷</a:t>
            </a:r>
            <a:r>
              <a:rPr altLang="zh-TW" dirty="0" sz="1400" kern="0" kumimoji="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algn="just" fontAlgn="auto" lvl="2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2018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年第一屆台灣車客松競賽冠軍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裕隆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華創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納智捷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algn="just" fontAlgn="auto" lvl="2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2018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年教育部第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13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屆數位訊號處理創思設計競賽瑞薩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zh-TW" dirty="0" sz="1400" kern="0" kumimoji="0" lang="en-US" err="1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Renesas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數位訊號處理器應用組</a:t>
            </a:r>
            <a:r>
              <a:rPr altLang="en-US" dirty="0" sz="1400" kern="0" kumimoji="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第一名</a:t>
            </a:r>
            <a:endParaRPr altLang="zh-TW" dirty="0" sz="1400" kern="0" kumimoji="0" lang="en-US" smtClean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just" fontAlgn="auto" lvl="2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TW" dirty="0" sz="1400" kern="0" kumimoji="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2017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年教育部全國技專院校實務專題競賽資工通訊群</a:t>
            </a:r>
            <a:r>
              <a:rPr altLang="en-US" dirty="0" sz="1400" kern="0" kumimoji="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第一名</a:t>
            </a:r>
            <a:endParaRPr altLang="zh-TW" dirty="0" sz="1400" kern="0" kumimoji="0" lang="en-US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just" fontAlgn="auto" lvl="2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TW" dirty="0" sz="1400" kern="0" kumimoji="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2016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年旺宏金矽獎評審團銅獎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新手獎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最佳指導教授</a:t>
            </a:r>
            <a:r>
              <a:rPr altLang="en-US" dirty="0" sz="1400" kern="0" kumimoji="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獎</a:t>
            </a:r>
            <a:endParaRPr altLang="zh-TW" dirty="0" sz="1400" kern="0" kumimoji="0" lang="en-US" smtClean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just" fontAlgn="auto" lvl="2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TW" dirty="0" sz="1400" kern="0" kumimoji="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2016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年教育部全國技專院校實務專題競賽電機群</a:t>
            </a:r>
            <a:r>
              <a:rPr altLang="en-US" dirty="0" sz="1400" kern="0" kumimoji="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第一名</a:t>
            </a:r>
            <a:endParaRPr altLang="zh-TW" dirty="0" sz="1400" kern="0" kumimoji="0" lang="en-US" smtClean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just" fontAlgn="auto" lvl="2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TW" dirty="0" sz="1400" kern="0" kumimoji="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2015</a:t>
            </a:r>
            <a:r>
              <a:rPr altLang="en-US" dirty="0" sz="1400" kern="0" kumimoji="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</a:t>
            </a:r>
            <a:r>
              <a:rPr altLang="zh-TW" dirty="0" sz="1400" kern="0" kumimoji="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VLSI/CAD 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Symposium 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最佳論文獎（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3D AVM</a:t>
            </a:r>
            <a:r>
              <a:rPr altLang="en-US" dirty="0" sz="1400" kern="0" kumimoji="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）</a:t>
            </a:r>
            <a:endParaRPr altLang="zh-TW" dirty="0" sz="1400" kern="0" kumimoji="0" lang="en-US" smtClean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just" fontAlgn="auto" lvl="2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TW" dirty="0" sz="1400" kern="0" kumimoji="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2015</a:t>
            </a:r>
            <a:r>
              <a:rPr altLang="en-US" dirty="0" sz="1400" kern="0" kumimoji="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年全國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大學校院智慧電子系統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(IE)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設計競賽英特爾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(Intel)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特別獎 </a:t>
            </a:r>
            <a:r>
              <a:rPr altLang="en-US" dirty="0" sz="1400" kern="0" kumimoji="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特優</a:t>
            </a:r>
            <a:endParaRPr altLang="zh-TW" dirty="0" sz="1400" kern="0" kumimoji="0" lang="en-US" smtClean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just" fontAlgn="auto" lvl="2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TW" dirty="0" sz="1400" kern="0" kumimoji="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2014</a:t>
            </a:r>
            <a:r>
              <a:rPr altLang="en-US" dirty="0" sz="1400" kern="0" kumimoji="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年德州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儀器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(TI)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台灣</a:t>
            </a:r>
            <a:r>
              <a:rPr altLang="zh-TW" dirty="0" sz="1400" kern="0" kumimoji="0" lang="en-US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DSP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競賽創思應用實現組</a:t>
            </a:r>
            <a:r>
              <a:rPr altLang="en-US" dirty="0" sz="1400" kern="0" kumimoji="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第一名</a:t>
            </a:r>
            <a:endParaRPr altLang="zh-TW" dirty="0" sz="1400" kern="0" kumimoji="0" lang="en-US" smtClean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just" fontAlgn="auto" lvl="2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altLang="zh-TW" dirty="0" sz="1400" kern="0" kumimoji="0" lang="en-US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2013</a:t>
            </a:r>
            <a:r>
              <a:rPr altLang="en-US" dirty="0" sz="1400" kern="0" kumimoji="0" lang="zh-TW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年國家</a:t>
            </a:r>
            <a:r>
              <a:rPr altLang="en-US" dirty="0" sz="1400" kern="0" kumimoji="0" lang="zh-TW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發明獎</a:t>
            </a:r>
          </a:p>
          <a:p>
            <a:pPr lvl="1">
              <a:lnSpc>
                <a:spcPct val="150000"/>
              </a:lnSpc>
            </a:pPr>
            <a:endParaRPr altLang="zh-TW" dirty="0" sz="1800" kern="0" lang="en-US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8911" name="圓角矩形 5"/>
          <p:cNvSpPr/>
          <p:nvPr/>
        </p:nvSpPr>
        <p:spPr>
          <a:xfrm>
            <a:off x="6553200" y="628073"/>
            <a:ext cx="1824182" cy="1173018"/>
          </a:xfrm>
          <a:prstGeom prst="roundRect"/>
          <a:solidFill>
            <a:srgbClr val="FFFF00"/>
          </a:solidFill>
          <a:ln w="28575">
            <a:noFill/>
          </a:ln>
        </p:spPr>
        <p:txBody>
          <a:bodyPr anchor="ctr" bIns="0" lIns="0" rIns="0" rtlCol="0" tIns="0" wrap="square">
            <a:noAutofit/>
          </a:bodyPr>
          <a:p>
            <a:pPr algn="ctr"/>
            <a:r>
              <a:rPr altLang="zh-TW" b="1" dirty="0" lang="en-US" err="1" smtClean="0">
                <a:solidFill>
                  <a:srgbClr val="FF0000"/>
                </a:solidFill>
              </a:rPr>
              <a:t>AutoSys</a:t>
            </a:r>
            <a:endParaRPr altLang="zh-TW" b="1" dirty="0" lang="en-US" smtClean="0">
              <a:solidFill>
                <a:srgbClr val="FF0000"/>
              </a:solidFill>
            </a:endParaRPr>
          </a:p>
          <a:p>
            <a:pPr algn="ctr"/>
            <a:r>
              <a:rPr altLang="en-US" b="1" dirty="0" lang="zh-TW" smtClean="0">
                <a:solidFill>
                  <a:srgbClr val="FF0000"/>
                </a:solidFill>
              </a:rPr>
              <a:t>補研發實績、獲獎紀錄</a:t>
            </a:r>
            <a:r>
              <a:rPr altLang="zh-TW" b="1" dirty="0" lang="en-US" smtClean="0">
                <a:solidFill>
                  <a:srgbClr val="FF0000"/>
                </a:solidFill>
              </a:rPr>
              <a:t>(</a:t>
            </a:r>
            <a:r>
              <a:rPr altLang="en-US" b="1" dirty="0" lang="zh-TW" smtClean="0">
                <a:solidFill>
                  <a:srgbClr val="FF0000"/>
                </a:solidFill>
              </a:rPr>
              <a:t>照片</a:t>
            </a:r>
            <a:r>
              <a:rPr altLang="zh-TW" b="1" dirty="0" lang="en-US" smtClean="0">
                <a:solidFill>
                  <a:srgbClr val="FF0000"/>
                </a:solidFill>
              </a:rPr>
              <a:t>)</a:t>
            </a:r>
            <a:endParaRPr altLang="en-US" b="1" dirty="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47" name="圓角矩形 5"/>
          <p:cNvSpPr/>
          <p:nvPr/>
        </p:nvSpPr>
        <p:spPr bwMode="auto">
          <a:xfrm>
            <a:off x="2777548" y="1785195"/>
            <a:ext cx="3510847" cy="1223242"/>
          </a:xfrm>
          <a:prstGeom prst="roundRect"/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DSP</a:t>
            </a:r>
            <a:endParaRPr altLang="en-US" baseline="0" b="0" cap="none" dirty="0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48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應用平台開發</a:t>
            </a:r>
            <a:endParaRPr altLang="en-US" dirty="0" sz="360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49" name="圓角矩形 4"/>
          <p:cNvSpPr/>
          <p:nvPr/>
        </p:nvSpPr>
        <p:spPr bwMode="auto">
          <a:xfrm>
            <a:off x="375185" y="1939743"/>
            <a:ext cx="1722665" cy="612322"/>
          </a:xfrm>
          <a:prstGeom prst="roundRect"/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Camera CIS</a:t>
            </a:r>
            <a:endParaRPr altLang="en-US" baseline="0" b="0" cap="none" dirty="0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50" name="圓角矩形 5"/>
          <p:cNvSpPr/>
          <p:nvPr/>
        </p:nvSpPr>
        <p:spPr bwMode="auto">
          <a:xfrm>
            <a:off x="4218296" y="1992028"/>
            <a:ext cx="1683644" cy="838921"/>
          </a:xfrm>
          <a:prstGeom prst="roundRect"/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DSP</a:t>
            </a:r>
            <a:endParaRPr altLang="en-US" baseline="0" b="0" cap="none" dirty="0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51" name="圓角矩形 6"/>
          <p:cNvSpPr/>
          <p:nvPr/>
        </p:nvSpPr>
        <p:spPr bwMode="auto">
          <a:xfrm>
            <a:off x="4097069" y="3236531"/>
            <a:ext cx="2019522" cy="768643"/>
          </a:xfrm>
          <a:prstGeom prst="roundRect"/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endParaRPr altLang="en-US" baseline="0" b="0" cap="none" dirty="0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52" name="圓角矩形 7"/>
          <p:cNvSpPr/>
          <p:nvPr/>
        </p:nvSpPr>
        <p:spPr bwMode="auto">
          <a:xfrm>
            <a:off x="7123411" y="2662961"/>
            <a:ext cx="1722665" cy="612322"/>
          </a:xfrm>
          <a:prstGeom prst="roundRect"/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/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ADAS and DMS</a:t>
            </a:r>
            <a:endParaRPr altLang="en-US" baseline="0" b="0" cap="none" dirty="0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53" name="矩形 8"/>
          <p:cNvSpPr/>
          <p:nvPr/>
        </p:nvSpPr>
        <p:spPr bwMode="auto">
          <a:xfrm>
            <a:off x="2372134" y="1574532"/>
            <a:ext cx="4268393" cy="2602282"/>
          </a:xfrm>
          <a:prstGeom prst="rect"/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6027" name="直線單箭頭接點 11"/>
          <p:cNvCxnSpPr>
            <a:cxnSpLocks/>
          </p:cNvCxnSpPr>
          <p:nvPr/>
        </p:nvCxnSpPr>
        <p:spPr bwMode="auto">
          <a:xfrm>
            <a:off x="3803397" y="2396816"/>
            <a:ext cx="414899" cy="0"/>
          </a:xfrm>
          <a:prstGeom prst="straightConnector1"/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050954" name="文字方塊 13"/>
          <p:cNvSpPr txBox="1"/>
          <p:nvPr/>
        </p:nvSpPr>
        <p:spPr>
          <a:xfrm>
            <a:off x="313907" y="1021313"/>
            <a:ext cx="1806905" cy="369332"/>
          </a:xfrm>
          <a:prstGeom prst="rect"/>
          <a:noFill/>
        </p:spPr>
        <p:txBody>
          <a:bodyPr rtlCol="0" wrap="none">
            <a:spAutoFit/>
          </a:bodyPr>
          <a:p>
            <a:pPr algn="l" indent="-285750" marL="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altLang="zh-TW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Platform</a:t>
            </a:r>
            <a:endParaRPr altLang="zh-TW" dirty="0" 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55" name="文字方塊 14"/>
          <p:cNvSpPr txBox="1"/>
          <p:nvPr/>
        </p:nvSpPr>
        <p:spPr>
          <a:xfrm>
            <a:off x="313907" y="4360702"/>
            <a:ext cx="5491481" cy="358140"/>
          </a:xfrm>
          <a:prstGeom prst="rect"/>
          <a:noFill/>
        </p:spPr>
        <p:txBody>
          <a:bodyPr rtlCol="0" wrap="none">
            <a:spAutoFit/>
          </a:bodyPr>
          <a:p>
            <a:pPr algn="l" indent="-285750" marL="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altLang="zh-TW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Fast </a:t>
            </a:r>
            <a:r>
              <a:rPr altLang="zh-TW" dirty="0" lang="en-US" smtClean="0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(Example: Semantic Segmentation DLA)</a:t>
            </a:r>
            <a:endParaRPr altLang="en-US" dirty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41" name="圖片 1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90414" y="4705394"/>
            <a:ext cx="1974316" cy="1659475"/>
          </a:xfrm>
          <a:prstGeom prst="rect"/>
        </p:spPr>
      </p:pic>
      <p:pic>
        <p:nvPicPr>
          <p:cNvPr id="2097242" name="圖片 1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812683" y="4704253"/>
            <a:ext cx="2054679" cy="1660616"/>
          </a:xfrm>
          <a:prstGeom prst="rect"/>
        </p:spPr>
      </p:pic>
      <p:sp>
        <p:nvSpPr>
          <p:cNvPr id="1050956" name="向右箭號 17"/>
          <p:cNvSpPr/>
          <p:nvPr/>
        </p:nvSpPr>
        <p:spPr bwMode="auto">
          <a:xfrm>
            <a:off x="2464730" y="5352498"/>
            <a:ext cx="347953" cy="269421"/>
          </a:xfrm>
          <a:prstGeom prst="rightArrow"/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57" name="文字方塊 18"/>
          <p:cNvSpPr txBox="1"/>
          <p:nvPr/>
        </p:nvSpPr>
        <p:spPr>
          <a:xfrm>
            <a:off x="5175769" y="4697461"/>
            <a:ext cx="3742359" cy="1708160"/>
          </a:xfrm>
          <a:prstGeom prst="rect"/>
          <a:noFill/>
        </p:spPr>
        <p:txBody>
          <a:bodyPr rtlCol="0" wrap="square">
            <a:spAutoFit/>
          </a:bodyPr>
          <a:p>
            <a:pPr algn="just"/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Based on AI/C.V. Algorithm to complete ADAS</a:t>
            </a: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and DMS</a:t>
            </a: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functions.</a:t>
            </a:r>
          </a:p>
          <a:p>
            <a:pPr algn="just" indent="-285750" marL="285750">
              <a:buFont typeface="Arial" panose="020B0604020202020204" pitchFamily="34" charset="0"/>
              <a:buChar char="•"/>
            </a:pP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ADAS is suitable for open road environments :</a:t>
            </a:r>
          </a:p>
          <a:p>
            <a:pPr algn="just" indent="-342900" marL="342900">
              <a:buAutoNum type="arabicPeriod"/>
            </a:pP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AEB</a:t>
            </a:r>
          </a:p>
          <a:p>
            <a:pPr algn="just" indent="-342900" marL="342900">
              <a:buAutoNum type="arabicPeriod"/>
            </a:pP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LKA</a:t>
            </a:r>
          </a:p>
          <a:p>
            <a:pPr algn="just" indent="-285750" marL="285750">
              <a:buFont typeface="Arial" panose="020B0604020202020204" pitchFamily="34" charset="0"/>
              <a:buChar char="•"/>
            </a:pP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DMS for cabin environments.</a:t>
            </a:r>
            <a:endParaRPr altLang="en-US" dirty="0" sz="15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58" name="矩形 19"/>
          <p:cNvSpPr/>
          <p:nvPr/>
        </p:nvSpPr>
        <p:spPr bwMode="auto">
          <a:xfrm>
            <a:off x="5175770" y="4704253"/>
            <a:ext cx="3742358" cy="1660616"/>
          </a:xfrm>
          <a:prstGeom prst="rect"/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59" name="向右箭號 20"/>
          <p:cNvSpPr/>
          <p:nvPr/>
        </p:nvSpPr>
        <p:spPr bwMode="auto">
          <a:xfrm>
            <a:off x="4847034" y="5330041"/>
            <a:ext cx="347953" cy="269421"/>
          </a:xfrm>
          <a:prstGeom prst="rightArrow"/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altLang="en-US" baseline="0" b="0" cap="none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60" name="圓角矩形 5"/>
          <p:cNvSpPr/>
          <p:nvPr/>
        </p:nvSpPr>
        <p:spPr bwMode="auto">
          <a:xfrm>
            <a:off x="2945634" y="1981160"/>
            <a:ext cx="857763" cy="838921"/>
          </a:xfrm>
          <a:prstGeom prst="roundRect"/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ARM</a:t>
            </a:r>
            <a:endParaRPr altLang="en-US" baseline="0" b="0" cap="none" dirty="0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6028" name="接點: 肘形 60"/>
          <p:cNvCxnSpPr>
            <a:cxnSpLocks/>
            <a:stCxn id="1050960" idx="2"/>
            <a:endCxn id="1050951" idx="1"/>
          </p:cNvCxnSpPr>
          <p:nvPr/>
        </p:nvCxnSpPr>
        <p:spPr>
          <a:xfrm rot="16200000" flipH="1">
            <a:off x="3362408" y="2886192"/>
            <a:ext cx="800772" cy="668550"/>
          </a:xfrm>
          <a:prstGeom prst="bentConnector2"/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961" name="文字方塊 62"/>
          <p:cNvSpPr txBox="1"/>
          <p:nvPr/>
        </p:nvSpPr>
        <p:spPr>
          <a:xfrm>
            <a:off x="2372134" y="3797262"/>
            <a:ext cx="779781" cy="358140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Board</a:t>
            </a:r>
            <a:endParaRPr altLang="en-US" dirty="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62" name="文字方塊 63"/>
          <p:cNvSpPr txBox="1"/>
          <p:nvPr/>
        </p:nvSpPr>
        <p:spPr>
          <a:xfrm>
            <a:off x="5769940" y="1742325"/>
            <a:ext cx="601980" cy="358141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dirty="0" lang="en-US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endParaRPr altLang="en-US" dirty="0" lang="zh-TW">
              <a:solidFill>
                <a:srgbClr val="0000FF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63" name="文字方塊 64"/>
          <p:cNvSpPr txBox="1"/>
          <p:nvPr/>
        </p:nvSpPr>
        <p:spPr>
          <a:xfrm>
            <a:off x="4097069" y="3655346"/>
            <a:ext cx="1133644" cy="369332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dirty="0" lang="en-US">
                <a:solidFill>
                  <a:srgbClr val="008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Chip</a:t>
            </a:r>
            <a:endParaRPr altLang="en-US" dirty="0" lang="zh-TW">
              <a:solidFill>
                <a:srgbClr val="008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64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553200" y="6381750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90</a:t>
            </a:fld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6029" name="直線單箭頭接點 67"/>
          <p:cNvCxnSpPr>
            <a:cxnSpLocks/>
            <a:stCxn id="1050949" idx="3"/>
          </p:cNvCxnSpPr>
          <p:nvPr/>
        </p:nvCxnSpPr>
        <p:spPr>
          <a:xfrm>
            <a:off x="2097850" y="2245904"/>
            <a:ext cx="847784" cy="0"/>
          </a:xfrm>
          <a:prstGeom prst="straightConnector1"/>
          <a:ln w="508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30" name="接點: 肘形 69"/>
          <p:cNvCxnSpPr>
            <a:cxnSpLocks/>
            <a:stCxn id="1050960" idx="0"/>
          </p:cNvCxnSpPr>
          <p:nvPr/>
        </p:nvCxnSpPr>
        <p:spPr>
          <a:xfrm rot="16200000" flipH="1">
            <a:off x="4772372" y="637306"/>
            <a:ext cx="1004915" cy="3692622"/>
          </a:xfrm>
          <a:prstGeom prst="bentConnector4">
            <a:avLst>
              <a:gd name="adj1" fmla="val -60182"/>
              <a:gd name="adj2" fmla="val 91280"/>
            </a:avLst>
          </a:prstGeom>
          <a:ln w="508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65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應用平台開發</a:t>
            </a:r>
            <a:endParaRPr altLang="en-US" dirty="0" sz="360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43" name="內容版面配置區 6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5400000">
            <a:off x="2428927" y="2080006"/>
            <a:ext cx="2690681" cy="3586766"/>
          </a:xfrm>
          <a:prstGeom prst="rect"/>
        </p:spPr>
      </p:pic>
      <p:sp>
        <p:nvSpPr>
          <p:cNvPr id="1050966" name="文字方塊 22"/>
          <p:cNvSpPr txBox="1"/>
          <p:nvPr/>
        </p:nvSpPr>
        <p:spPr>
          <a:xfrm>
            <a:off x="428531" y="1426275"/>
            <a:ext cx="4533128" cy="369332"/>
          </a:xfrm>
          <a:prstGeom prst="rect"/>
          <a:noFill/>
        </p:spPr>
        <p:txBody>
          <a:bodyPr rtlCol="0" wrap="square">
            <a:spAutoFit/>
          </a:bodyPr>
          <a:p>
            <a:pPr algn="l" indent="-285750" marL="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altLang="zh-TW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 + AIM Platform</a:t>
            </a:r>
            <a:endParaRPr altLang="en-US" dirty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67" name="圓角矩形 24"/>
          <p:cNvSpPr/>
          <p:nvPr/>
        </p:nvSpPr>
        <p:spPr bwMode="auto">
          <a:xfrm>
            <a:off x="5941681" y="2777611"/>
            <a:ext cx="2546537" cy="838614"/>
          </a:xfrm>
          <a:prstGeom prst="roundRect"/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lang="zh-TW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Chip </a:t>
            </a:r>
            <a:endParaRPr altLang="zh-TW" dirty="0" lang="en-US" smtClean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dirty="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with Semantic Segmentation  &amp; DIP)</a:t>
            </a:r>
            <a:endParaRPr altLang="en-US" baseline="0" b="0" cap="none" dirty="0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68" name="圓角矩形 25"/>
          <p:cNvSpPr/>
          <p:nvPr/>
        </p:nvSpPr>
        <p:spPr bwMode="auto">
          <a:xfrm>
            <a:off x="5167540" y="1649475"/>
            <a:ext cx="1989086" cy="612322"/>
          </a:xfrm>
          <a:prstGeom prst="roundRect"/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DDRX</a:t>
            </a:r>
          </a:p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800" i="0" kumimoji="1" lang="en-US" normalizeH="0" strike="noStrike" u="none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SDRAM</a:t>
            </a:r>
            <a:endParaRPr altLang="en-US" baseline="0" b="0" cap="none" dirty="0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69" name="文字方塊 27"/>
          <p:cNvSpPr txBox="1"/>
          <p:nvPr/>
        </p:nvSpPr>
        <p:spPr>
          <a:xfrm>
            <a:off x="6698579" y="2446780"/>
            <a:ext cx="941283" cy="369332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Implant</a:t>
            </a:r>
            <a:endParaRPr altLang="en-US" dirty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70" name="圓角矩形 30"/>
          <p:cNvSpPr/>
          <p:nvPr/>
        </p:nvSpPr>
        <p:spPr bwMode="auto">
          <a:xfrm>
            <a:off x="3398897" y="5588636"/>
            <a:ext cx="1595464" cy="793115"/>
          </a:xfrm>
          <a:prstGeom prst="roundRect"/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0" bIns="45720" compatLnSpc="1" lIns="91440" numCol="1" rIns="91440" rtlCol="0" tIns="45720" vert="horz" wrap="square">
            <a:prstTxWarp prst="textNoShape"/>
          </a:bodyPr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dirty="0" lang="en-US"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</a:p>
          <a:p>
            <a:pPr algn="ctr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TW" baseline="0" b="0" cap="none" dirty="0" sz="1800" i="0" kumimoji="1" lang="en-US" normalizeH="0" strike="noStrike" u="none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  <a:cs typeface="Arial" panose="020B0604020202020204" pitchFamily="34" charset="0"/>
              </a:rPr>
              <a:t>(ARM+DSP)</a:t>
            </a:r>
            <a:endParaRPr altLang="en-US" baseline="0" b="0" cap="none" dirty="0" sz="1800" i="0" kumimoji="1" lang="zh-TW" normalizeH="0" strike="noStrike" u="none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71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91</a:t>
            </a:fld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72" name="矩形 3"/>
          <p:cNvSpPr/>
          <p:nvPr/>
        </p:nvSpPr>
        <p:spPr>
          <a:xfrm>
            <a:off x="3992519" y="3278262"/>
            <a:ext cx="360368" cy="337963"/>
          </a:xfrm>
          <a:prstGeom prst="rect"/>
          <a:noFill/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73" name="矩形 33"/>
          <p:cNvSpPr/>
          <p:nvPr/>
        </p:nvSpPr>
        <p:spPr>
          <a:xfrm>
            <a:off x="3812334" y="3691069"/>
            <a:ext cx="384295" cy="402612"/>
          </a:xfrm>
          <a:prstGeom prst="rect"/>
          <a:noFill/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6031" name="直線單箭頭接點 35"/>
          <p:cNvCxnSpPr>
            <a:cxnSpLocks/>
          </p:cNvCxnSpPr>
          <p:nvPr/>
        </p:nvCxnSpPr>
        <p:spPr>
          <a:xfrm flipH="1">
            <a:off x="4393399" y="2275791"/>
            <a:ext cx="914400" cy="1002471"/>
          </a:xfrm>
          <a:prstGeom prst="straightConnector1"/>
          <a:ln w="508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32" name="直線單箭頭接點 38"/>
          <p:cNvCxnSpPr>
            <a:cxnSpLocks/>
            <a:stCxn id="1050967" idx="1"/>
          </p:cNvCxnSpPr>
          <p:nvPr/>
        </p:nvCxnSpPr>
        <p:spPr>
          <a:xfrm flipH="1">
            <a:off x="4393399" y="3196918"/>
            <a:ext cx="1548282" cy="250325"/>
          </a:xfrm>
          <a:prstGeom prst="straightConnector1"/>
          <a:ln w="508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33" name="直線單箭頭接點 42"/>
          <p:cNvCxnSpPr>
            <a:cxnSpLocks/>
            <a:stCxn id="1050970" idx="0"/>
          </p:cNvCxnSpPr>
          <p:nvPr/>
        </p:nvCxnSpPr>
        <p:spPr>
          <a:xfrm flipH="1" flipV="1">
            <a:off x="4051945" y="4093681"/>
            <a:ext cx="144684" cy="1494955"/>
          </a:xfrm>
          <a:prstGeom prst="straightConnector1"/>
          <a:ln w="508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974" name="文字方塊 44"/>
          <p:cNvSpPr txBox="1"/>
          <p:nvPr/>
        </p:nvSpPr>
        <p:spPr>
          <a:xfrm>
            <a:off x="4149555" y="1784964"/>
            <a:ext cx="1021080" cy="358140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dirty="0" lang="en-US">
                <a:solidFill>
                  <a:srgbClr val="FF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Remove</a:t>
            </a:r>
            <a:endParaRPr altLang="en-US" dirty="0" lang="zh-TW">
              <a:solidFill>
                <a:srgbClr val="FF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75" name="矩形 2"/>
          <p:cNvSpPr/>
          <p:nvPr/>
        </p:nvSpPr>
        <p:spPr>
          <a:xfrm>
            <a:off x="234542" y="1055277"/>
            <a:ext cx="8615543" cy="1945640"/>
          </a:xfrm>
          <a:prstGeom prst="rect"/>
        </p:spPr>
        <p:txBody>
          <a:bodyPr wrap="square">
            <a:spAutoFit/>
          </a:bodyPr>
          <a:p>
            <a:pPr algn="just" indent="-285750" marL="285750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altLang="en-US" b="1" dirty="0" lang="zh-TW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高適應性不同天候型態</a:t>
            </a:r>
            <a:r>
              <a:rPr altLang="zh-TW" b="1" dirty="0" lang="en-US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(AIM Chip):</a:t>
            </a:r>
            <a:r>
              <a:rPr altLang="en-US" b="1" dirty="0" lang="zh-TW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altLang="zh-TW" b="1" dirty="0" lang="en-US">
              <a:solidFill>
                <a:srgbClr val="0000CC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just" indent="-285750" lvl="1" marL="742950">
              <a:lnSpc>
                <a:spcPct val="130000"/>
              </a:lnSpc>
              <a:buClr>
                <a:schemeClr val="tx1"/>
              </a:buClr>
              <a:buFontTx/>
              <a:buChar char="-"/>
            </a:pP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透過嵌入式即時影像前處理技術，依據不同行車條件，動態提升影像品質，可提升不同天候型態之適應性，並對於深度學習訓練資料庫中未包含之案例，可強化其偵測辨識準確率，例如即時將大雨環境之影像模糊化程度，降低為小雨的模糊化程度。</a:t>
            </a:r>
            <a:endParaRPr altLang="zh-TW" dirty="0" sz="15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just" indent="-285750" marL="285750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altLang="en-US" b="1" dirty="0" lang="zh-TW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駕駛人偵測系統</a:t>
            </a:r>
            <a:r>
              <a:rPr altLang="zh-TW" b="1" dirty="0" lang="en-US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algn="just" indent="-285750" lvl="1" marL="742950">
              <a:lnSpc>
                <a:spcPct val="130000"/>
              </a:lnSpc>
              <a:buClr>
                <a:schemeClr val="tx1"/>
              </a:buClr>
              <a:buFontTx/>
              <a:buChar char="-"/>
            </a:pP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紅外線攝影機，可偵測駕駛人注意力、睡眠、抽煙、看手機等。</a:t>
            </a:r>
            <a:endParaRPr altLang="zh-TW" dirty="0" sz="15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73" name="群組 3"/>
          <p:cNvGrpSpPr/>
          <p:nvPr/>
        </p:nvGrpSpPr>
        <p:grpSpPr>
          <a:xfrm>
            <a:off x="198387" y="3124674"/>
            <a:ext cx="4638915" cy="1471789"/>
            <a:chOff x="83888" y="4441928"/>
            <a:chExt cx="6443757" cy="1532844"/>
          </a:xfrm>
        </p:grpSpPr>
        <p:pic>
          <p:nvPicPr>
            <p:cNvPr id="2097244" name="圖片 4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/>
            <a:stretch>
              <a:fillRect/>
            </a:stretch>
          </p:blipFill>
          <p:spPr>
            <a:xfrm>
              <a:off x="83888" y="4441928"/>
              <a:ext cx="2125447" cy="1532844"/>
            </a:xfrm>
            <a:prstGeom prst="rect"/>
          </p:spPr>
        </p:pic>
        <p:pic>
          <p:nvPicPr>
            <p:cNvPr id="2097245" name="圖片 5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/>
            <a:stretch>
              <a:fillRect/>
            </a:stretch>
          </p:blipFill>
          <p:spPr>
            <a:xfrm>
              <a:off x="2243043" y="4441928"/>
              <a:ext cx="2125447" cy="1532844"/>
            </a:xfrm>
            <a:prstGeom prst="rect"/>
          </p:spPr>
        </p:pic>
        <p:pic>
          <p:nvPicPr>
            <p:cNvPr id="2097246" name="圖片 6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3"/>
            <a:stretch>
              <a:fillRect/>
            </a:stretch>
          </p:blipFill>
          <p:spPr>
            <a:xfrm>
              <a:off x="4402198" y="4441928"/>
              <a:ext cx="2125447" cy="1532844"/>
            </a:xfrm>
            <a:prstGeom prst="rect"/>
          </p:spPr>
        </p:pic>
      </p:grpSp>
      <p:sp>
        <p:nvSpPr>
          <p:cNvPr id="1050976" name="文字方塊 7"/>
          <p:cNvSpPr txBox="1"/>
          <p:nvPr/>
        </p:nvSpPr>
        <p:spPr>
          <a:xfrm>
            <a:off x="212537" y="4605270"/>
            <a:ext cx="1363980" cy="269241"/>
          </a:xfrm>
          <a:prstGeom prst="rect"/>
          <a:noFill/>
        </p:spPr>
        <p:txBody>
          <a:bodyPr rtlCol="0" wrap="none">
            <a:spAutoFit/>
          </a:bodyPr>
          <a:p>
            <a:pPr algn="ctr" eaLnBrk="0" fontAlgn="b" hangingPunct="0">
              <a:spcBef>
                <a:spcPct val="0"/>
              </a:spcBef>
              <a:spcAft>
                <a:spcPct val="0"/>
              </a:spcAft>
            </a:pPr>
            <a:r>
              <a: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rPr>
              <a:t>出隧道</a:t>
            </a:r>
            <a:r>
              <a: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 - </a:t>
            </a:r>
            <a:r>
              <a: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rPr>
              <a:t>過度曝光</a:t>
            </a:r>
          </a:p>
        </p:txBody>
      </p:sp>
      <p:sp>
        <p:nvSpPr>
          <p:cNvPr id="1050977" name="文字方塊 8"/>
          <p:cNvSpPr txBox="1"/>
          <p:nvPr/>
        </p:nvSpPr>
        <p:spPr>
          <a:xfrm>
            <a:off x="3371342" y="4605270"/>
            <a:ext cx="1516380" cy="269241"/>
          </a:xfrm>
          <a:prstGeom prst="rect"/>
          <a:noFill/>
        </p:spPr>
        <p:txBody>
          <a:bodyPr rtlCol="0" wrap="none">
            <a:spAutoFit/>
          </a:bodyPr>
          <a:p>
            <a:pPr algn="ctr" eaLnBrk="0" fontAlgn="b" hangingPunct="0">
              <a:spcBef>
                <a:spcPct val="0"/>
              </a:spcBef>
              <a:spcAft>
                <a:spcPct val="0"/>
              </a:spcAft>
            </a:pPr>
            <a:r>
              <a: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rPr>
              <a:t>路燈稀少 </a:t>
            </a:r>
            <a:r>
              <a: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r>
              <a: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rPr>
              <a:t>亮度不足</a:t>
            </a:r>
          </a:p>
        </p:txBody>
      </p:sp>
      <p:sp>
        <p:nvSpPr>
          <p:cNvPr id="1050978" name="文字方塊 9"/>
          <p:cNvSpPr txBox="1"/>
          <p:nvPr/>
        </p:nvSpPr>
        <p:spPr>
          <a:xfrm>
            <a:off x="1639101" y="4612149"/>
            <a:ext cx="1895071" cy="276999"/>
          </a:xfrm>
          <a:prstGeom prst="rect"/>
          <a:noFill/>
        </p:spPr>
        <p:txBody>
          <a:bodyPr rtlCol="0" wrap="none">
            <a:spAutoFit/>
          </a:bodyPr>
          <a:p>
            <a:pPr algn="ctr" eaLnBrk="0" fontAlgn="b" hangingPunct="0">
              <a:spcBef>
                <a:spcPct val="0"/>
              </a:spcBef>
              <a:spcAft>
                <a:spcPct val="0"/>
              </a:spcAft>
            </a:pPr>
            <a:r>
              <a: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rPr>
              <a:t>車內前擋鬼影 </a:t>
            </a:r>
            <a:r>
              <a: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rPr>
              <a:t>反光現象</a:t>
            </a:r>
          </a:p>
        </p:txBody>
      </p:sp>
      <p:pic>
        <p:nvPicPr>
          <p:cNvPr id="2097247" name="圖片 12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208611" y="4984374"/>
            <a:ext cx="2195229" cy="1392307"/>
          </a:xfrm>
          <a:prstGeom prst="rect"/>
        </p:spPr>
      </p:pic>
      <p:pic>
        <p:nvPicPr>
          <p:cNvPr id="2097248" name="圖片 13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2403842" y="4977495"/>
            <a:ext cx="2443685" cy="1399186"/>
          </a:xfrm>
          <a:prstGeom prst="rect"/>
        </p:spPr>
      </p:pic>
      <p:sp>
        <p:nvSpPr>
          <p:cNvPr id="1050979" name="矩形 14"/>
          <p:cNvSpPr/>
          <p:nvPr/>
        </p:nvSpPr>
        <p:spPr>
          <a:xfrm>
            <a:off x="1450568" y="6376206"/>
            <a:ext cx="2134554" cy="276999"/>
          </a:xfrm>
          <a:prstGeom prst="rect"/>
        </p:spPr>
        <p:txBody>
          <a:bodyPr wrap="square">
            <a:spAutoFit/>
          </a:bodyPr>
          <a:p>
            <a:pPr algn="ctr" eaLnBrk="0" fontAlgn="b" hangingPunct="0"/>
            <a:r>
              <a: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rPr>
              <a:t>大雨天</a:t>
            </a:r>
            <a:r>
              <a: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rPr>
              <a:t>模糊化現象</a:t>
            </a:r>
          </a:p>
        </p:txBody>
      </p:sp>
      <p:sp>
        <p:nvSpPr>
          <p:cNvPr id="1050980" name="矩形 19"/>
          <p:cNvSpPr/>
          <p:nvPr/>
        </p:nvSpPr>
        <p:spPr>
          <a:xfrm>
            <a:off x="5792286" y="6079658"/>
            <a:ext cx="2657749" cy="276999"/>
          </a:xfrm>
          <a:prstGeom prst="rect"/>
          <a:solidFill>
            <a:schemeClr val="bg1"/>
          </a:solidFill>
        </p:spPr>
        <p:txBody>
          <a:bodyPr wrap="square">
            <a:spAutoFit/>
          </a:bodyPr>
          <a:p>
            <a:pPr algn="ctr" eaLnBrk="0" fontAlgn="b" hangingPunct="0"/>
            <a:r>
              <a: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Driver Monitoring System</a:t>
            </a:r>
            <a:r>
              <a: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(DMS)</a:t>
            </a:r>
          </a:p>
        </p:txBody>
      </p:sp>
      <p:sp>
        <p:nvSpPr>
          <p:cNvPr id="1050981" name="標題 1"/>
          <p:cNvSpPr txBox="1"/>
          <p:nvPr/>
        </p:nvSpPr>
        <p:spPr bwMode="auto">
          <a:xfrm>
            <a:off x="1236518" y="554101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0" fontAlgn="base" hangingPunct="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ctr" eaLnBrk="0" fontAlgn="base" hangingPunct="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0" fontAlgn="base" hangingPunct="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0" fontAlgn="base" hangingPunct="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0" fontAlgn="base" hangingPunct="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應用軟體開發</a:t>
            </a:r>
            <a:endParaRPr altLang="en-US" dirty="0" sz="360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8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92</a:t>
            </a:fld>
            <a:endParaRPr altLang="zh-TW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49" name="圖片 10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5178434" y="3335858"/>
            <a:ext cx="3671651" cy="2677887"/>
          </a:xfrm>
          <a:prstGeom prst="rect"/>
        </p:spPr>
      </p:pic>
    </p:spTree>
  </p:cSld>
  <p:clrMapOvr>
    <a:masterClrMapping/>
  </p:clrMapOvr>
  <p:timing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86" name="矩形 2"/>
          <p:cNvSpPr/>
          <p:nvPr/>
        </p:nvSpPr>
        <p:spPr>
          <a:xfrm>
            <a:off x="389659" y="952949"/>
            <a:ext cx="8378784" cy="2529840"/>
          </a:xfrm>
          <a:prstGeom prst="rect"/>
        </p:spPr>
        <p:txBody>
          <a:bodyPr wrap="square">
            <a:spAutoFit/>
          </a:bodyPr>
          <a:p>
            <a:pPr algn="just" indent="-285750" marL="285750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altLang="en-US" b="1" dirty="0" lang="zh-TW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深度學習異質運算</a:t>
            </a:r>
            <a:r>
              <a:rPr altLang="zh-TW" b="1" dirty="0" lang="en-US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algn="just" indent="-342900" lvl="2" marL="800100">
              <a:lnSpc>
                <a:spcPct val="130000"/>
              </a:lnSpc>
              <a:buClr>
                <a:schemeClr val="tx1"/>
              </a:buClr>
              <a:buFontTx/>
              <a:buChar char="-"/>
            </a:pP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基於既有車規</a:t>
            </a: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ARM</a:t>
            </a: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多核心處理器，高性價比平台</a:t>
            </a: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(ARM </a:t>
            </a:r>
            <a:r>
              <a:rPr altLang="zh-TW" dirty="0" sz="1500" lang="en-US" err="1">
                <a:ea typeface="微軟正黑體" panose="020B0604030504040204" pitchFamily="34" charset="-120"/>
                <a:cs typeface="Arial" panose="020B0604020202020204" pitchFamily="34" charset="0"/>
              </a:rPr>
              <a:t>big.LITTLE</a:t>
            </a: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altLang="zh-TW" dirty="0" sz="1500" lang="en-US" err="1">
                <a:ea typeface="微軟正黑體" panose="020B0604030504040204" pitchFamily="34" charset="-120"/>
                <a:cs typeface="Arial" panose="020B0604020202020204" pitchFamily="34" charset="0"/>
              </a:rPr>
              <a:t>PowerVR</a:t>
            </a: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 GUP, and AIM)</a:t>
            </a: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，開發適應於開放道路之</a:t>
            </a: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LKA</a:t>
            </a: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sz="15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AEB</a:t>
            </a: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等</a:t>
            </a:r>
            <a:r>
              <a:rPr altLang="en-US" dirty="0" sz="15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演算法</a:t>
            </a: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，建構高</a:t>
            </a: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CP</a:t>
            </a: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值之主動式</a:t>
            </a: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altLang="zh-TW" dirty="0" sz="15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ADAS</a:t>
            </a:r>
            <a:r>
              <a:rPr altLang="en-US" dirty="0" sz="15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altLang="zh-TW" dirty="0" sz="1500" lang="en-US" smtClean="0">
                <a:ea typeface="微軟正黑體" panose="020B0604030504040204" pitchFamily="34" charset="-120"/>
                <a:cs typeface="Arial" panose="020B0604020202020204" pitchFamily="34" charset="0"/>
              </a:rPr>
              <a:t>DMS</a:t>
            </a:r>
            <a:r>
              <a:rPr altLang="en-US" dirty="0" sz="1500" lang="zh-TW" smtClean="0">
                <a:ea typeface="微軟正黑體" panose="020B0604030504040204" pitchFamily="34" charset="-120"/>
                <a:cs typeface="Arial" panose="020B0604020202020204" pitchFamily="34" charset="0"/>
              </a:rPr>
              <a:t>解決方案。</a:t>
            </a:r>
            <a:endParaRPr altLang="zh-TW" dirty="0" sz="15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just" indent="-285750" marL="285750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altLang="en-US" b="1" dirty="0" lang="zh-TW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適應於亞洲特殊行車環境</a:t>
            </a:r>
            <a:r>
              <a:rPr altLang="zh-TW" b="1" dirty="0" lang="en-US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algn="just" indent="-285750" lvl="1" marL="742950">
              <a:lnSpc>
                <a:spcPct val="130000"/>
              </a:lnSpc>
              <a:buClr>
                <a:schemeClr val="tx1"/>
              </a:buClr>
              <a:buFontTx/>
              <a:buChar char="-"/>
            </a:pP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相異於歐美行車環境，亞州環境較為嚴苛，如駕駛行為不同、開放道路之小巷弄、機車與人車混流等，透過邊角案例測試驗證技術，強化實車蒐集資料之不足，提升深度學習完整度，並適應於亞洲特殊行車環境</a:t>
            </a:r>
            <a:r>
              <a:rPr altLang="zh-TW" dirty="0" sz="1500" lang="en-US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sz="1500" lang="zh-TW">
                <a:ea typeface="微軟正黑體" panose="020B0604030504040204" pitchFamily="34" charset="-120"/>
                <a:cs typeface="Arial" panose="020B0604020202020204" pitchFamily="34" charset="0"/>
              </a:rPr>
              <a:t>。</a:t>
            </a:r>
            <a:endParaRPr altLang="zh-TW" dirty="0" sz="1500" 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50" name="圖片 2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64497" y="3465787"/>
            <a:ext cx="4022322" cy="2856954"/>
          </a:xfrm>
          <a:prstGeom prst="rect"/>
        </p:spPr>
      </p:pic>
      <p:grpSp>
        <p:nvGrpSpPr>
          <p:cNvPr id="377" name="群組 39"/>
          <p:cNvGrpSpPr/>
          <p:nvPr/>
        </p:nvGrpSpPr>
        <p:grpSpPr>
          <a:xfrm>
            <a:off x="4523628" y="3191889"/>
            <a:ext cx="4583289" cy="3467100"/>
            <a:chOff x="4747260" y="3055620"/>
            <a:chExt cx="4191000" cy="3467100"/>
          </a:xfrm>
        </p:grpSpPr>
        <p:grpSp>
          <p:nvGrpSpPr>
            <p:cNvPr id="378" name="群組 35"/>
            <p:cNvGrpSpPr/>
            <p:nvPr/>
          </p:nvGrpSpPr>
          <p:grpSpPr>
            <a:xfrm>
              <a:off x="5074570" y="3115333"/>
              <a:ext cx="3433948" cy="1531063"/>
              <a:chOff x="5019898" y="2540485"/>
              <a:chExt cx="3433948" cy="1784862"/>
            </a:xfrm>
          </p:grpSpPr>
          <p:pic>
            <p:nvPicPr>
              <p:cNvPr id="2097251" name="內容版面配置區 6"/>
              <p:cNvPicPr>
                <a:picLocks noChangeAspect="1"/>
              </p:cNvPicPr>
              <p:nvPr/>
            </p:nvPicPr>
            <p:blipFill rotWithShape="1">
              <a:blip xmlns:r="http://schemas.openxmlformats.org/officeDocument/2006/relationships" r:embed="rId2" cstate="print">
                <a:alphaModFix/>
              </a:blip>
              <a:srcRect l="4694" t="13420" r="7027" b="6569"/>
              <a:stretch>
                <a:fillRect/>
              </a:stretch>
            </p:blipFill>
            <p:spPr>
              <a:xfrm rot="5400000">
                <a:off x="5251706" y="2525560"/>
                <a:ext cx="1373097" cy="1836714"/>
              </a:xfrm>
              <a:prstGeom prst="rect"/>
            </p:spPr>
          </p:pic>
          <p:sp>
            <p:nvSpPr>
              <p:cNvPr id="1050987" name="矩形 10"/>
              <p:cNvSpPr/>
              <p:nvPr/>
            </p:nvSpPr>
            <p:spPr>
              <a:xfrm>
                <a:off x="5873931" y="3162378"/>
                <a:ext cx="612322" cy="571500"/>
              </a:xfrm>
              <a:prstGeom prst="rect"/>
              <a:noFill/>
              <a:ln w="28575">
                <a:solidFill>
                  <a:srgbClr val="0000CC"/>
                </a:solidFill>
              </a:ln>
            </p:spPr>
            <p:txBody>
              <a:bodyPr anchor="ctr" bIns="0" lIns="0" rIns="0" rtlCol="0" tIns="0" wrap="square">
                <a:noAutofit/>
              </a:bodyPr>
              <a:p>
                <a:pPr algn="ctr"/>
                <a:endParaRPr altLang="en-US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cxnSp>
            <p:nvCxnSpPr>
              <p:cNvPr id="3146034" name="直線單箭頭接點 24"/>
              <p:cNvCxnSpPr>
                <a:cxnSpLocks/>
              </p:cNvCxnSpPr>
              <p:nvPr/>
            </p:nvCxnSpPr>
            <p:spPr>
              <a:xfrm>
                <a:off x="6486253" y="3443917"/>
                <a:ext cx="816428" cy="0"/>
              </a:xfrm>
              <a:prstGeom prst="straightConnector1"/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0988" name="矩形 25"/>
              <p:cNvSpPr/>
              <p:nvPr/>
            </p:nvSpPr>
            <p:spPr>
              <a:xfrm>
                <a:off x="7302681" y="2540485"/>
                <a:ext cx="1151165" cy="507597"/>
              </a:xfrm>
              <a:prstGeom prst="rect"/>
              <a:solidFill>
                <a:srgbClr val="A0C0E5"/>
              </a:solidFill>
              <a:ln w="28575">
                <a:solidFill>
                  <a:srgbClr val="69A2D8"/>
                </a:solidFill>
              </a:ln>
            </p:spPr>
            <p:txBody>
              <a:bodyPr anchor="ctr" bIns="0" lIns="0" rIns="0" rtlCol="0" tIns="0" wrap="square">
                <a:noAutofit/>
              </a:bodyPr>
              <a:p>
                <a:pPr algn="ctr"/>
                <a:r>
                  <a:rPr altLang="en-US" dirty="0" sz="1300" lang="zh-TW">
                    <a:ea typeface="微軟正黑體" panose="020B0604030504040204" pitchFamily="34" charset="-120"/>
                    <a:cs typeface="Arial" panose="020B0604020202020204" pitchFamily="34" charset="0"/>
                  </a:rPr>
                  <a:t>多核心</a:t>
                </a:r>
                <a:r>
                  <a:rPr altLang="zh-TW" dirty="0" sz="130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CPU</a:t>
                </a:r>
                <a:endParaRPr altLang="en-US" dirty="0" sz="13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989" name="矩形 26"/>
              <p:cNvSpPr/>
              <p:nvPr/>
            </p:nvSpPr>
            <p:spPr>
              <a:xfrm>
                <a:off x="7302680" y="3188185"/>
                <a:ext cx="1151165" cy="507597"/>
              </a:xfrm>
              <a:prstGeom prst="rect"/>
              <a:solidFill>
                <a:srgbClr val="A0C0E5"/>
              </a:solidFill>
              <a:ln w="28575">
                <a:solidFill>
                  <a:srgbClr val="69A2D8"/>
                </a:solidFill>
              </a:ln>
            </p:spPr>
            <p:txBody>
              <a:bodyPr anchor="ctr" bIns="0" lIns="0" rIns="0" rtlCol="0" tIns="0" wrap="square">
                <a:noAutofit/>
              </a:bodyPr>
              <a:p>
                <a:pPr algn="ctr"/>
                <a:r>
                  <a:rPr altLang="zh-TW" dirty="0" sz="130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GPGPU</a:t>
                </a:r>
              </a:p>
              <a:p>
                <a:pPr algn="ctr"/>
                <a:r>
                  <a:rPr altLang="zh-TW" dirty="0" sz="130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(</a:t>
                </a:r>
                <a:r>
                  <a:rPr altLang="zh-TW" dirty="0" sz="1300" lang="en-US" err="1">
                    <a:ea typeface="微軟正黑體" panose="020B0604030504040204" pitchFamily="34" charset="-120"/>
                    <a:cs typeface="Arial" panose="020B0604020202020204" pitchFamily="34" charset="0"/>
                  </a:rPr>
                  <a:t>OpenCL</a:t>
                </a:r>
                <a:r>
                  <a:rPr altLang="zh-TW" dirty="0" sz="130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)</a:t>
                </a:r>
                <a:endParaRPr altLang="en-US" dirty="0" sz="13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0990" name="矩形 27"/>
              <p:cNvSpPr/>
              <p:nvPr/>
            </p:nvSpPr>
            <p:spPr>
              <a:xfrm>
                <a:off x="7302679" y="3817750"/>
                <a:ext cx="1151165" cy="507597"/>
              </a:xfrm>
              <a:prstGeom prst="rect"/>
              <a:solidFill>
                <a:srgbClr val="A0C0E5"/>
              </a:solidFill>
              <a:ln w="28575">
                <a:solidFill>
                  <a:srgbClr val="69A2D8"/>
                </a:solidFill>
              </a:ln>
            </p:spPr>
            <p:txBody>
              <a:bodyPr anchor="ctr" bIns="0" lIns="0" rIns="0" rtlCol="0" tIns="0" wrap="square">
                <a:noAutofit/>
              </a:bodyPr>
              <a:p>
                <a:pPr algn="ctr"/>
                <a:r>
                  <a:rPr altLang="zh-TW" dirty="0" sz="130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AIM</a:t>
                </a:r>
                <a:endParaRPr altLang="en-US" dirty="0" sz="13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cxnSp>
            <p:nvCxnSpPr>
              <p:cNvPr id="3146035" name="肘形接點 29"/>
              <p:cNvCxnSpPr>
                <a:cxnSpLocks/>
                <a:endCxn id="1050988" idx="1"/>
              </p:cNvCxnSpPr>
              <p:nvPr/>
            </p:nvCxnSpPr>
            <p:spPr>
              <a:xfrm flipV="1">
                <a:off x="6504063" y="2794284"/>
                <a:ext cx="798618" cy="649633"/>
              </a:xfrm>
              <a:prstGeom prst="bentConnector3">
                <a:avLst>
                  <a:gd name="adj1" fmla="val 6022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036" name="肘形接點 31"/>
              <p:cNvCxnSpPr>
                <a:cxnSpLocks/>
                <a:endCxn id="1050990" idx="1"/>
              </p:cNvCxnSpPr>
              <p:nvPr/>
            </p:nvCxnSpPr>
            <p:spPr>
              <a:xfrm>
                <a:off x="6504063" y="3441640"/>
                <a:ext cx="798616" cy="629909"/>
              </a:xfrm>
              <a:prstGeom prst="bentConnector3">
                <a:avLst>
                  <a:gd name="adj1" fmla="val 6022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0991" name="手繪多邊形 34"/>
            <p:cNvSpPr/>
            <p:nvPr/>
          </p:nvSpPr>
          <p:spPr>
            <a:xfrm>
              <a:off x="4800600" y="4628559"/>
              <a:ext cx="4137660" cy="1737972"/>
            </a:xfrm>
            <a:custGeom>
              <a:avLst/>
              <a:gdLst>
                <a:gd name="connsiteX0" fmla="*/ 0 w 7848872"/>
                <a:gd name="connsiteY0" fmla="*/ 0 h 1031952"/>
                <a:gd name="connsiteX1" fmla="*/ 7848872 w 7848872"/>
                <a:gd name="connsiteY1" fmla="*/ 0 h 1031952"/>
                <a:gd name="connsiteX2" fmla="*/ 7848872 w 7848872"/>
                <a:gd name="connsiteY2" fmla="*/ 1031952 h 1031952"/>
                <a:gd name="connsiteX3" fmla="*/ 0 w 7848872"/>
                <a:gd name="connsiteY3" fmla="*/ 1031952 h 1031952"/>
                <a:gd name="connsiteX4" fmla="*/ 0 w 7848872"/>
                <a:gd name="connsiteY4" fmla="*/ 0 h 103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8872" h="1031952">
                  <a:moveTo>
                    <a:pt x="0" y="0"/>
                  </a:moveTo>
                  <a:lnTo>
                    <a:pt x="7848872" y="0"/>
                  </a:lnTo>
                  <a:lnTo>
                    <a:pt x="7848872" y="1031952"/>
                  </a:lnTo>
                  <a:lnTo>
                    <a:pt x="0" y="103195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t" anchorCtr="0" bIns="30480" lIns="30480" numCol="1" rIns="30480" spcCol="1270" spcFirstLastPara="0" tIns="30480" vert="horz" wrap="square">
              <a:noAutofit/>
            </a:bodyPr>
            <a:p>
              <a:pPr algn="just" lvl="1" marL="0">
                <a:buClr>
                  <a:schemeClr val="tx1"/>
                </a:buClr>
              </a:pPr>
              <a:r>
                <a:rPr altLang="en-US" b="1" dirty="0" sz="1200" lang="zh-TW">
                  <a:ea typeface="微軟正黑體" panose="020B0604030504040204" pitchFamily="34" charset="-120"/>
                  <a:cs typeface="Arial" panose="020B0604020202020204" pitchFamily="34" charset="0"/>
                </a:rPr>
                <a:t>技術內涵</a:t>
              </a: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:</a:t>
              </a:r>
            </a:p>
            <a:p>
              <a:pPr algn="just" indent="-285750" marL="285750">
                <a:buFontTx/>
                <a:buChar char="-"/>
              </a:pP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Computation Graph Optimization</a:t>
              </a:r>
            </a:p>
            <a:p>
              <a:pPr algn="just" indent="-285750" marL="285750">
                <a:buFontTx/>
                <a:buChar char="-"/>
              </a:pP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Tensor Compute Description</a:t>
              </a:r>
            </a:p>
            <a:p>
              <a:pPr algn="just" indent="-285750" marL="285750">
                <a:buFontTx/>
                <a:buChar char="-"/>
              </a:pP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Schedule Space and Optimizations</a:t>
              </a:r>
            </a:p>
            <a:p>
              <a:pPr algn="just" indent="-285750" marL="285750">
                <a:buFontTx/>
                <a:buChar char="-"/>
              </a:pP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ARM Core, </a:t>
              </a:r>
              <a:r>
                <a:rPr altLang="zh-TW" dirty="0" sz="1200" lang="en-US" err="1">
                  <a:ea typeface="微軟正黑體" panose="020B0604030504040204" pitchFamily="34" charset="-120"/>
                  <a:cs typeface="Arial" panose="020B0604020202020204" pitchFamily="34" charset="0"/>
                </a:rPr>
                <a:t>OpenCL</a:t>
              </a: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, and AIM Co-design and Implementation</a:t>
              </a:r>
            </a:p>
            <a:p>
              <a:pPr algn="just"/>
              <a:r>
                <a:rPr altLang="en-US" dirty="0" sz="1200" lang="zh-TW">
                  <a:ea typeface="微軟正黑體" panose="020B0604030504040204" pitchFamily="34" charset="-120"/>
                  <a:cs typeface="Arial" panose="020B0604020202020204" pitchFamily="34" charset="0"/>
                </a:rPr>
                <a:t>技術突破點</a:t>
              </a: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:</a:t>
              </a:r>
            </a:p>
            <a:p>
              <a:pPr algn="just" indent="-171450" marL="171450">
                <a:buFontTx/>
                <a:buChar char="-"/>
              </a:pPr>
              <a:r>
                <a:rPr altLang="en-US" dirty="0" sz="1200" lang="zh-TW">
                  <a:ea typeface="微軟正黑體" panose="020B0604030504040204" pitchFamily="34" charset="-120"/>
                  <a:cs typeface="Arial" panose="020B0604020202020204" pitchFamily="34" charset="0"/>
                </a:rPr>
                <a:t>輕量化</a:t>
              </a: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CNN</a:t>
              </a:r>
              <a:r>
                <a:rPr altLang="en-US" dirty="0" sz="1200" lang="zh-TW">
                  <a:ea typeface="微軟正黑體" panose="020B0604030504040204" pitchFamily="34" charset="-120"/>
                  <a:cs typeface="Arial" panose="020B0604020202020204" pitchFamily="34" charset="0"/>
                </a:rPr>
                <a:t>架構設計</a:t>
              </a:r>
              <a:endPara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just" indent="-171450" marL="171450">
                <a:buFontTx/>
                <a:buChar char="-"/>
              </a:pP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CNN</a:t>
              </a:r>
              <a:r>
                <a:rPr altLang="en-US" dirty="0" sz="1200" lang="zh-TW"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for Heterogeneous System Architecture</a:t>
              </a:r>
            </a:p>
            <a:p>
              <a:pPr algn="just" indent="-342900" lvl="1" marL="800100">
                <a:buFont typeface="Wingdings" panose="05000000000000000000" pitchFamily="2" charset="2"/>
                <a:buChar char="ü"/>
              </a:pP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Efficient Memory Access</a:t>
              </a:r>
            </a:p>
            <a:p>
              <a:pPr algn="just" indent="-342900" lvl="1" marL="800100">
                <a:buFont typeface="Wingdings" panose="05000000000000000000" pitchFamily="2" charset="2"/>
                <a:buChar char="ü"/>
              </a:pPr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Load Balance between ARM Cores and </a:t>
              </a:r>
              <a:r>
                <a:rPr altLang="zh-TW" dirty="0" sz="1200" lang="en-US" err="1">
                  <a:ea typeface="微軟正黑體" panose="020B0604030504040204" pitchFamily="34" charset="-120"/>
                  <a:cs typeface="Arial" panose="020B0604020202020204" pitchFamily="34" charset="0"/>
                </a:rPr>
                <a:t>OpenCL</a:t>
              </a:r>
              <a:endPara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992" name="矩形 36"/>
            <p:cNvSpPr/>
            <p:nvPr/>
          </p:nvSpPr>
          <p:spPr>
            <a:xfrm>
              <a:off x="4747260" y="3055620"/>
              <a:ext cx="4191000" cy="3467100"/>
            </a:xfrm>
            <a:prstGeom prst="rect"/>
            <a:noFill/>
            <a:ln w="38100">
              <a:solidFill>
                <a:srgbClr val="006600"/>
              </a:solidFill>
            </a:ln>
          </p:spPr>
          <p:txBody>
            <a:bodyPr anchor="ctr" bIns="0" lIns="0" rIns="0" rtlCol="0" tIns="0" wrap="square">
              <a:noAutofit/>
            </a:bodyPr>
            <a:p>
              <a:pPr algn="ctr"/>
              <a:endParaRPr altLang="en-US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50993" name="矩形 37"/>
          <p:cNvSpPr/>
          <p:nvPr/>
        </p:nvSpPr>
        <p:spPr>
          <a:xfrm>
            <a:off x="1623445" y="6375261"/>
            <a:ext cx="1704426" cy="276999"/>
          </a:xfrm>
          <a:prstGeom prst="rect"/>
        </p:spPr>
        <p:txBody>
          <a:bodyPr wrap="square">
            <a:spAutoFit/>
          </a:bodyPr>
          <a:p>
            <a:pPr algn="ctr" eaLnBrk="0" fontAlgn="b" hangingPunct="0"/>
            <a:r>
              <a: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rPr>
              <a:t>邊角案例測試驗證</a:t>
            </a:r>
          </a:p>
        </p:txBody>
      </p:sp>
      <p:sp>
        <p:nvSpPr>
          <p:cNvPr id="1050994" name="矩形 38"/>
          <p:cNvSpPr/>
          <p:nvPr/>
        </p:nvSpPr>
        <p:spPr>
          <a:xfrm>
            <a:off x="6614717" y="6620426"/>
            <a:ext cx="1704426" cy="276999"/>
          </a:xfrm>
          <a:prstGeom prst="rect"/>
        </p:spPr>
        <p:txBody>
          <a:bodyPr wrap="square">
            <a:spAutoFit/>
          </a:bodyPr>
          <a:p>
            <a:pPr algn="ctr" eaLnBrk="0" fontAlgn="b" hangingPunct="0"/>
            <a:r>
              <a: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rPr>
              <a:t>深度學習異質運算</a:t>
            </a:r>
          </a:p>
        </p:txBody>
      </p:sp>
      <p:sp>
        <p:nvSpPr>
          <p:cNvPr id="1050995" name="標題 1"/>
          <p:cNvSpPr txBox="1"/>
          <p:nvPr/>
        </p:nvSpPr>
        <p:spPr bwMode="auto">
          <a:xfrm>
            <a:off x="1236518" y="554101"/>
            <a:ext cx="7450282" cy="566488"/>
          </a:xfrm>
          <a:prstGeom prst="rect"/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eaLnBrk="0" fontAlgn="base" hangingPunct="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ctr" eaLnBrk="0" fontAlgn="base" hangingPunct="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eaLnBrk="0" fontAlgn="base" hangingPunct="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eaLnBrk="0" fontAlgn="base" hangingPunct="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eaLnBrk="0" fontAlgn="base" hangingPunct="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algn="ctr" eaLnBrk="1" fontAlgn="base" hangingPunct="1" marL="4572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algn="ctr" eaLnBrk="1" fontAlgn="base" hangingPunct="1" marL="9144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algn="ctr" eaLnBrk="1" fontAlgn="base" hangingPunct="1" marL="13716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algn="ctr" eaLnBrk="1" fontAlgn="base" hangingPunct="1" marL="1828800" rtl="0">
              <a:spcBef>
                <a:spcPct val="0"/>
              </a:spcBef>
              <a:spcAft>
                <a:spcPct val="0"/>
              </a:spcAft>
              <a:defRPr b="1" sz="2800" kumimoji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altLang="zh-TW" dirty="0" kern="0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altLang="en-US" dirty="0" kern="0" 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en-US" dirty="0" kern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應用軟體開發</a:t>
            </a:r>
            <a:endParaRPr altLang="en-US" dirty="0" sz="4800" kern="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996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844439" y="6604596"/>
            <a:ext cx="2133600" cy="339725"/>
          </a:xfrm>
        </p:spPr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93</a:t>
            </a:fld>
            <a:endParaRPr altLang="zh-TW" dirty="0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群組 86"/>
          <p:cNvGrpSpPr/>
          <p:nvPr/>
        </p:nvGrpSpPr>
        <p:grpSpPr>
          <a:xfrm>
            <a:off x="344947" y="1248839"/>
            <a:ext cx="5677205" cy="3166231"/>
            <a:chOff x="3567793" y="3191483"/>
            <a:chExt cx="5494564" cy="3232005"/>
          </a:xfrm>
        </p:grpSpPr>
        <p:grpSp>
          <p:nvGrpSpPr>
            <p:cNvPr id="381" name="群組 84"/>
            <p:cNvGrpSpPr/>
            <p:nvPr/>
          </p:nvGrpSpPr>
          <p:grpSpPr>
            <a:xfrm>
              <a:off x="3567793" y="3191483"/>
              <a:ext cx="5494564" cy="3232005"/>
              <a:chOff x="3567793" y="2858428"/>
              <a:chExt cx="5494564" cy="3877108"/>
            </a:xfrm>
          </p:grpSpPr>
          <p:grpSp>
            <p:nvGrpSpPr>
              <p:cNvPr id="382" name="群組 70"/>
              <p:cNvGrpSpPr/>
              <p:nvPr/>
            </p:nvGrpSpPr>
            <p:grpSpPr>
              <a:xfrm>
                <a:off x="4269924" y="4847336"/>
                <a:ext cx="3813936" cy="1678645"/>
                <a:chOff x="3816862" y="3438137"/>
                <a:chExt cx="4921369" cy="2116457"/>
              </a:xfrm>
            </p:grpSpPr>
            <p:pic>
              <p:nvPicPr>
                <p:cNvPr id="2097252" name="內容版面配置區 6"/>
                <p:cNvPicPr>
                  <a:picLocks noChangeAspect="1"/>
                </p:cNvPicPr>
                <p:nvPr/>
              </p:nvPicPr>
              <p:blipFill>
                <a:blip xmlns:r="http://schemas.openxmlformats.org/officeDocument/2006/relationships" r:embed="rId1" cstate="print"/>
                <a:stretch>
                  <a:fillRect/>
                </a:stretch>
              </p:blipFill>
              <p:spPr>
                <a:xfrm rot="5400000">
                  <a:off x="4166382" y="3088617"/>
                  <a:ext cx="2099010" cy="2798049"/>
                </a:xfrm>
                <a:prstGeom prst="rect"/>
              </p:spPr>
            </p:pic>
            <p:sp>
              <p:nvSpPr>
                <p:cNvPr id="1050997" name="矩形 57"/>
                <p:cNvSpPr/>
                <p:nvPr/>
              </p:nvSpPr>
              <p:spPr>
                <a:xfrm>
                  <a:off x="5176157" y="4049486"/>
                  <a:ext cx="228600" cy="203613"/>
                </a:xfrm>
                <a:prstGeom prst="rect"/>
                <a:noFill/>
                <a:ln w="38100">
                  <a:solidFill>
                    <a:srgbClr val="FF0000"/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endParaRPr altLang="en-US" lang="zh-TW"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0998" name="矩形 58"/>
                <p:cNvSpPr/>
                <p:nvPr/>
              </p:nvSpPr>
              <p:spPr>
                <a:xfrm>
                  <a:off x="5273652" y="4377670"/>
                  <a:ext cx="228600" cy="203613"/>
                </a:xfrm>
                <a:prstGeom prst="rect"/>
                <a:noFill/>
                <a:ln w="38100">
                  <a:solidFill>
                    <a:srgbClr val="FF0000"/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endParaRPr altLang="en-US" lang="zh-TW"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146037" name="直線單箭頭接點 60"/>
                <p:cNvCxnSpPr>
                  <a:cxnSpLocks/>
                  <a:stCxn id="1050997" idx="3"/>
                  <a:endCxn id="1050999" idx="1"/>
                </p:cNvCxnSpPr>
                <p:nvPr/>
              </p:nvCxnSpPr>
              <p:spPr>
                <a:xfrm flipV="1">
                  <a:off x="5404757" y="4140089"/>
                  <a:ext cx="2162606" cy="11204"/>
                </a:xfrm>
                <a:prstGeom prst="straightConnector1"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0999" name="矩形 61"/>
                <p:cNvSpPr/>
                <p:nvPr/>
              </p:nvSpPr>
              <p:spPr>
                <a:xfrm>
                  <a:off x="7567363" y="3922379"/>
                  <a:ext cx="1151165" cy="435419"/>
                </a:xfrm>
                <a:prstGeom prst="rect"/>
                <a:solidFill>
                  <a:srgbClr val="A0C0E5"/>
                </a:solidFill>
                <a:ln w="28575">
                  <a:solidFill>
                    <a:srgbClr val="69A2D8"/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dirty="0" sz="1300" lang="en-US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AIM</a:t>
                  </a:r>
                  <a:endParaRPr altLang="en-US" dirty="0" sz="1300" lang="zh-TW"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1000" name="矩形 64"/>
                <p:cNvSpPr/>
                <p:nvPr/>
              </p:nvSpPr>
              <p:spPr>
                <a:xfrm>
                  <a:off x="7570262" y="4531356"/>
                  <a:ext cx="1151165" cy="435419"/>
                </a:xfrm>
                <a:prstGeom prst="rect"/>
                <a:solidFill>
                  <a:srgbClr val="A0C0E5"/>
                </a:solidFill>
                <a:ln w="28575">
                  <a:solidFill>
                    <a:srgbClr val="69A2D8"/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zh-TW" dirty="0" sz="1100" lang="en-US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GPGPU</a:t>
                  </a:r>
                </a:p>
                <a:p>
                  <a:pPr algn="ctr"/>
                  <a:r>
                    <a:rPr altLang="zh-TW" dirty="0" sz="1100" lang="en-US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(</a:t>
                  </a:r>
                  <a:r>
                    <a:rPr altLang="zh-TW" dirty="0" sz="1100" lang="en-US" err="1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OpenCL</a:t>
                  </a:r>
                  <a:r>
                    <a:rPr altLang="zh-TW" dirty="0" sz="1100" lang="en-US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)</a:t>
                  </a:r>
                  <a:endParaRPr altLang="en-US" dirty="0" sz="1100" lang="zh-TW"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146038" name="肘形接點 66"/>
                <p:cNvCxnSpPr>
                  <a:cxnSpLocks/>
                  <a:stCxn id="1050998" idx="2"/>
                  <a:endCxn id="1051000" idx="1"/>
                </p:cNvCxnSpPr>
                <p:nvPr/>
              </p:nvCxnSpPr>
              <p:spPr>
                <a:xfrm rot="16200000" flipH="1">
                  <a:off x="6395216" y="3574019"/>
                  <a:ext cx="167783" cy="2182310"/>
                </a:xfrm>
                <a:prstGeom prst="bentConnector2"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1001" name="矩形 67"/>
                <p:cNvSpPr/>
                <p:nvPr/>
              </p:nvSpPr>
              <p:spPr>
                <a:xfrm>
                  <a:off x="7587066" y="5119175"/>
                  <a:ext cx="1151165" cy="435419"/>
                </a:xfrm>
                <a:prstGeom prst="rect"/>
                <a:solidFill>
                  <a:srgbClr val="A0C0E5"/>
                </a:solidFill>
                <a:ln w="28575">
                  <a:solidFill>
                    <a:srgbClr val="69A2D8"/>
                  </a:solidFill>
                </a:ln>
              </p:spPr>
              <p:txBody>
                <a:bodyPr anchor="ctr" bIns="0" lIns="0" rIns="0" rtlCol="0" tIns="0" wrap="square">
                  <a:noAutofit/>
                </a:bodyPr>
                <a:p>
                  <a:pPr algn="ctr"/>
                  <a:r>
                    <a:rPr altLang="en-US" dirty="0" sz="1100" lang="zh-TW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多核心</a:t>
                  </a:r>
                  <a:r>
                    <a:rPr altLang="zh-TW" dirty="0" sz="1100" lang="en-US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CPU</a:t>
                  </a:r>
                  <a:endParaRPr altLang="en-US" dirty="0" sz="1100" lang="zh-TW"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146039" name="肘形接點 68"/>
                <p:cNvCxnSpPr>
                  <a:cxnSpLocks/>
                  <a:stCxn id="1050998" idx="2"/>
                  <a:endCxn id="1051001" idx="1"/>
                </p:cNvCxnSpPr>
                <p:nvPr/>
              </p:nvCxnSpPr>
              <p:spPr>
                <a:xfrm rot="16200000" flipH="1">
                  <a:off x="6109708" y="3859527"/>
                  <a:ext cx="755602" cy="2199114"/>
                </a:xfrm>
                <a:prstGeom prst="bentConnector2"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97253" name="圖片 72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4031132" y="3422439"/>
                <a:ext cx="1947167" cy="1043402"/>
              </a:xfrm>
              <a:prstGeom prst="rect"/>
            </p:spPr>
          </p:pic>
          <p:sp>
            <p:nvSpPr>
              <p:cNvPr id="1051002" name="矩形 74"/>
              <p:cNvSpPr/>
              <p:nvPr/>
            </p:nvSpPr>
            <p:spPr>
              <a:xfrm>
                <a:off x="4204607" y="4779786"/>
                <a:ext cx="3921588" cy="1867069"/>
              </a:xfrm>
              <a:prstGeom prst="rect"/>
              <a:noFill/>
              <a:ln w="25400">
                <a:solidFill>
                  <a:schemeClr val="bg2">
                    <a:lumMod val="50000"/>
                  </a:schemeClr>
                </a:solidFill>
              </a:ln>
            </p:spPr>
            <p:txBody>
              <a:bodyPr anchor="ctr" bIns="0" lIns="0" rIns="0" rtlCol="0" tIns="0" wrap="square">
                <a:noAutofit/>
              </a:bodyPr>
              <a:p>
                <a:pPr algn="ctr"/>
                <a:endParaRPr altLang="en-US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cxnSp>
            <p:nvCxnSpPr>
              <p:cNvPr id="3146040" name="直線單箭頭接點 76"/>
              <p:cNvCxnSpPr>
                <a:cxnSpLocks/>
                <a:stCxn id="1051002" idx="0"/>
                <a:endCxn id="2097253" idx="2"/>
              </p:cNvCxnSpPr>
              <p:nvPr/>
            </p:nvCxnSpPr>
            <p:spPr>
              <a:xfrm flipH="1" flipV="1">
                <a:off x="5004716" y="4465841"/>
                <a:ext cx="1160685" cy="313945"/>
              </a:xfrm>
              <a:prstGeom prst="straightConnector1"/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6041" name="直線單箭頭接點 78"/>
              <p:cNvCxnSpPr>
                <a:cxnSpLocks/>
                <a:stCxn id="1051002" idx="0"/>
                <a:endCxn id="2097256" idx="2"/>
              </p:cNvCxnSpPr>
              <p:nvPr/>
            </p:nvCxnSpPr>
            <p:spPr>
              <a:xfrm flipV="1">
                <a:off x="6165402" y="4422840"/>
                <a:ext cx="1549522" cy="356946"/>
              </a:xfrm>
              <a:prstGeom prst="straightConnector1"/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1003" name="矩形 81"/>
              <p:cNvSpPr/>
              <p:nvPr/>
            </p:nvSpPr>
            <p:spPr>
              <a:xfrm>
                <a:off x="3959810" y="3138795"/>
                <a:ext cx="656363" cy="391896"/>
              </a:xfrm>
              <a:prstGeom prst="rect"/>
            </p:spPr>
            <p:txBody>
              <a:bodyPr wrap="none">
                <a:spAutoFit/>
              </a:bodyPr>
              <a:p>
                <a:r>
                  <a:rPr altLang="zh-TW" dirty="0" sz="1500" lang="en-US">
                    <a:ea typeface="微軟正黑體" panose="020B0604030504040204" pitchFamily="34" charset="-120"/>
                    <a:cs typeface="Arial" panose="020B0604020202020204" pitchFamily="34" charset="0"/>
                  </a:rPr>
                  <a:t>ADAS</a:t>
                </a:r>
                <a:endParaRPr altLang="en-US" dirty="0" sz="15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1004" name="矩形 82"/>
              <p:cNvSpPr/>
              <p:nvPr/>
            </p:nvSpPr>
            <p:spPr>
              <a:xfrm>
                <a:off x="7698048" y="3007954"/>
                <a:ext cx="592958" cy="395721"/>
              </a:xfrm>
              <a:prstGeom prst="rect"/>
            </p:spPr>
            <p:txBody>
              <a:bodyPr wrap="none">
                <a:spAutoFit/>
              </a:bodyPr>
              <a:p>
                <a:r>
                  <a:rPr altLang="zh-TW" dirty="0" sz="1500" lang="en-US" smtClean="0">
                    <a:ea typeface="微軟正黑體" panose="020B0604030504040204" pitchFamily="34" charset="-120"/>
                    <a:cs typeface="Arial" panose="020B0604020202020204" pitchFamily="34" charset="0"/>
                  </a:rPr>
                  <a:t>DMS</a:t>
                </a:r>
                <a:endParaRPr altLang="en-US" dirty="0" sz="1500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1005" name="矩形 83"/>
              <p:cNvSpPr/>
              <p:nvPr/>
            </p:nvSpPr>
            <p:spPr>
              <a:xfrm>
                <a:off x="3567793" y="2858428"/>
                <a:ext cx="5494564" cy="3877108"/>
              </a:xfrm>
              <a:prstGeom prst="rect"/>
              <a:noFill/>
              <a:ln w="38100">
                <a:solidFill>
                  <a:schemeClr val="tx1"/>
                </a:solidFill>
              </a:ln>
            </p:spPr>
            <p:txBody>
              <a:bodyPr anchor="ctr" bIns="0" lIns="0" rIns="0" rtlCol="0" tIns="0" wrap="square">
                <a:noAutofit/>
              </a:bodyPr>
              <a:p>
                <a:pPr algn="ctr"/>
                <a:endParaRPr altLang="en-US" lang="zh-TW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51006" name="文字方塊 85"/>
            <p:cNvSpPr txBox="1"/>
            <p:nvPr/>
          </p:nvSpPr>
          <p:spPr>
            <a:xfrm>
              <a:off x="5697811" y="3228499"/>
              <a:ext cx="1481928" cy="329878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b="1" dirty="0" sz="1500" lang="zh-TW">
                  <a:solidFill>
                    <a:srgbClr val="0000CC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展示系統示意圖</a:t>
              </a:r>
            </a:p>
          </p:txBody>
        </p:sp>
      </p:grpSp>
      <p:sp>
        <p:nvSpPr>
          <p:cNvPr id="1051007" name="文字方塊 59"/>
          <p:cNvSpPr txBox="1"/>
          <p:nvPr/>
        </p:nvSpPr>
        <p:spPr>
          <a:xfrm>
            <a:off x="6557690" y="1363118"/>
            <a:ext cx="2265680" cy="320041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dirty="0" sz="1500" lang="en-US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Auto Emergency Braking</a:t>
            </a:r>
            <a:endParaRPr altLang="en-US" dirty="0" sz="1500" lang="zh-TW">
              <a:solidFill>
                <a:srgbClr val="0000CC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83" name="群組 2"/>
          <p:cNvGrpSpPr/>
          <p:nvPr/>
        </p:nvGrpSpPr>
        <p:grpSpPr>
          <a:xfrm>
            <a:off x="6932785" y="1854945"/>
            <a:ext cx="1189952" cy="1930534"/>
            <a:chOff x="6783554" y="1948983"/>
            <a:chExt cx="1189952" cy="1930534"/>
          </a:xfrm>
        </p:grpSpPr>
        <p:cxnSp>
          <p:nvCxnSpPr>
            <p:cNvPr id="3146042" name="直線接點 62"/>
            <p:cNvCxnSpPr>
              <a:cxnSpLocks/>
            </p:cNvCxnSpPr>
            <p:nvPr/>
          </p:nvCxnSpPr>
          <p:spPr>
            <a:xfrm>
              <a:off x="6783554" y="2113483"/>
              <a:ext cx="0" cy="1355271"/>
            </a:xfrm>
            <a:prstGeom prst="line"/>
            <a:ln w="3810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43" name="直線接點 63"/>
            <p:cNvCxnSpPr>
              <a:cxnSpLocks/>
            </p:cNvCxnSpPr>
            <p:nvPr/>
          </p:nvCxnSpPr>
          <p:spPr>
            <a:xfrm>
              <a:off x="7352340" y="2102599"/>
              <a:ext cx="0" cy="1355271"/>
            </a:xfrm>
            <a:prstGeom prst="line"/>
            <a:ln w="254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044" name="直線接點 65"/>
            <p:cNvCxnSpPr>
              <a:cxnSpLocks/>
            </p:cNvCxnSpPr>
            <p:nvPr/>
          </p:nvCxnSpPr>
          <p:spPr>
            <a:xfrm>
              <a:off x="7961937" y="2108041"/>
              <a:ext cx="0" cy="1355271"/>
            </a:xfrm>
            <a:prstGeom prst="line"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008" name="文字方塊 69"/>
            <p:cNvSpPr txBox="1"/>
            <p:nvPr/>
          </p:nvSpPr>
          <p:spPr>
            <a:xfrm>
              <a:off x="7131591" y="3610276"/>
              <a:ext cx="462280" cy="269241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zh-TW" dirty="0" sz="1200" lang="en-US">
                  <a:ea typeface="微軟正黑體" panose="020B0604030504040204" pitchFamily="34" charset="-120"/>
                  <a:cs typeface="Arial" panose="020B0604020202020204" pitchFamily="34" charset="0"/>
                </a:rPr>
                <a:t>AEB</a:t>
              </a:r>
              <a:endParaRPr altLang="en-US" dirty="0" sz="1200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1009" name="矩形 71"/>
            <p:cNvSpPr/>
            <p:nvPr/>
          </p:nvSpPr>
          <p:spPr>
            <a:xfrm>
              <a:off x="7137151" y="3201800"/>
              <a:ext cx="422011" cy="361487"/>
            </a:xfrm>
            <a:prstGeom prst="rect"/>
            <a:noFill/>
            <a:ln w="38100">
              <a:solidFill>
                <a:srgbClr val="006600"/>
              </a:solidFill>
            </a:ln>
          </p:spPr>
          <p:txBody>
            <a:bodyPr anchor="ctr" bIns="0" lIns="0" rIns="0" rtlCol="0" tIns="0" wrap="square">
              <a:noAutofit/>
            </a:bodyPr>
            <a:p>
              <a:pPr algn="ctr"/>
              <a:endParaRPr altLang="en-US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1010" name="橢圓 75"/>
            <p:cNvSpPr/>
            <p:nvPr/>
          </p:nvSpPr>
          <p:spPr>
            <a:xfrm>
              <a:off x="7282737" y="2183525"/>
              <a:ext cx="138800" cy="133358"/>
            </a:xfrm>
            <a:prstGeom prst="ellipse"/>
            <a:solidFill>
              <a:srgbClr val="A0C0E5"/>
            </a:solidFill>
            <a:ln w="28575">
              <a:solidFill>
                <a:srgbClr val="69A2D8"/>
              </a:solidFill>
            </a:ln>
          </p:spPr>
          <p:txBody>
            <a:bodyPr anchor="ctr" bIns="0" lIns="0" rIns="0" rtlCol="0" tIns="0" wrap="square">
              <a:noAutofit/>
            </a:bodyPr>
            <a:p>
              <a:pPr algn="ctr"/>
              <a:endParaRPr altLang="en-US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1011" name="矩形 77"/>
            <p:cNvSpPr/>
            <p:nvPr/>
          </p:nvSpPr>
          <p:spPr>
            <a:xfrm>
              <a:off x="7137152" y="3067505"/>
              <a:ext cx="427572" cy="122969"/>
            </a:xfrm>
            <a:prstGeom prst="rect"/>
            <a:noFill/>
            <a:ln w="38100">
              <a:solidFill>
                <a:srgbClr val="CC6600"/>
              </a:solidFill>
            </a:ln>
          </p:spPr>
          <p:txBody>
            <a:bodyPr anchor="ctr" bIns="0" lIns="0" rIns="0" rtlCol="0" tIns="0" wrap="square">
              <a:noAutofit/>
            </a:bodyPr>
            <a:p>
              <a:pPr algn="ctr"/>
              <a:endParaRPr altLang="en-US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1012" name="矩形 79"/>
            <p:cNvSpPr/>
            <p:nvPr/>
          </p:nvSpPr>
          <p:spPr>
            <a:xfrm>
              <a:off x="7141334" y="2475670"/>
              <a:ext cx="422011" cy="591836"/>
            </a:xfrm>
            <a:prstGeom prst="rect"/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anchor="ctr" bIns="0" lIns="0" rIns="0" rtlCol="0" tIns="0" wrap="square">
              <a:noAutofit/>
            </a:bodyPr>
            <a:p>
              <a:pPr algn="ctr"/>
              <a:endParaRPr altLang="en-US" lang="zh-TW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1013" name="文字方塊 80"/>
            <p:cNvSpPr txBox="1"/>
            <p:nvPr/>
          </p:nvSpPr>
          <p:spPr>
            <a:xfrm>
              <a:off x="7285964" y="1948983"/>
              <a:ext cx="646331" cy="276999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dirty="0" sz="1200" lang="zh-TW">
                  <a:ea typeface="微軟正黑體" panose="020B0604030504040204" pitchFamily="34" charset="-120"/>
                  <a:cs typeface="Arial" panose="020B0604020202020204" pitchFamily="34" charset="0"/>
                </a:rPr>
                <a:t>障礙物</a:t>
              </a:r>
            </a:p>
          </p:txBody>
        </p:sp>
        <p:cxnSp>
          <p:nvCxnSpPr>
            <p:cNvPr id="3146045" name="直線單箭頭接點 87"/>
            <p:cNvCxnSpPr>
              <a:cxnSpLocks/>
            </p:cNvCxnSpPr>
            <p:nvPr/>
          </p:nvCxnSpPr>
          <p:spPr>
            <a:xfrm flipV="1">
              <a:off x="7709222" y="2482875"/>
              <a:ext cx="0" cy="1053217"/>
            </a:xfrm>
            <a:prstGeom prst="straightConnector1"/>
            <a:ln w="1905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014" name="文字方塊 88"/>
            <p:cNvSpPr txBox="1"/>
            <p:nvPr/>
          </p:nvSpPr>
          <p:spPr>
            <a:xfrm rot="5400000">
              <a:off x="7357953" y="2886741"/>
              <a:ext cx="954107" cy="276999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altLang="en-US" dirty="0" sz="1200" lang="zh-TW">
                  <a:ea typeface="微軟正黑體" panose="020B0604030504040204" pitchFamily="34" charset="-120"/>
                  <a:cs typeface="Arial" panose="020B0604020202020204" pitchFamily="34" charset="0"/>
                </a:rPr>
                <a:t>減速煞車中</a:t>
              </a:r>
            </a:p>
          </p:txBody>
        </p:sp>
      </p:grpSp>
      <p:pic>
        <p:nvPicPr>
          <p:cNvPr id="2097254" name="圖片 121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602449" y="4393065"/>
            <a:ext cx="406521" cy="414049"/>
          </a:xfrm>
          <a:prstGeom prst="rect"/>
        </p:spPr>
      </p:pic>
      <p:pic>
        <p:nvPicPr>
          <p:cNvPr id="2097255" name="圖片 122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57690" y="4463775"/>
            <a:ext cx="408805" cy="302516"/>
          </a:xfrm>
          <a:prstGeom prst="rect"/>
        </p:spPr>
      </p:pic>
      <p:sp>
        <p:nvSpPr>
          <p:cNvPr id="1051015" name="文字方塊 123"/>
          <p:cNvSpPr txBox="1"/>
          <p:nvPr/>
        </p:nvSpPr>
        <p:spPr>
          <a:xfrm>
            <a:off x="6834444" y="4050684"/>
            <a:ext cx="1656080" cy="320041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dirty="0" sz="1500" lang="en-US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Lane Keep Assist</a:t>
            </a:r>
            <a:endParaRPr altLang="en-US" dirty="0" sz="1500" lang="zh-TW">
              <a:solidFill>
                <a:srgbClr val="0000CC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6046" name="直線接點 124"/>
          <p:cNvCxnSpPr>
            <a:cxnSpLocks/>
          </p:cNvCxnSpPr>
          <p:nvPr/>
        </p:nvCxnSpPr>
        <p:spPr>
          <a:xfrm>
            <a:off x="5404766" y="4718958"/>
            <a:ext cx="0" cy="1355271"/>
          </a:xfrm>
          <a:prstGeom prst="line"/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47" name="直線接點 125"/>
          <p:cNvCxnSpPr>
            <a:cxnSpLocks/>
          </p:cNvCxnSpPr>
          <p:nvPr/>
        </p:nvCxnSpPr>
        <p:spPr>
          <a:xfrm>
            <a:off x="5973552" y="4708074"/>
            <a:ext cx="0" cy="1355271"/>
          </a:xfrm>
          <a:prstGeom prst="line"/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48" name="直線接點 126"/>
          <p:cNvCxnSpPr>
            <a:cxnSpLocks/>
          </p:cNvCxnSpPr>
          <p:nvPr/>
        </p:nvCxnSpPr>
        <p:spPr>
          <a:xfrm>
            <a:off x="6583149" y="4713516"/>
            <a:ext cx="0" cy="1355271"/>
          </a:xfrm>
          <a:prstGeom prst="line"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49" name="直線接點 127"/>
          <p:cNvCxnSpPr>
            <a:cxnSpLocks/>
          </p:cNvCxnSpPr>
          <p:nvPr/>
        </p:nvCxnSpPr>
        <p:spPr>
          <a:xfrm>
            <a:off x="7434954" y="4748896"/>
            <a:ext cx="0" cy="1355271"/>
          </a:xfrm>
          <a:prstGeom prst="line"/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50" name="直線接點 128"/>
          <p:cNvCxnSpPr>
            <a:cxnSpLocks/>
          </p:cNvCxnSpPr>
          <p:nvPr/>
        </p:nvCxnSpPr>
        <p:spPr>
          <a:xfrm>
            <a:off x="8003740" y="4738012"/>
            <a:ext cx="0" cy="1355271"/>
          </a:xfrm>
          <a:prstGeom prst="line"/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6051" name="直線接點 129"/>
          <p:cNvCxnSpPr>
            <a:cxnSpLocks/>
          </p:cNvCxnSpPr>
          <p:nvPr/>
        </p:nvCxnSpPr>
        <p:spPr>
          <a:xfrm>
            <a:off x="8613337" y="4743454"/>
            <a:ext cx="0" cy="1355271"/>
          </a:xfrm>
          <a:prstGeom prst="line"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016" name="文字方塊 130"/>
          <p:cNvSpPr txBox="1"/>
          <p:nvPr/>
        </p:nvSpPr>
        <p:spPr>
          <a:xfrm>
            <a:off x="5543559" y="6215751"/>
            <a:ext cx="500380" cy="269241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LDW</a:t>
            </a:r>
            <a:endParaRPr altLang="en-US" dirty="0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1017" name="文字方塊 131"/>
          <p:cNvSpPr txBox="1"/>
          <p:nvPr/>
        </p:nvSpPr>
        <p:spPr>
          <a:xfrm>
            <a:off x="7802346" y="6229360"/>
            <a:ext cx="482824" cy="276999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LDP</a:t>
            </a:r>
            <a:endParaRPr altLang="en-US" dirty="0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1018" name="矩形 132"/>
          <p:cNvSpPr/>
          <p:nvPr/>
        </p:nvSpPr>
        <p:spPr>
          <a:xfrm>
            <a:off x="5774691" y="5216975"/>
            <a:ext cx="422011" cy="791936"/>
          </a:xfrm>
          <a:prstGeom prst="rect"/>
          <a:noFill/>
          <a:ln w="38100">
            <a:solidFill>
              <a:srgbClr val="0066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1019" name="矩形 133"/>
          <p:cNvSpPr/>
          <p:nvPr/>
        </p:nvSpPr>
        <p:spPr>
          <a:xfrm>
            <a:off x="6087650" y="4789716"/>
            <a:ext cx="422011" cy="791936"/>
          </a:xfrm>
          <a:prstGeom prst="rect"/>
          <a:noFill/>
          <a:ln w="38100">
            <a:solidFill>
              <a:srgbClr val="C0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1020" name="矩形 134"/>
          <p:cNvSpPr/>
          <p:nvPr/>
        </p:nvSpPr>
        <p:spPr>
          <a:xfrm>
            <a:off x="7804878" y="5225139"/>
            <a:ext cx="422011" cy="791936"/>
          </a:xfrm>
          <a:prstGeom prst="rect"/>
          <a:noFill/>
          <a:ln w="38100">
            <a:solidFill>
              <a:srgbClr val="0066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1021" name="矩形 135"/>
          <p:cNvSpPr/>
          <p:nvPr/>
        </p:nvSpPr>
        <p:spPr>
          <a:xfrm>
            <a:off x="8292121" y="4829171"/>
            <a:ext cx="422011" cy="791936"/>
          </a:xfrm>
          <a:prstGeom prst="rect"/>
          <a:noFill/>
          <a:ln w="38100">
            <a:solidFill>
              <a:srgbClr val="C0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1022" name="文字方塊 136"/>
          <p:cNvSpPr txBox="1"/>
          <p:nvPr/>
        </p:nvSpPr>
        <p:spPr>
          <a:xfrm>
            <a:off x="6773280" y="6203526"/>
            <a:ext cx="274434" cy="276999"/>
          </a:xfrm>
          <a:prstGeom prst="rect"/>
          <a:noFill/>
        </p:spPr>
        <p:txBody>
          <a:bodyPr rtlCol="0" wrap="none">
            <a:spAutoFit/>
          </a:bodyPr>
          <a:p>
            <a:r>
              <a:rPr altLang="zh-TW" dirty="0" sz="1200" lang="en-US">
                <a:ea typeface="微軟正黑體" panose="020B0604030504040204" pitchFamily="34" charset="-120"/>
                <a:cs typeface="Arial" panose="020B0604020202020204" pitchFamily="34" charset="0"/>
              </a:rPr>
              <a:t>+</a:t>
            </a:r>
            <a:endParaRPr altLang="en-US" dirty="0" sz="1200" lang="zh-TW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1023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altLang="zh-TW" dirty="0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D: AIM</a:t>
            </a:r>
            <a:r>
              <a:rPr altLang="en-US" dirty="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應用整合開發</a:t>
            </a:r>
            <a:endParaRPr altLang="en-US" dirty="0" sz="4800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1024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94</a:t>
            </a:fld>
            <a:endParaRPr altLang="zh-TW"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56" name="圖片 90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3781419" y="1683372"/>
            <a:ext cx="1697021" cy="843040"/>
          </a:xfrm>
          <a:prstGeom prst="rect"/>
        </p:spPr>
      </p:pic>
      <p:grpSp>
        <p:nvGrpSpPr>
          <p:cNvPr id="384" name="群組 91"/>
          <p:cNvGrpSpPr>
            <a:grpSpLocks noChangeAspect="1"/>
          </p:cNvGrpSpPr>
          <p:nvPr/>
        </p:nvGrpSpPr>
        <p:grpSpPr>
          <a:xfrm>
            <a:off x="1442675" y="4605068"/>
            <a:ext cx="2791884" cy="1698089"/>
            <a:chOff x="732942" y="4713516"/>
            <a:chExt cx="2045099" cy="1243877"/>
          </a:xfrm>
        </p:grpSpPr>
        <p:pic>
          <p:nvPicPr>
            <p:cNvPr id="2097257" name="圖片 9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6"/>
            <a:stretch>
              <a:fillRect/>
            </a:stretch>
          </p:blipFill>
          <p:spPr>
            <a:xfrm>
              <a:off x="732942" y="4713516"/>
              <a:ext cx="2045099" cy="1243877"/>
            </a:xfrm>
            <a:prstGeom prst="rect"/>
          </p:spPr>
        </p:pic>
        <p:pic>
          <p:nvPicPr>
            <p:cNvPr id="2097258" name="圖片 93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7"/>
            <a:stretch>
              <a:fillRect/>
            </a:stretch>
          </p:blipFill>
          <p:spPr>
            <a:xfrm rot="19805040">
              <a:off x="1002773" y="5341535"/>
              <a:ext cx="356650" cy="292534"/>
            </a:xfrm>
            <a:prstGeom prst="rect"/>
          </p:spPr>
        </p:pic>
      </p:grpSp>
      <p:sp>
        <p:nvSpPr>
          <p:cNvPr id="1051025" name="文字方塊 94"/>
          <p:cNvSpPr txBox="1"/>
          <p:nvPr/>
        </p:nvSpPr>
        <p:spPr>
          <a:xfrm>
            <a:off x="1259151" y="6365901"/>
            <a:ext cx="3152855" cy="32316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TW" dirty="0" sz="1500" lang="en-US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Driver Monitoring System</a:t>
            </a:r>
            <a:r>
              <a:rPr altLang="en-US" dirty="0" sz="1500" lang="zh-TW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altLang="zh-TW" dirty="0" sz="1500" lang="en-US">
                <a:solidFill>
                  <a:srgbClr val="0000CC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(DMS)</a:t>
            </a:r>
          </a:p>
        </p:txBody>
      </p:sp>
      <p:sp>
        <p:nvSpPr>
          <p:cNvPr id="1051026" name="矩形 95"/>
          <p:cNvSpPr/>
          <p:nvPr/>
        </p:nvSpPr>
        <p:spPr>
          <a:xfrm>
            <a:off x="2993807" y="4776478"/>
            <a:ext cx="730230" cy="704000"/>
          </a:xfrm>
          <a:prstGeom prst="rect"/>
          <a:noFill/>
          <a:ln w="28575">
            <a:solidFill>
              <a:srgbClr val="FF0000"/>
            </a:solidFill>
          </a:ln>
        </p:spPr>
        <p:txBody>
          <a:bodyPr anchor="ctr" bIns="0" lIns="0" rIns="0" rtlCol="0" tIns="0" wrap="square">
            <a:noAutofit/>
          </a:bodyPr>
          <a:p>
            <a:pPr algn="ctr"/>
            <a:endParaRPr altLang="en-US" lang="zh-TW"/>
          </a:p>
        </p:txBody>
      </p:sp>
    </p:spTree>
  </p:cSld>
  <p:clrMapOvr>
    <a:masterClrMapping/>
  </p:clrMapOvr>
  <p:timing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27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r>
              <a:rPr altLang="en-US" dirty="0" sz="3600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經費需求</a:t>
            </a:r>
            <a:r>
              <a:rPr altLang="zh-TW" b="0" dirty="0" i="1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(PSMC RD</a:t>
            </a:r>
            <a:r>
              <a:rPr altLang="en-US" b="0" dirty="0" i="1" 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版</a:t>
            </a:r>
            <a:r>
              <a:rPr altLang="zh-TW" b="0" dirty="0" i="1"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altLang="en-US" b="0" dirty="0" sz="3600" i="1"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194330" name="內容版面配置區 4"/>
          <p:cNvGraphicFramePr>
            <a:graphicFrameLocks/>
          </p:cNvGraphicFramePr>
          <p:nvPr/>
        </p:nvGraphicFramePr>
        <p:xfrm>
          <a:off x="259945" y="1436453"/>
          <a:ext cx="8588418" cy="5192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1198"/>
                <a:gridCol w="1271805"/>
                <a:gridCol w="1271805"/>
                <a:gridCol w="1271805"/>
                <a:gridCol w="1271805"/>
              </a:tblGrid>
              <a:tr h="288497">
                <a:tc gridSpan="5">
                  <a:txBody>
                    <a:bodyPr/>
                    <a:p>
                      <a:pPr algn="r" fontAlgn="ctr"/>
                      <a:r>
                        <a:rPr altLang="en-US" b="1" dirty="0" sz="160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單位：千元</a:t>
                      </a:r>
                      <a:endParaRPr altLang="en-US" b="1" dirty="0" sz="1600" i="0" lang="zh-TW" strike="noStrike" u="none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  <a:tc hMerge="1">
                  <a:txBody>
                    <a:bodyPr/>
                    <a:p>
                      <a:endParaRPr altLang="en-US" lang="zh-TW"/>
                    </a:p>
                  </a:txBody>
                </a:tc>
              </a:tr>
              <a:tr h="288497"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會計科目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補助款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自籌款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合計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%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創新或研究發展人員之人事費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l" fontAlgn="ctr"/>
                      <a:r>
                        <a:rPr altLang="en-US" b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l" fontAlgn="ctr"/>
                      <a:r>
                        <a:rPr altLang="en-US" b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l" fontAlgn="ctr"/>
                      <a:r>
                        <a:rPr altLang="en-US" b="0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0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）研發／專案人員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31,085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37,993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69,078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18.8%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）國際研發人員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）顧問、專家費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2,250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2,750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消耗性器材及原材料費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44,677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54,605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99,282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1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27.0%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創新或研究發展設備使用費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41,795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51,083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92,878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1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25.2%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創新或研究發展設備維護費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900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1,100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技術引進、委託研究或驗證費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en-US" b="1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en-US" b="1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）技術引進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35,300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48,700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84,000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22.8%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）委託研究費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5,400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6,600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12,000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）委託研究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-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計畫管理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900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1,100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）驗證費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6.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國內差旅費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675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825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1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7.</a:t>
                      </a:r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專利申請費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225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275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1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開發總經費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163,207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205,031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r" fontAlgn="ctr"/>
                      <a:r>
                        <a:rPr altLang="zh-TW" b="1" dirty="0" sz="1400" i="0" lang="en-US" strike="noStrike" u="non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368,238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0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8497">
                <a:tc>
                  <a:txBody>
                    <a:bodyPr/>
                    <a:p>
                      <a:pPr algn="l" fontAlgn="ctr"/>
                      <a:r>
                        <a:rPr altLang="en-US" b="1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百分比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44.3%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55.7%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zh-TW" b="0" dirty="0" sz="1400" i="0" lang="en-US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altLang="en-US" b="0" dirty="0" sz="1400" i="0" lang="zh-TW" strike="noStrike" u="non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1028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22F83D-C70C-4EAE-ADD6-650BB3206743}" type="slidenum">
              <a:rPr altLang="zh-TW" lang="en-US" smtClean="0">
                <a:latin typeface="Arial" panose="020B0604020202020204" pitchFamily="34" charset="0"/>
                <a:cs typeface="Arial" panose="020B0604020202020204" pitchFamily="34" charset="0"/>
              </a:rPr>
              <a:t>95</a:t>
            </a:fld>
            <a:endParaRPr altLang="zh-TW"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/>
</p:sld>
</file>

<file path=ppt/theme/theme1.xml><?xml version="1.0" encoding="utf-8"?>
<a:theme xmlns:a="http://schemas.openxmlformats.org/drawingml/2006/main" name="Powerchip Powerpoint Template (Blue Sky)">
  <a:themeElements>
    <a:clrScheme name="暖調藍色">
      <a:dk1>
        <a:sysClr lastClr="000000" val="windowText"/>
      </a:dk1>
      <a:lt1>
        <a:sysClr lastClr="FFFFFF" val="window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3_Device Shipment Forecast Update_PTC_Marketing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行雲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dir="tl" rig="harsh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dir="tl" rig="harsh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0C0E5"/>
        </a:solidFill>
        <a:ln w="28575">
          <a:solidFill>
            <a:srgbClr val="69A2D8"/>
          </a:solidFill>
        </a:ln>
      </a:spPr>
      <a:bodyPr anchor="ctr" bIns="0" lIns="0" rIns="0" rtlCol="0" tIns="0" wrap="square">
        <a:noAutofit/>
      </a:bodyPr>
      <a:lstStyle>
        <a:defPPr algn="ctr"/>
      </a:lstStyle>
    </a:spDef>
    <a:lnDef>
      <a:spPr>
        <a:ln w="50800">
          <a:solidFill>
            <a:srgbClr val="FF0000"/>
          </a:solidFill>
          <a:headEnd type="triangle" w="med" len="med"/>
          <a:tailEnd type="oval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Device Shipment Forecast Update_PTC_Market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佈景主題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佈景主題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lastClr="000000" val="windowText"/>
    </a:dk1>
    <a:lt1>
      <a:sysClr lastClr="FFFFFF" val="window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r="5400000" dist="20000" rotWithShape="0">
            <a:srgbClr val="000000">
              <a:alpha val="38000"/>
            </a:srgbClr>
          </a:outerShdw>
        </a:effectLst>
      </a:effectStyle>
      <a:effectStyle>
        <a:effectLst>
          <a:outerShdw blurRad="40000" dir="5400000" dist="23000" rotWithShape="0">
            <a:srgbClr val="000000">
              <a:alpha val="35000"/>
            </a:srgbClr>
          </a:outerShdw>
        </a:effectLst>
      </a:effectStyle>
      <a:effectStyle>
        <a:effectLst>
          <a:outerShdw blurRad="40000" dir="5400000" dist="23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dir="t" rig="threeP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簡報</dc:title>
  <dc:creator>User</dc:creator>
  <cp:lastModifiedBy>User</cp:lastModifiedBy>
  <dcterms:created xsi:type="dcterms:W3CDTF">2019-07-26T14:46:22Z</dcterms:created>
  <dcterms:modified xsi:type="dcterms:W3CDTF">2019-10-09T07:56:44Z</dcterms:modified>
</cp:coreProperties>
</file>